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80" r:id="rId2"/>
    <p:sldId id="281" r:id="rId3"/>
    <p:sldId id="258" r:id="rId4"/>
    <p:sldId id="260" r:id="rId5"/>
    <p:sldId id="282" r:id="rId6"/>
    <p:sldId id="283" r:id="rId7"/>
    <p:sldId id="284" r:id="rId8"/>
    <p:sldId id="268" r:id="rId9"/>
    <p:sldId id="269" r:id="rId10"/>
    <p:sldId id="270" r:id="rId11"/>
    <p:sldId id="271" r:id="rId12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/>
    <p:restoredTop sz="94683"/>
  </p:normalViewPr>
  <p:slideViewPr>
    <p:cSldViewPr snapToGrid="0">
      <p:cViewPr varScale="1">
        <p:scale>
          <a:sx n="102" d="100"/>
          <a:sy n="102" d="100"/>
        </p:scale>
        <p:origin x="19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7498dad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7498dad0f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a7498dad0f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64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6057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272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40efce4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540efce4d8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g540efce4d8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a14684e2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a14684e2de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a14684e2de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a2bc22470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a2bc224703_0_15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a2bc224703_0_15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a97d6b943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a97d6b9439_0_8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a97d6b9439_0_8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191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Forming Expressions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a2bc224703_0_15"/>
          <p:cNvSpPr txBox="1"/>
          <p:nvPr/>
        </p:nvSpPr>
        <p:spPr>
          <a:xfrm>
            <a:off x="220775" y="220775"/>
            <a:ext cx="86793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Complete the grid by applying the operation on the top to the expression on the left each time.  A couple have been done for you.</a:t>
            </a:r>
            <a:endParaRPr sz="2000"/>
          </a:p>
        </p:txBody>
      </p:sp>
      <p:graphicFrame>
        <p:nvGraphicFramePr>
          <p:cNvPr id="275" name="Google Shape;275;ga2bc224703_0_15"/>
          <p:cNvGraphicFramePr/>
          <p:nvPr/>
        </p:nvGraphicFramePr>
        <p:xfrm>
          <a:off x="220775" y="1223500"/>
          <a:ext cx="8611950" cy="53575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3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5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Add 1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Add 3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Subtract 2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Double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Square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a + 1</a:t>
                      </a: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b + 3</a:t>
                      </a: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2b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4b</a:t>
                      </a: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 + 1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 + 3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 - 1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d - 3</a:t>
                      </a: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 - 4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2e + 1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(2e + 1)²</a:t>
                      </a: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2e - 1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2f - 2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a97d6b9439_0_8"/>
          <p:cNvSpPr txBox="1"/>
          <p:nvPr/>
        </p:nvSpPr>
        <p:spPr>
          <a:xfrm>
            <a:off x="220775" y="220775"/>
            <a:ext cx="86793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Answers</a:t>
            </a:r>
            <a:endParaRPr sz="2000"/>
          </a:p>
        </p:txBody>
      </p:sp>
      <p:graphicFrame>
        <p:nvGraphicFramePr>
          <p:cNvPr id="282" name="Google Shape;282;ga97d6b9439_0_8"/>
          <p:cNvGraphicFramePr/>
          <p:nvPr/>
        </p:nvGraphicFramePr>
        <p:xfrm>
          <a:off x="220775" y="1223500"/>
          <a:ext cx="8611950" cy="53575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3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5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Add 1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Add 3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Subtract 2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Double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Square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a + 1</a:t>
                      </a: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a + 3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a - 2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2a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a²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b + 1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b + 3</a:t>
                      </a: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b - 2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2b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b²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2b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2b + 1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2b + 3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2b - 2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4b</a:t>
                      </a: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4b²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 + 1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c + 2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c + 4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c - 1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2c + 2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(c + 1)²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 + 3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a + 4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c + 6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c + 1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2c + 6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(c + 3)²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 - 1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d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d + 2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d - 3</a:t>
                      </a: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d - 2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(d - 1)²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 - 4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d - 3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d - 1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d - 6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2d - 8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(d - 4)²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2e + 1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2e + 2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2e + 4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2e - 1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4e + 2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(2e + 1)²</a:t>
                      </a: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2e - 1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2e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2e + 2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2e - 3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4e - 2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(2e - 1)²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2f - 2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2f - 1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2f + 1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2f - 4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4f - 4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(2f - 2)²</a:t>
                      </a:r>
                      <a:endParaRPr sz="2000" b="1">
                        <a:solidFill>
                          <a:srgbClr val="FF0000"/>
                        </a:solidFill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007991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Forming Expressions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7498dad0f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+mn-lt"/>
              </a:rPr>
              <a:t>Variables</a:t>
            </a:r>
            <a:endParaRPr b="1">
              <a:latin typeface="+mn-lt"/>
            </a:endParaRPr>
          </a:p>
        </p:txBody>
      </p:sp>
      <p:sp>
        <p:nvSpPr>
          <p:cNvPr id="114" name="Google Shape;114;ga7498dad0f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605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+mn-lt"/>
              </a:rPr>
              <a:t>A </a:t>
            </a:r>
            <a:r>
              <a:rPr lang="en-US" b="1">
                <a:latin typeface="+mn-lt"/>
              </a:rPr>
              <a:t>variable</a:t>
            </a:r>
            <a:r>
              <a:rPr lang="en-US">
                <a:latin typeface="+mn-lt"/>
              </a:rPr>
              <a:t> is a number we don’t know yet.  We use a letter to represent this.</a:t>
            </a:r>
            <a:endParaRPr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1571939994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Forming Expressions (1)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/>
                        <a:t>Use a diagram to write an expression for: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/>
                    </a:p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AutoNum type="alphaLcParenR"/>
                      </a:pPr>
                      <a:r>
                        <a:rPr lang="en-US" dirty="0"/>
                        <a:t>1 more than x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AutoNum type="alphaLcParenR"/>
                      </a:pPr>
                      <a:r>
                        <a:rPr lang="en-US" dirty="0"/>
                        <a:t>3 more than x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8001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AutoNum type="alphaLcParenR"/>
                      </a:pPr>
                      <a:r>
                        <a:rPr lang="en-US" dirty="0"/>
                        <a:t>5 more than x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Use a diagram to write an expression for: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1 more than y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2 more than y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4 more than y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Use a diagram to write an expression for: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1 more than x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2 more than x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5 more than x</a:t>
                      </a: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endParaRPr lang="en-US" i="1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endParaRPr lang="en-US" i="1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endParaRPr lang="en-US" i="1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endParaRPr lang="en-US" i="1" dirty="0">
                        <a:solidFill>
                          <a:schemeClr val="dk1"/>
                        </a:solidFill>
                      </a:endParaRPr>
                    </a:p>
                    <a:p>
                      <a:pPr marL="4826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5 more than y</a:t>
                      </a:r>
                      <a:endParaRPr lang="en-GB" i="1" dirty="0"/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endParaRPr lang="en-GB" i="1" dirty="0"/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endParaRPr lang="en-GB" i="1" dirty="0"/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endParaRPr lang="en-GB" i="1" dirty="0"/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endParaRPr lang="en-GB" i="1" dirty="0"/>
                    </a:p>
                    <a:p>
                      <a:pPr marL="4826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3 more than y</a:t>
                      </a:r>
                      <a:endParaRPr lang="en-GB" i="1" dirty="0"/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494D63D4-B3BA-D444-9CA5-2F8EFDC21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06" y="2108689"/>
            <a:ext cx="1731047" cy="8220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928182540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b="1" dirty="0"/>
                        <a:t>Forming Expressions (2)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/>
                        <a:t>Use a diagram to write an expression for: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/>
                    </a:p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AutoNum type="alphaLcParenR"/>
                      </a:pPr>
                      <a:r>
                        <a:rPr lang="en-US" dirty="0"/>
                        <a:t>1 less than x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AutoNum type="alphaLcParenR"/>
                      </a:pPr>
                      <a:r>
                        <a:rPr lang="en-US" dirty="0"/>
                        <a:t>3 less than x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8001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AutoNum type="alphaLcParenR"/>
                      </a:pPr>
                      <a:r>
                        <a:rPr lang="en-US" dirty="0"/>
                        <a:t>5 less than x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Use a diagram to write an expression for: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1 less than y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2 less than y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4 less than y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Use a diagram to write an expression for: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1 less than x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2 less than x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5 less than x</a:t>
                      </a: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endParaRPr lang="en-US" i="1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endParaRPr lang="en-US" i="1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endParaRPr lang="en-US" i="1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endParaRPr lang="en-US" i="1" dirty="0">
                        <a:solidFill>
                          <a:schemeClr val="dk1"/>
                        </a:solidFill>
                      </a:endParaRPr>
                    </a:p>
                    <a:p>
                      <a:pPr marL="4826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5 less than y</a:t>
                      </a:r>
                      <a:endParaRPr lang="en-GB" i="1" dirty="0"/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endParaRPr lang="en-GB" i="1" dirty="0"/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endParaRPr lang="en-GB" i="1" dirty="0"/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endParaRPr lang="en-GB" i="1" dirty="0"/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endParaRPr lang="en-GB" i="1" dirty="0"/>
                    </a:p>
                    <a:p>
                      <a:pPr marL="4826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3 less than y</a:t>
                      </a: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638D1BB5-3CAC-4441-8FF6-8D437E036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77" y="2240573"/>
            <a:ext cx="15875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49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1431751792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b="1" dirty="0"/>
                        <a:t>Forming Expressions (3)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/>
                        <a:t>Use a diagram to write an expression for: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/>
                    </a:p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AutoNum type="alphaLcParenR"/>
                      </a:pPr>
                      <a:r>
                        <a:rPr lang="en-US" dirty="0"/>
                        <a:t>2 lots of x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AutoNum type="alphaLcParenR"/>
                      </a:pPr>
                      <a:r>
                        <a:rPr lang="en-US" dirty="0"/>
                        <a:t>3 lots of x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AutoNum type="alphaLcParenR"/>
                      </a:pPr>
                      <a:r>
                        <a:rPr lang="en-US" dirty="0"/>
                        <a:t>Half of x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Use a diagram to write an expression for: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2 lots of y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5 lots of y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A quarter of y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Use a diagram to write an expression for: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2 lots of z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3 lots of z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A third of z</a:t>
                      </a: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E75FEA23-757F-BA4B-AA8F-DF2ABE1EA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59" y="2131158"/>
            <a:ext cx="2018249" cy="424473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B5A9E39-1E77-DD49-A71E-E5B901F75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29" y="2587410"/>
            <a:ext cx="1025304" cy="7044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E7F1ED-7E77-044F-B045-1667CDECC37D}"/>
              </a:ext>
            </a:extLst>
          </p:cNvPr>
          <p:cNvSpPr txBox="1"/>
          <p:nvPr/>
        </p:nvSpPr>
        <p:spPr>
          <a:xfrm>
            <a:off x="247859" y="2785726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601395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536072325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b="1" dirty="0"/>
                        <a:t>Forming Expressions (y)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/>
                        <a:t>Use a diagram to write an expression for: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dirty="0"/>
                    </a:p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AutoNum type="alphaLcParenR"/>
                      </a:pPr>
                      <a:r>
                        <a:rPr lang="en-US" dirty="0"/>
                        <a:t>y added to x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AutoNum type="alphaLcParenR"/>
                      </a:pPr>
                      <a:r>
                        <a:rPr lang="en-US" dirty="0"/>
                        <a:t>x added to y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8001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/>
                    </a:p>
                    <a:p>
                      <a:pPr marL="4826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+mj-lt"/>
                        <a:buAutoNum type="alphaLcParenR"/>
                      </a:pPr>
                      <a:r>
                        <a:rPr lang="en-US" dirty="0"/>
                        <a:t>x subtracted from 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Use a diagram to write an expression for: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x plus two lots of y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Two lots of x plus y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8001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y subtracted from x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Use a diagram to write an expression for: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The total of x and y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x plus three lots of y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8001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+mj-lt"/>
                        <a:buAutoNum type="alphaLcParenR"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y subtracted from two lots of x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</a:rPr>
                        <a:t>Extension:</a:t>
                      </a: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 a) x plus y subtract z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b) x squared   c) y squared plus 1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C6C821F-9107-9F44-88DF-2BB040C6A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20" y="2220431"/>
            <a:ext cx="1991170" cy="78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51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" name="Google Shape;261;g540efce4d8_0_0"/>
          <p:cNvGraphicFramePr/>
          <p:nvPr/>
        </p:nvGraphicFramePr>
        <p:xfrm>
          <a:off x="225400" y="197400"/>
          <a:ext cx="8651900" cy="65105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2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5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WE DO</a:t>
                      </a:r>
                      <a:endParaRPr sz="18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Harry has 20 sweets, Sam gives him 5 more.</a:t>
                      </a:r>
                      <a:endParaRPr sz="12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How many sweets does Harry have now?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Harry has x sweets, Sam gives him y more.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How many sweets does Harry have now?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9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Harry has 20 sweets, he gives 5 to Sam.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How many sweets does Harry have now?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Harry has x sweets, he gives y to Sam.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How many sweets does Harry have now?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9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Harry buys a bag of 30 sweets.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He then goes into the shop and buys another bag of 30 sweets.  How many sweets does Harry have now?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Harry buys a bag of x sweets.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He then goes into the shop and buys another bag of x sweets.  How many sweets does Harry have now?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9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Harry buys a bag of 50 sweets.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He shares those 50 sweets equally between himself and 4 others.  How many sweets does Harry have now?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Harry buys a bag of x sweets.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He shares those x sweets equally between himself and 4 others.  How many sweets does Harry have now?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a14684e2de_0_0"/>
          <p:cNvSpPr txBox="1"/>
          <p:nvPr/>
        </p:nvSpPr>
        <p:spPr>
          <a:xfrm>
            <a:off x="220775" y="220775"/>
            <a:ext cx="86793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Complete the grid by applying the operation on the top to the expression on the left each time.  A couple have been done for you.</a:t>
            </a:r>
            <a:endParaRPr sz="2000"/>
          </a:p>
        </p:txBody>
      </p:sp>
      <p:graphicFrame>
        <p:nvGraphicFramePr>
          <p:cNvPr id="268" name="Google Shape;268;ga14684e2de_0_0"/>
          <p:cNvGraphicFramePr/>
          <p:nvPr/>
        </p:nvGraphicFramePr>
        <p:xfrm>
          <a:off x="220775" y="1223500"/>
          <a:ext cx="8611950" cy="53575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3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5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Add 1</a:t>
                      </a:r>
                      <a:endParaRPr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Add 3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Subtract 2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Double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Square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a + 1</a:t>
                      </a: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b + 3</a:t>
                      </a: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2b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4b</a:t>
                      </a: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 + 1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 + 3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 - 1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d - 3</a:t>
                      </a: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 - 4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2e + 1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Shadows Into Light Two"/>
                          <a:ea typeface="Shadows Into Light Two"/>
                          <a:cs typeface="Shadows Into Light Two"/>
                          <a:sym typeface="Shadows Into Light Two"/>
                        </a:rPr>
                        <a:t>(2e + 1)²</a:t>
                      </a: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2e - 1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1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2f - 2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Shadows Into Light Two"/>
                        <a:ea typeface="Shadows Into Light Two"/>
                        <a:cs typeface="Shadows Into Light Two"/>
                        <a:sym typeface="Shadows Into Light Tw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906</Words>
  <Application>Microsoft Macintosh PowerPoint</Application>
  <PresentationFormat>On-screen Show (4:3)</PresentationFormat>
  <Paragraphs>378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Shadows Into Light Two</vt:lpstr>
      <vt:lpstr>Office Theme</vt:lpstr>
      <vt:lpstr>Forming Expressions</vt:lpstr>
      <vt:lpstr>PowerPoint Presentation</vt:lpstr>
      <vt:lpstr>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Martin Green</cp:lastModifiedBy>
  <cp:revision>14</cp:revision>
  <dcterms:created xsi:type="dcterms:W3CDTF">2018-01-27T15:48:25Z</dcterms:created>
  <dcterms:modified xsi:type="dcterms:W3CDTF">2021-08-16T14:29:41Z</dcterms:modified>
</cp:coreProperties>
</file>