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281" r:id="rId3"/>
    <p:sldId id="282" r:id="rId4"/>
    <p:sldId id="260" r:id="rId5"/>
    <p:sldId id="285" r:id="rId6"/>
    <p:sldId id="283" r:id="rId7"/>
    <p:sldId id="284" r:id="rId8"/>
    <p:sldId id="286" r:id="rId9"/>
    <p:sldId id="287" r:id="rId10"/>
    <p:sldId id="288" r:id="rId11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61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00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96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22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01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40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Converting Standard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663483594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Ordinary Numbers to Standard Form (3)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double </a:t>
                      </a:r>
                      <a:r>
                        <a:rPr lang="en-GB" sz="1400" b="0" dirty="0"/>
                        <a:t>380</a:t>
                      </a:r>
                      <a:r>
                        <a:rPr lang="en-GB" sz="1400" dirty="0"/>
                        <a:t> in standard form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triple </a:t>
                      </a:r>
                      <a:r>
                        <a:rPr lang="en-GB" sz="1400" b="0" dirty="0"/>
                        <a:t>0.056</a:t>
                      </a:r>
                      <a:r>
                        <a:rPr lang="en-GB" sz="1400" dirty="0"/>
                        <a:t> in standard</a:t>
                      </a:r>
                      <a:r>
                        <a:rPr lang="en-GB" sz="1400" baseline="0" dirty="0"/>
                        <a:t> form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double </a:t>
                      </a:r>
                      <a:r>
                        <a:rPr lang="en-GB" sz="1400" b="0" dirty="0"/>
                        <a:t>710</a:t>
                      </a:r>
                      <a:r>
                        <a:rPr lang="en-GB" sz="1400" b="0" baseline="0" dirty="0"/>
                        <a:t> </a:t>
                      </a:r>
                      <a:r>
                        <a:rPr lang="en-GB" sz="1400" dirty="0"/>
                        <a:t>in standard form</a:t>
                      </a: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double </a:t>
                      </a:r>
                      <a:r>
                        <a:rPr lang="en-GB" sz="1400" b="0" dirty="0"/>
                        <a:t>0.</a:t>
                      </a:r>
                      <a:r>
                        <a:rPr lang="en-GB" sz="1400" dirty="0"/>
                        <a:t>71 in standard</a:t>
                      </a:r>
                      <a:r>
                        <a:rPr lang="en-GB" sz="1400" baseline="0" dirty="0"/>
                        <a:t> form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double </a:t>
                      </a:r>
                      <a:r>
                        <a:rPr lang="en-GB" sz="1400" b="0" dirty="0"/>
                        <a:t>5.71</a:t>
                      </a:r>
                      <a:r>
                        <a:rPr lang="en-GB" sz="1400" dirty="0"/>
                        <a:t> in standard form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triple </a:t>
                      </a:r>
                      <a:r>
                        <a:rPr lang="en-GB" sz="1400" b="0" dirty="0"/>
                        <a:t>57.1</a:t>
                      </a:r>
                      <a:r>
                        <a:rPr lang="en-GB" sz="1400" dirty="0"/>
                        <a:t> in standard form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i="0" dirty="0"/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47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258215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Converting Standard Form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048105"/>
              </p:ext>
            </p:extLst>
          </p:nvPr>
        </p:nvGraphicFramePr>
        <p:xfrm>
          <a:off x="130629" y="112815"/>
          <a:ext cx="8882742" cy="666340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Converting Standard Form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8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with what standard form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</a:t>
                      </a:r>
                      <a:r>
                        <a:rPr lang="en-GB" b="0" baseline="0" dirty="0"/>
                        <a:t> know what standard form is and why it is used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12372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know the general form of a number in standard form and can identify numbers in standard form (Grade</a:t>
                      </a:r>
                      <a:r>
                        <a:rPr lang="en-GB" b="0" baseline="0" dirty="0"/>
                        <a:t>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7978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convert numbers to and from standard form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order numbers in standard form (Grade 3+)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272303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02333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2922936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3885525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128326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876849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53504933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Standard</a:t>
                          </a:r>
                          <a:r>
                            <a:rPr lang="en-GB" b="1" baseline="0" dirty="0"/>
                            <a:t> Form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Explain why 31</a:t>
                          </a:r>
                          <a:r>
                            <a:rPr lang="en-GB" sz="1400" baseline="0" dirty="0"/>
                            <a:t> x 10</a:t>
                          </a:r>
                          <a:r>
                            <a:rPr lang="en-GB" sz="1400" baseline="30000" dirty="0"/>
                            <a:t>4</a:t>
                          </a:r>
                          <a:r>
                            <a:rPr lang="en-GB" sz="1400" baseline="0" dirty="0"/>
                            <a:t> is not in correct standard form.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Write </a:t>
                          </a:r>
                          <a:r>
                            <a:rPr lang="en-GB" sz="1400" dirty="0"/>
                            <a:t>31</a:t>
                          </a:r>
                          <a:r>
                            <a:rPr lang="en-GB" sz="1400" baseline="0" dirty="0"/>
                            <a:t> x 10</a:t>
                          </a:r>
                          <a:r>
                            <a:rPr lang="en-GB" sz="1400" baseline="30000" dirty="0"/>
                            <a:t>4</a:t>
                          </a:r>
                          <a:r>
                            <a:rPr lang="en-GB" sz="1400" baseline="0" dirty="0"/>
                            <a:t> in correct standard form.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Explain why 0.31</a:t>
                          </a:r>
                          <a:r>
                            <a:rPr lang="en-GB" sz="1400" baseline="0" dirty="0"/>
                            <a:t> x 10</a:t>
                          </a:r>
                          <a:r>
                            <a:rPr lang="en-GB" sz="1400" baseline="30000" dirty="0"/>
                            <a:t>4</a:t>
                          </a:r>
                          <a:r>
                            <a:rPr lang="en-GB" sz="1400" baseline="0" dirty="0"/>
                            <a:t> is not in correct standard form.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Write 0.</a:t>
                          </a:r>
                          <a:r>
                            <a:rPr lang="en-GB" sz="1400" dirty="0"/>
                            <a:t>31</a:t>
                          </a:r>
                          <a:r>
                            <a:rPr lang="en-GB" sz="1400" baseline="0" dirty="0"/>
                            <a:t> x 10</a:t>
                          </a:r>
                          <a:r>
                            <a:rPr lang="en-GB" sz="1400" baseline="30000" dirty="0"/>
                            <a:t>4</a:t>
                          </a:r>
                          <a:r>
                            <a:rPr lang="en-GB" sz="1400" baseline="0" dirty="0"/>
                            <a:t> in correct standard form.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each of the following</a:t>
                          </a:r>
                          <a:r>
                            <a:rPr lang="en-GB" sz="1400" baseline="0" dirty="0"/>
                            <a:t> in correct standard form.  Be careful, some are already correct.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400" baseline="0" dirty="0"/>
                            <a:t>32 x 10</a:t>
                          </a:r>
                          <a:r>
                            <a:rPr lang="en-GB" sz="1400" baseline="30000" dirty="0"/>
                            <a:t>4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400" baseline="0" dirty="0"/>
                            <a:t>32 x 10</a:t>
                          </a:r>
                          <a:r>
                            <a:rPr lang="en-GB" sz="1400" baseline="30000" dirty="0"/>
                            <a:t>5</a:t>
                          </a: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400" baseline="0" dirty="0"/>
                            <a:t>3.2 x 10</a:t>
                          </a:r>
                          <a:r>
                            <a:rPr lang="en-GB" sz="1400" baseline="30000" dirty="0"/>
                            <a:t>5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400" baseline="0" dirty="0"/>
                            <a:t>0.32 x 10</a:t>
                          </a:r>
                          <a:r>
                            <a:rPr lang="en-GB" sz="1400" baseline="30000" dirty="0"/>
                            <a:t>5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400" baseline="0" dirty="0"/>
                            <a:t>1.32 x 10</a:t>
                          </a:r>
                          <a:r>
                            <a:rPr lang="en-GB" sz="1400" baseline="30000" dirty="0"/>
                            <a:t>5</a:t>
                          </a: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:r>
                            <a:rPr lang="en-GB" sz="1400" baseline="0" dirty="0"/>
                            <a:t>1.32 x 9</a:t>
                          </a:r>
                          <a:r>
                            <a:rPr lang="en-GB" sz="1400" baseline="30000" dirty="0"/>
                            <a:t>5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1.32×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0" baseline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0" i="0" baseline="0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1400" b="0" i="0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GB" sz="1400" i="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1.32×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0" baseline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0" i="0" baseline="0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GB" sz="1400" b="0" i="0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GB" sz="1400" i="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−1.32×</m:t>
                              </m:r>
                              <m:sSup>
                                <m:sSup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0" baseline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0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lang="en-GB" b="1" i="0" dirty="0"/>
                            <a:t>ANSWER IN YOUR BOOK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53504933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Standard</a:t>
                          </a:r>
                          <a:r>
                            <a:rPr lang="en-GB" b="1" baseline="0" dirty="0" smtClean="0"/>
                            <a:t> Form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Explain why 31</a:t>
                          </a:r>
                          <a:r>
                            <a:rPr lang="en-GB" sz="1400" baseline="0" dirty="0" smtClean="0"/>
                            <a:t> x 10</a:t>
                          </a:r>
                          <a:r>
                            <a:rPr lang="en-GB" sz="1400" baseline="30000" dirty="0" smtClean="0"/>
                            <a:t>4</a:t>
                          </a:r>
                          <a:r>
                            <a:rPr lang="en-GB" sz="1400" baseline="0" dirty="0" smtClean="0"/>
                            <a:t> is not in correct standard form.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 smtClean="0"/>
                            <a:t>Write </a:t>
                          </a:r>
                          <a:r>
                            <a:rPr lang="en-GB" sz="1400" dirty="0" smtClean="0"/>
                            <a:t>31</a:t>
                          </a:r>
                          <a:r>
                            <a:rPr lang="en-GB" sz="1400" baseline="0" dirty="0" smtClean="0"/>
                            <a:t> x 10</a:t>
                          </a:r>
                          <a:r>
                            <a:rPr lang="en-GB" sz="1400" baseline="30000" dirty="0" smtClean="0"/>
                            <a:t>4</a:t>
                          </a:r>
                          <a:r>
                            <a:rPr lang="en-GB" sz="1400" baseline="0" dirty="0" smtClean="0"/>
                            <a:t> in correct standard form.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Explain why 0.31</a:t>
                          </a:r>
                          <a:r>
                            <a:rPr lang="en-GB" sz="1400" baseline="0" dirty="0" smtClean="0"/>
                            <a:t> x 10</a:t>
                          </a:r>
                          <a:r>
                            <a:rPr lang="en-GB" sz="1400" baseline="30000" dirty="0" smtClean="0"/>
                            <a:t>4</a:t>
                          </a:r>
                          <a:r>
                            <a:rPr lang="en-GB" sz="1400" baseline="0" dirty="0" smtClean="0"/>
                            <a:t> is not in correct standard form.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 smtClean="0"/>
                            <a:t>Write 0.</a:t>
                          </a:r>
                          <a:r>
                            <a:rPr lang="en-GB" sz="1400" dirty="0" smtClean="0"/>
                            <a:t>31</a:t>
                          </a:r>
                          <a:r>
                            <a:rPr lang="en-GB" sz="1400" baseline="0" dirty="0" smtClean="0"/>
                            <a:t> x 10</a:t>
                          </a:r>
                          <a:r>
                            <a:rPr lang="en-GB" sz="1400" baseline="30000" dirty="0" smtClean="0"/>
                            <a:t>4</a:t>
                          </a:r>
                          <a:r>
                            <a:rPr lang="en-GB" sz="1400" baseline="0" dirty="0" smtClean="0"/>
                            <a:t> in correct standard form.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195550061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Standard Form to Ordinary</a:t>
                      </a:r>
                      <a:r>
                        <a:rPr lang="en-GB" b="1" baseline="0" dirty="0"/>
                        <a:t> Numbers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2.6 x 10</a:t>
                      </a:r>
                      <a:r>
                        <a:rPr lang="en-GB" sz="1400" baseline="30000" dirty="0"/>
                        <a:t>3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4.71 x 10</a:t>
                      </a:r>
                      <a:r>
                        <a:rPr lang="en-GB" sz="1400" baseline="30000" dirty="0"/>
                        <a:t>2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3.6 x 10</a:t>
                      </a:r>
                      <a:r>
                        <a:rPr lang="en-GB" sz="1400" baseline="30000" dirty="0"/>
                        <a:t>2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4.72 x 10</a:t>
                      </a:r>
                      <a:r>
                        <a:rPr lang="en-GB" sz="1400" baseline="30000" dirty="0"/>
                        <a:t>3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337128"/>
              </p:ext>
            </p:extLst>
          </p:nvPr>
        </p:nvGraphicFramePr>
        <p:xfrm>
          <a:off x="235522" y="1715652"/>
          <a:ext cx="2493822" cy="22190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5637">
                  <a:extLst>
                    <a:ext uri="{9D8B030D-6E8A-4147-A177-3AD203B41FA5}">
                      <a16:colId xmlns:a16="http://schemas.microsoft.com/office/drawing/2014/main" val="2973719609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737959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019300" y="18573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019300" y="23050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019300" y="275272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019300" y="31813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59579"/>
              </p:ext>
            </p:extLst>
          </p:nvPr>
        </p:nvGraphicFramePr>
        <p:xfrm>
          <a:off x="3197797" y="1715652"/>
          <a:ext cx="2496420" cy="266284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6070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16070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16070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6070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6070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  <a:gridCol w="416070">
                  <a:extLst>
                    <a:ext uri="{9D8B030D-6E8A-4147-A177-3AD203B41FA5}">
                      <a16:colId xmlns:a16="http://schemas.microsoft.com/office/drawing/2014/main" val="771493302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32272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15651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565931" y="18573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565931" y="23050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565931" y="275272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565931" y="31813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565931" y="3652809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09954"/>
              </p:ext>
            </p:extLst>
          </p:nvPr>
        </p:nvGraphicFramePr>
        <p:xfrm>
          <a:off x="6162670" y="1715652"/>
          <a:ext cx="2493822" cy="177523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5637">
                  <a:extLst>
                    <a:ext uri="{9D8B030D-6E8A-4147-A177-3AD203B41FA5}">
                      <a16:colId xmlns:a16="http://schemas.microsoft.com/office/drawing/2014/main" val="2973719609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7946448" y="18573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946448" y="23050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946448" y="275272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946448" y="31813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565931" y="407780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019300" y="36099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46262"/>
              </p:ext>
            </p:extLst>
          </p:nvPr>
        </p:nvGraphicFramePr>
        <p:xfrm>
          <a:off x="6160072" y="4230252"/>
          <a:ext cx="2720879" cy="22190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88697">
                  <a:extLst>
                    <a:ext uri="{9D8B030D-6E8A-4147-A177-3AD203B41FA5}">
                      <a16:colId xmlns:a16="http://schemas.microsoft.com/office/drawing/2014/main" val="2504379365"/>
                    </a:ext>
                  </a:extLst>
                </a:gridCol>
                <a:gridCol w="388697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388697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38869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38869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38869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  <a:gridCol w="388697">
                  <a:extLst>
                    <a:ext uri="{9D8B030D-6E8A-4147-A177-3AD203B41FA5}">
                      <a16:colId xmlns:a16="http://schemas.microsoft.com/office/drawing/2014/main" val="771493302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32272"/>
                  </a:ext>
                </a:extLst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7828830" y="43719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828830" y="48196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828830" y="526732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828830" y="56959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828830" y="6167409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2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851283779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Standard Form to Ordinary</a:t>
                      </a:r>
                      <a:r>
                        <a:rPr lang="en-GB" b="1" baseline="0" dirty="0"/>
                        <a:t> Numbers (2)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2.6 x 10</a:t>
                      </a:r>
                      <a:r>
                        <a:rPr lang="en-GB" sz="1400" baseline="30000" dirty="0"/>
                        <a:t>-3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4.71 x 10</a:t>
                      </a:r>
                      <a:r>
                        <a:rPr lang="en-GB" sz="1400" baseline="30000" dirty="0"/>
                        <a:t>-2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3.6 x 10</a:t>
                      </a:r>
                      <a:r>
                        <a:rPr lang="en-GB" sz="1400" baseline="30000" dirty="0"/>
                        <a:t>-2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4.72 x 10</a:t>
                      </a:r>
                      <a:r>
                        <a:rPr lang="en-GB" sz="1400" baseline="30000" dirty="0"/>
                        <a:t>-1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13304"/>
              </p:ext>
            </p:extLst>
          </p:nvPr>
        </p:nvGraphicFramePr>
        <p:xfrm>
          <a:off x="235522" y="1715652"/>
          <a:ext cx="2493822" cy="22190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5637">
                  <a:extLst>
                    <a:ext uri="{9D8B030D-6E8A-4147-A177-3AD203B41FA5}">
                      <a16:colId xmlns:a16="http://schemas.microsoft.com/office/drawing/2014/main" val="2973719609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737959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74700" y="18573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74700" y="23050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74700" y="275272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74700" y="31813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16152"/>
              </p:ext>
            </p:extLst>
          </p:nvPr>
        </p:nvGraphicFramePr>
        <p:xfrm>
          <a:off x="3197792" y="1715652"/>
          <a:ext cx="2507682" cy="266284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794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771493302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839088723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3497101200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32272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15651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734653" y="18573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34653" y="23050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734653" y="275272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734653" y="31813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34653" y="3652809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734653" y="407780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74700" y="36099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81944"/>
              </p:ext>
            </p:extLst>
          </p:nvPr>
        </p:nvGraphicFramePr>
        <p:xfrm>
          <a:off x="6173922" y="1706365"/>
          <a:ext cx="2493822" cy="177523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5637">
                  <a:extLst>
                    <a:ext uri="{9D8B030D-6E8A-4147-A177-3AD203B41FA5}">
                      <a16:colId xmlns:a16="http://schemas.microsoft.com/office/drawing/2014/main" val="2973719609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6713100" y="1848088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713100" y="229576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713100" y="2743438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713100" y="317206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68150"/>
              </p:ext>
            </p:extLst>
          </p:nvPr>
        </p:nvGraphicFramePr>
        <p:xfrm>
          <a:off x="6173922" y="4247810"/>
          <a:ext cx="2507682" cy="22190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794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771493302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839088723"/>
                    </a:ext>
                  </a:extLst>
                </a:gridCol>
                <a:gridCol w="417947">
                  <a:extLst>
                    <a:ext uri="{9D8B030D-6E8A-4147-A177-3AD203B41FA5}">
                      <a16:colId xmlns:a16="http://schemas.microsoft.com/office/drawing/2014/main" val="3497101200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32272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6710783" y="438953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710783" y="4837208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710783" y="528488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710783" y="5713508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710783" y="618496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5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88398172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Standard Form to Ordinary</a:t>
                      </a:r>
                      <a:r>
                        <a:rPr lang="en-GB" b="1" baseline="0" dirty="0"/>
                        <a:t> Numbers (3)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double </a:t>
                      </a:r>
                      <a:r>
                        <a:rPr lang="en-GB" sz="1400" dirty="0"/>
                        <a:t>6.73 x 10</a:t>
                      </a:r>
                      <a:r>
                        <a:rPr lang="en-GB" sz="1400" baseline="30000" dirty="0"/>
                        <a:t>5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triple </a:t>
                      </a:r>
                      <a:r>
                        <a:rPr lang="en-GB" sz="1400" b="0" dirty="0"/>
                        <a:t>4</a:t>
                      </a:r>
                      <a:r>
                        <a:rPr lang="en-GB" sz="1400" dirty="0"/>
                        <a:t>.12 x 10</a:t>
                      </a:r>
                      <a:r>
                        <a:rPr lang="en-GB" sz="1400" baseline="30000" dirty="0"/>
                        <a:t>2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double </a:t>
                      </a:r>
                      <a:r>
                        <a:rPr lang="en-GB" sz="1400" b="0" dirty="0"/>
                        <a:t>9.03</a:t>
                      </a:r>
                      <a:r>
                        <a:rPr lang="en-GB" sz="1400" dirty="0"/>
                        <a:t> x 10</a:t>
                      </a:r>
                      <a:r>
                        <a:rPr lang="en-GB" sz="1400" baseline="30000" dirty="0"/>
                        <a:t>3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</a:t>
                      </a:r>
                      <a:r>
                        <a:rPr lang="en-GB" sz="1400" b="1" dirty="0"/>
                        <a:t>triple </a:t>
                      </a:r>
                      <a:r>
                        <a:rPr lang="en-GB" sz="1400" dirty="0"/>
                        <a:t>3.46 x 10</a:t>
                      </a:r>
                      <a:r>
                        <a:rPr lang="en-GB" sz="1400" baseline="30000" dirty="0"/>
                        <a:t>3</a:t>
                      </a:r>
                      <a:r>
                        <a:rPr lang="en-GB" sz="1400" dirty="0"/>
                        <a:t> as</a:t>
                      </a:r>
                      <a:r>
                        <a:rPr lang="en-GB" sz="1400" baseline="0" dirty="0"/>
                        <a:t> an ordinary number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0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89413472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Ordinary Numbers to Standard Form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610 in standard form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2472 in standard form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420 in standard form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3591 in standard form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36134"/>
              </p:ext>
            </p:extLst>
          </p:nvPr>
        </p:nvGraphicFramePr>
        <p:xfrm>
          <a:off x="235522" y="1521684"/>
          <a:ext cx="2433528" cy="22190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05588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05588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05588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05588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05588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  <a:gridCol w="405588">
                  <a:extLst>
                    <a:ext uri="{9D8B030D-6E8A-4147-A177-3AD203B41FA5}">
                      <a16:colId xmlns:a16="http://schemas.microsoft.com/office/drawing/2014/main" val="3730780383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737959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568364" y="166340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68364" y="211108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568364" y="255875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568364" y="298738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568364" y="341600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78290"/>
              </p:ext>
            </p:extLst>
          </p:nvPr>
        </p:nvGraphicFramePr>
        <p:xfrm>
          <a:off x="6147798" y="1521684"/>
          <a:ext cx="2493822" cy="22190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5637">
                  <a:extLst>
                    <a:ext uri="{9D8B030D-6E8A-4147-A177-3AD203B41FA5}">
                      <a16:colId xmlns:a16="http://schemas.microsoft.com/office/drawing/2014/main" val="2973719609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baseline="0" dirty="0"/>
                        <a:t> </a:t>
                      </a:r>
                      <a:endParaRPr lang="en-GB" sz="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737959"/>
                  </a:ext>
                </a:extLst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7931576" y="166340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931576" y="211108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931576" y="255875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931576" y="298738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931576" y="341600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1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634651857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Ordinary Numbers to Standard Form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0.0061 in standard form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0.468 in standard form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Write 0.0057 in standard form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Write 0.0257 in standard form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6918"/>
              </p:ext>
            </p:extLst>
          </p:nvPr>
        </p:nvGraphicFramePr>
        <p:xfrm>
          <a:off x="235522" y="1493977"/>
          <a:ext cx="2493822" cy="22190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5637">
                  <a:extLst>
                    <a:ext uri="{9D8B030D-6E8A-4147-A177-3AD203B41FA5}">
                      <a16:colId xmlns:a16="http://schemas.microsoft.com/office/drawing/2014/main" val="2973719609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737959"/>
                  </a:ext>
                </a:extLst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774700" y="16357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774700" y="20833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74700" y="25310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74700" y="29596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774700" y="33883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90523"/>
              </p:ext>
            </p:extLst>
          </p:nvPr>
        </p:nvGraphicFramePr>
        <p:xfrm>
          <a:off x="6301522" y="1493977"/>
          <a:ext cx="2493822" cy="22190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15637">
                  <a:extLst>
                    <a:ext uri="{9D8B030D-6E8A-4147-A177-3AD203B41FA5}">
                      <a16:colId xmlns:a16="http://schemas.microsoft.com/office/drawing/2014/main" val="2973719609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4844791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113516689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69820730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22782205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3718122499"/>
                    </a:ext>
                  </a:extLst>
                </a:gridCol>
              </a:tblGrid>
              <a:tr h="443808"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/>
                        <a:t>10000</a:t>
                      </a:r>
                      <a:r>
                        <a:rPr lang="en-GB" sz="600" baseline="30000" dirty="0"/>
                        <a:t>th</a:t>
                      </a:r>
                      <a:r>
                        <a:rPr lang="en-GB" sz="6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375661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9503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374264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8129"/>
                  </a:ext>
                </a:extLst>
              </a:tr>
              <a:tr h="4438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737959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6840700" y="16357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6840700" y="20833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840700" y="253105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840700" y="295967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840700" y="33883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8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549</Words>
  <Application>Microsoft Macintosh PowerPoint</Application>
  <PresentationFormat>On-screen Show (4:3)</PresentationFormat>
  <Paragraphs>261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Converting 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24</cp:revision>
  <cp:lastPrinted>2021-12-07T16:47:20Z</cp:lastPrinted>
  <dcterms:created xsi:type="dcterms:W3CDTF">2018-01-27T15:48:25Z</dcterms:created>
  <dcterms:modified xsi:type="dcterms:W3CDTF">2022-06-12T12:36:21Z</dcterms:modified>
</cp:coreProperties>
</file>