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80" r:id="rId2"/>
    <p:sldId id="285" r:id="rId3"/>
    <p:sldId id="286" r:id="rId4"/>
    <p:sldId id="287" r:id="rId5"/>
    <p:sldId id="288" r:id="rId6"/>
    <p:sldId id="281" r:id="rId7"/>
  </p:sldIdLst>
  <p:sldSz cx="9144000" cy="6858000" type="screen4x3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iZs39nGH+w16IVzHtR4PfxczB3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572A604-6930-44FA-8A8C-41554DEEE212}">
  <a:tblStyle styleId="{2572A604-6930-44FA-8A8C-41554DEEE21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D58A563-02C7-48BE-AD82-CCC30232CB04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2"/>
  </p:normalViewPr>
  <p:slideViewPr>
    <p:cSldViewPr snapToGrid="0">
      <p:cViewPr varScale="1">
        <p:scale>
          <a:sx n="104" d="100"/>
          <a:sy n="104" d="100"/>
        </p:scale>
        <p:origin x="18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6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6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4400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6"/>
            <a:ext cx="2944283" cy="496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2e4b46b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2e4b46b51_0_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700" cy="446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a2e4b46b51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6"/>
            <a:ext cx="29442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0009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2e4b46b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2e4b46b51_0_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700" cy="446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a2e4b46b51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6"/>
            <a:ext cx="29442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2680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2e4b46b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2e4b46b51_0_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700" cy="446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a2e4b46b51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6"/>
            <a:ext cx="29442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0721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2e4b46b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2e4b46b51_0_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700" cy="446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a2e4b46b51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6"/>
            <a:ext cx="29442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1458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2e4b46b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2e4b46b51_0_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700" cy="4469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a2e4b46b51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6"/>
            <a:ext cx="29442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898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8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8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5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2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7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EE82A-BC5C-D14C-9981-BCB8B89FC9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Solving Using Quadratic Formula (a≠1)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3B49E9-F7AA-3345-8461-3855BB3870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4405284"/>
            <a:ext cx="7772400" cy="1259246"/>
          </a:xfrm>
        </p:spPr>
        <p:txBody>
          <a:bodyPr/>
          <a:lstStyle/>
          <a:p>
            <a:r>
              <a:rPr lang="en-US" dirty="0">
                <a:latin typeface="+mn-lt"/>
              </a:rPr>
              <a:t>Multiple I Do, We Do, You Do Example Sheets.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23159A-D4BC-1344-8A8E-8B0A718926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2543" y="941387"/>
            <a:ext cx="4238914" cy="151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884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0" name="Google Shape;120;ga2e4b46b51_0_0"/>
              <p:cNvGraphicFramePr/>
              <p:nvPr>
                <p:extLst>
                  <p:ext uri="{D42A27DB-BD31-4B8C-83A1-F6EECF244321}">
                    <p14:modId xmlns:p14="http://schemas.microsoft.com/office/powerpoint/2010/main" val="1757263441"/>
                  </p:ext>
                </p:extLst>
              </p:nvPr>
            </p:nvGraphicFramePr>
            <p:xfrm>
              <a:off x="130628" y="154380"/>
              <a:ext cx="8877448" cy="6614555"/>
            </p:xfrm>
            <a:graphic>
              <a:graphicData uri="http://schemas.openxmlformats.org/drawingml/2006/table">
                <a:tbl>
                  <a:tblPr>
                    <a:noFill/>
                    <a:tableStyleId>{2572A604-6930-44FA-8A8C-41554DEEE212}</a:tableStyleId>
                  </a:tblPr>
                  <a:tblGrid>
                    <a:gridCol w="443872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3872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33945">
                    <a:tc gridSpan="2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b="1" dirty="0"/>
                            <a:t>Solving</a:t>
                          </a:r>
                          <a:r>
                            <a:rPr lang="en-GB" b="1" baseline="0" dirty="0"/>
                            <a:t> Quadratics – Using the Quadratic Formula a≠1 (1)</a:t>
                          </a:r>
                          <a:endParaRPr b="1" dirty="0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b="1" dirty="0"/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7956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I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4CCC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WE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2C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652654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dirty="0"/>
                            <a:t>For the equations below, state the values of a, b and c to be used in the quadratic formula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1" dirty="0"/>
                            <a:t>x</a:t>
                          </a:r>
                          <a:r>
                            <a:rPr lang="en-GB" sz="1400" b="1" baseline="30000" dirty="0"/>
                            <a:t>2</a:t>
                          </a:r>
                          <a:r>
                            <a:rPr lang="en-GB" sz="1400" b="1" baseline="0" dirty="0"/>
                            <a:t> + 5x + 1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baseline="0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0" baseline="0" dirty="0"/>
                            <a:t>a = _____ , b = _____ , c = _____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baseline="0" dirty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GB" sz="1400" b="1" dirty="0"/>
                            <a:t>2x</a:t>
                          </a:r>
                          <a:r>
                            <a:rPr lang="en-GB" sz="1400" b="1" baseline="30000" dirty="0"/>
                            <a:t>2</a:t>
                          </a:r>
                          <a:r>
                            <a:rPr lang="en-GB" sz="1400" b="1" baseline="0" dirty="0"/>
                            <a:t> + 5x + 1</a:t>
                          </a:r>
                          <a:endParaRPr lang="en-GB" sz="1400" b="1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dirty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GB" sz="1400" b="0" baseline="0" dirty="0"/>
                            <a:t>a = _____ , b = _____ , c = _____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endParaRPr lang="en-GB" sz="1400" b="0" baseline="0" dirty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n-GB" sz="1400" b="1" i="0" smtClean="0">
                                      <a:latin typeface="+mn-lt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GB" sz="1400" b="1" i="0" smtClean="0">
                                      <a:latin typeface="+mn-lt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400" b="1" dirty="0"/>
                            <a:t>x</a:t>
                          </a:r>
                          <a:r>
                            <a:rPr lang="en-GB" sz="1400" b="1" baseline="30000" dirty="0"/>
                            <a:t>2</a:t>
                          </a:r>
                          <a:r>
                            <a:rPr lang="en-GB" sz="1400" b="1" baseline="0" dirty="0"/>
                            <a:t> + 5x + 1</a:t>
                          </a:r>
                          <a:endParaRPr lang="en-GB" sz="1400" b="1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dirty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GB" sz="1400" b="0" baseline="0" dirty="0"/>
                            <a:t>a = _____ , b = _____ , c = _____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endParaRPr lang="en-GB" sz="1400" b="0" baseline="0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1" dirty="0"/>
                            <a:t>1 + 5x – 2x</a:t>
                          </a:r>
                          <a:r>
                            <a:rPr lang="en-GB" sz="1400" b="1" baseline="30000" dirty="0"/>
                            <a:t>2</a:t>
                          </a:r>
                          <a:endParaRPr lang="en-GB" sz="1400" b="1" baseline="0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baseline="0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0" baseline="0" dirty="0"/>
                            <a:t>a = _____ , b = _____ , c = _____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baseline="0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GB" sz="14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nor/>
                                          </m:rPr>
                                          <a:rPr lang="en-GB" sz="1400" b="1" i="0" smtClean="0">
                                            <a:latin typeface="+mn-lt"/>
                                          </a:rPr>
                                          <m:t>x</m:t>
                                        </m:r>
                                      </m:e>
                                      <m:sup>
                                        <m:r>
                                          <m:rPr>
                                            <m:nor/>
                                          </m:rPr>
                                          <a:rPr lang="en-GB" sz="1400" b="1" i="0" smtClean="0">
                                            <a:latin typeface="+mn-lt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GB" sz="1400" b="1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400" b="1" i="0" smtClean="0">
                                        <a:latin typeface="+mn-lt"/>
                                      </a:rPr>
                                      <m:t>− 5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400" b="1" i="0" smtClean="0">
                                        <a:latin typeface="+mn-lt"/>
                                      </a:rPr>
                                      <m:t>x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400" b="1" i="0" smtClean="0">
                                        <a:latin typeface="+mn-lt"/>
                                      </a:rPr>
                                      <m:t> + 2</m:t>
                                    </m:r>
                                  </m:num>
                                  <m:den>
                                    <m:r>
                                      <m:rPr>
                                        <m:nor/>
                                      </m:rPr>
                                      <a:rPr lang="en-GB" sz="1400" b="1" i="0" smtClean="0">
                                        <a:latin typeface="+mn-lt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400" b="1" dirty="0">
                            <a:latin typeface="+mn-lt"/>
                          </a:endParaRP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dirty="0">
                            <a:latin typeface="+mn-lt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GB" sz="1400" b="0" baseline="0" dirty="0"/>
                            <a:t>a = _____ , b = _____ , c = _____</a:t>
                          </a:r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dirty="0"/>
                            <a:t>For the equations below, state the values of a, b and c to be used in the quadratic formula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1" dirty="0"/>
                            <a:t>x</a:t>
                          </a:r>
                          <a:r>
                            <a:rPr lang="en-GB" sz="1400" b="1" baseline="30000" dirty="0"/>
                            <a:t>2</a:t>
                          </a:r>
                          <a:r>
                            <a:rPr lang="en-GB" sz="1400" b="1" baseline="0" dirty="0"/>
                            <a:t> + 6x + 2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baseline="0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0" baseline="0" dirty="0"/>
                            <a:t>a = _____ , b = _____ , c = _____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baseline="0" dirty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GB" sz="1400" b="1" dirty="0"/>
                            <a:t>2x</a:t>
                          </a:r>
                          <a:r>
                            <a:rPr lang="en-GB" sz="1400" b="1" baseline="30000" dirty="0"/>
                            <a:t>2</a:t>
                          </a:r>
                          <a:r>
                            <a:rPr lang="en-GB" sz="1400" b="1" baseline="0" dirty="0"/>
                            <a:t> + 6x + 2</a:t>
                          </a:r>
                          <a:endParaRPr lang="en-GB" sz="1400" b="1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dirty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GB" sz="1400" b="0" baseline="0" dirty="0"/>
                            <a:t>a = _____ , b = _____ , c = _____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endParaRPr lang="en-GB" sz="1400" b="0" baseline="0" dirty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n-GB" sz="1400" b="1" i="0" u="none" strike="noStrike" cap="none" smtClean="0">
                                      <a:solidFill>
                                        <a:srgbClr val="000000"/>
                                      </a:solidFill>
                                      <a:latin typeface="Arial"/>
                                      <a:ea typeface="Arial"/>
                                      <a:cs typeface="Arial"/>
                                      <a:sym typeface="Arial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GB" sz="1400" b="1" i="0" u="none" strike="noStrike" cap="none" smtClean="0">
                                      <a:solidFill>
                                        <a:srgbClr val="000000"/>
                                      </a:solidFill>
                                      <a:latin typeface="Arial"/>
                                      <a:ea typeface="Arial"/>
                                      <a:cs typeface="Arial"/>
                                      <a:sym typeface="Arial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400" b="1" dirty="0"/>
                            <a:t>x</a:t>
                          </a:r>
                          <a:r>
                            <a:rPr lang="en-GB" sz="1400" b="1" baseline="30000" dirty="0"/>
                            <a:t>2</a:t>
                          </a:r>
                          <a:r>
                            <a:rPr lang="en-GB" sz="1400" b="1" baseline="0" dirty="0"/>
                            <a:t> + 6x – 2</a:t>
                          </a:r>
                          <a:endParaRPr lang="en-GB" sz="1400" b="1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dirty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GB" sz="1400" b="0" baseline="0" dirty="0"/>
                            <a:t>a = _____ , b = _____ , c = _____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endParaRPr lang="en-GB" sz="1400" b="0" baseline="0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1" dirty="0"/>
                            <a:t>2 – 6x – 3x</a:t>
                          </a:r>
                          <a:r>
                            <a:rPr lang="en-GB" sz="1400" b="1" baseline="30000" dirty="0"/>
                            <a:t>2</a:t>
                          </a:r>
                          <a:endParaRPr lang="en-GB" sz="1400" b="1" baseline="0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baseline="0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0" baseline="0" dirty="0"/>
                            <a:t>a = _____ , b = _____ , c = _____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baseline="0" dirty="0"/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GB" sz="1400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nor/>
                                          </m:rPr>
                                          <a:rPr lang="en-GB" sz="1400" b="1" i="0" u="none" strike="noStrike" cap="none" smtClean="0">
                                            <a:solidFill>
                                              <a:srgbClr val="000000"/>
                                            </a:solidFill>
                                            <a:latin typeface="Arial"/>
                                            <a:ea typeface="Arial"/>
                                            <a:cs typeface="Arial"/>
                                            <a:sym typeface="Arial"/>
                                          </a:rPr>
                                          <m:t>x</m:t>
                                        </m:r>
                                      </m:e>
                                      <m:sup>
                                        <m:r>
                                          <m:rPr>
                                            <m:nor/>
                                          </m:rPr>
                                          <a:rPr lang="en-GB" sz="1400" b="1" i="0" u="none" strike="noStrike" cap="none" smtClean="0">
                                            <a:solidFill>
                                              <a:srgbClr val="000000"/>
                                            </a:solidFill>
                                            <a:latin typeface="Arial"/>
                                            <a:ea typeface="Arial"/>
                                            <a:cs typeface="Arial"/>
                                            <a:sym typeface="Arial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GB" sz="1400" b="1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400" b="1" i="0" u="none" strike="noStrike" cap="none" smtClean="0">
                                        <a:solidFill>
                                          <a:srgbClr val="000000"/>
                                        </a:solidFill>
                                        <a:latin typeface="Arial"/>
                                        <a:ea typeface="Arial"/>
                                        <a:cs typeface="Arial"/>
                                        <a:sym typeface="Arial"/>
                                      </a:rPr>
                                      <m:t>− 6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400" b="1" i="0" u="none" strike="noStrike" cap="none" smtClean="0">
                                        <a:solidFill>
                                          <a:srgbClr val="000000"/>
                                        </a:solidFill>
                                        <a:latin typeface="Arial"/>
                                        <a:ea typeface="Arial"/>
                                        <a:cs typeface="Arial"/>
                                        <a:sym typeface="Arial"/>
                                      </a:rPr>
                                      <m:t>x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400" b="1" i="0" u="none" strike="noStrike" cap="none" smtClean="0">
                                        <a:solidFill>
                                          <a:srgbClr val="000000"/>
                                        </a:solidFill>
                                        <a:latin typeface="Arial"/>
                                        <a:ea typeface="Arial"/>
                                        <a:cs typeface="Arial"/>
                                        <a:sym typeface="Arial"/>
                                      </a:rPr>
                                      <m:t> </m:t>
                                    </m:r>
                                    <m:r>
                                      <a:rPr lang="en-GB" sz="1400" b="1" i="1" u="none" strike="noStrike" cap="none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Arial"/>
                                        <a:cs typeface="Arial"/>
                                        <a:sym typeface="Arial"/>
                                      </a:rPr>
                                      <m:t>–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400" b="1" i="0" u="none" strike="noStrike" cap="none" smtClean="0">
                                        <a:solidFill>
                                          <a:srgbClr val="000000"/>
                                        </a:solidFill>
                                        <a:latin typeface="Arial"/>
                                        <a:ea typeface="Arial"/>
                                        <a:cs typeface="Arial"/>
                                        <a:sym typeface="Arial"/>
                                      </a:rPr>
                                      <m:t> 2</m:t>
                                    </m:r>
                                  </m:num>
                                  <m:den>
                                    <m:r>
                                      <m:rPr>
                                        <m:nor/>
                                      </m:rPr>
                                      <a:rPr lang="en-GB" sz="1400" b="1" i="0" u="none" strike="noStrike" cap="none" smtClean="0">
                                        <a:solidFill>
                                          <a:srgbClr val="000000"/>
                                        </a:solidFill>
                                        <a:latin typeface="Arial"/>
                                        <a:ea typeface="Arial"/>
                                        <a:cs typeface="Arial"/>
                                        <a:sym typeface="Arial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400" b="1" i="0" u="none" strike="noStrike" cap="none" dirty="0">
                            <a:solidFill>
                              <a:srgbClr val="000000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GB" sz="1400" b="1" i="0" u="none" strike="noStrike" cap="none" dirty="0">
                            <a:solidFill>
                              <a:srgbClr val="000000"/>
                            </a:solidFill>
                            <a:latin typeface="Arial"/>
                            <a:ea typeface="Arial"/>
                            <a:cs typeface="Arial"/>
                            <a:sym typeface="Arial"/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GB" sz="1400" b="0" baseline="0" dirty="0"/>
                            <a:t>a = _____ , b = _____ , c = _____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endParaRPr sz="1400" dirty="0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0" name="Google Shape;120;ga2e4b46b51_0_0"/>
              <p:cNvGraphicFramePr/>
              <p:nvPr>
                <p:extLst>
                  <p:ext uri="{D42A27DB-BD31-4B8C-83A1-F6EECF244321}">
                    <p14:modId xmlns:p14="http://schemas.microsoft.com/office/powerpoint/2010/main" val="1757263441"/>
                  </p:ext>
                </p:extLst>
              </p:nvPr>
            </p:nvGraphicFramePr>
            <p:xfrm>
              <a:off x="130628" y="154380"/>
              <a:ext cx="8877448" cy="6614555"/>
            </p:xfrm>
            <a:graphic>
              <a:graphicData uri="http://schemas.openxmlformats.org/drawingml/2006/table">
                <a:tbl>
                  <a:tblPr>
                    <a:noFill/>
                    <a:tableStyleId>{2572A604-6930-44FA-8A8C-41554DEEE212}</a:tableStyleId>
                  </a:tblPr>
                  <a:tblGrid>
                    <a:gridCol w="443872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3872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33945">
                    <a:tc gridSpan="2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b="1" dirty="0"/>
                            <a:t>Solving</a:t>
                          </a:r>
                          <a:r>
                            <a:rPr lang="en-GB" b="1" baseline="0" dirty="0"/>
                            <a:t> Quadratics – Using the Quadratic Formula a≠1 (1)</a:t>
                          </a:r>
                          <a:endParaRPr b="1" dirty="0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b="1" dirty="0"/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7956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I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4CCC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WE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2C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65265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286" t="-17303" r="-100286" b="-2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286" t="-17303" r="-286" b="-2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43844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0" name="Google Shape;120;ga2e4b46b51_0_0"/>
              <p:cNvGraphicFramePr/>
              <p:nvPr>
                <p:extLst>
                  <p:ext uri="{D42A27DB-BD31-4B8C-83A1-F6EECF244321}">
                    <p14:modId xmlns:p14="http://schemas.microsoft.com/office/powerpoint/2010/main" val="2092222006"/>
                  </p:ext>
                </p:extLst>
              </p:nvPr>
            </p:nvGraphicFramePr>
            <p:xfrm>
              <a:off x="130628" y="154380"/>
              <a:ext cx="8877448" cy="6617123"/>
            </p:xfrm>
            <a:graphic>
              <a:graphicData uri="http://schemas.openxmlformats.org/drawingml/2006/table">
                <a:tbl>
                  <a:tblPr>
                    <a:noFill/>
                    <a:tableStyleId>{2572A604-6930-44FA-8A8C-41554DEEE212}</a:tableStyleId>
                  </a:tblPr>
                  <a:tblGrid>
                    <a:gridCol w="443872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3872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33945">
                    <a:tc gridSpan="2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b="1" dirty="0"/>
                            <a:t>Solving</a:t>
                          </a:r>
                          <a:r>
                            <a:rPr lang="en-GB" b="1" baseline="0" dirty="0"/>
                            <a:t> Quadratics – Using the Quadratic Formula a≠1 (2)</a:t>
                          </a:r>
                          <a:endParaRPr lang="en-GB" b="1" dirty="0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b="1" dirty="0"/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7956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I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4CCC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WE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2C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852033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dirty="0"/>
                            <a:t>Solve the equation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+1=0</m:t>
                              </m:r>
                            </m:oMath>
                          </a14:m>
                          <a:r>
                            <a:rPr lang="en-GB" sz="1400" b="0" baseline="0" dirty="0"/>
                            <a:t>.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0" baseline="0" dirty="0"/>
                            <a:t>Give your answer as an </a:t>
                          </a:r>
                          <a:r>
                            <a:rPr lang="en-GB" sz="1400" b="1" baseline="0" dirty="0"/>
                            <a:t>exact</a:t>
                          </a:r>
                          <a:r>
                            <a:rPr lang="en-GB" sz="1400" b="0" baseline="0" dirty="0"/>
                            <a:t> answer.</a:t>
                          </a:r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dirty="0"/>
                            <a:t>Solve the equation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−1=0</m:t>
                              </m:r>
                            </m:oMath>
                          </a14:m>
                          <a:r>
                            <a:rPr lang="en-GB" sz="1400" b="0" baseline="0" dirty="0"/>
                            <a:t>.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0" baseline="0" dirty="0"/>
                            <a:t>Give your answer as an </a:t>
                          </a:r>
                          <a:r>
                            <a:rPr lang="en-GB" sz="1400" b="1" baseline="0" dirty="0"/>
                            <a:t>exact</a:t>
                          </a:r>
                          <a:r>
                            <a:rPr lang="en-GB" sz="1400" b="0" baseline="0" dirty="0"/>
                            <a:t> answer.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endParaRPr sz="1400" dirty="0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03189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0" baseline="0" dirty="0"/>
                            <a:t>Give your answers above to 3sf.</a:t>
                          </a:r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GB" sz="1400" b="0" baseline="0" dirty="0"/>
                            <a:t>Give your answers above to 3sf.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endParaRPr sz="1400" dirty="0"/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2332472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0" name="Google Shape;120;ga2e4b46b51_0_0"/>
              <p:cNvGraphicFramePr/>
              <p:nvPr>
                <p:extLst>
                  <p:ext uri="{D42A27DB-BD31-4B8C-83A1-F6EECF244321}">
                    <p14:modId xmlns:p14="http://schemas.microsoft.com/office/powerpoint/2010/main" val="2092222006"/>
                  </p:ext>
                </p:extLst>
              </p:nvPr>
            </p:nvGraphicFramePr>
            <p:xfrm>
              <a:off x="130628" y="154380"/>
              <a:ext cx="8877448" cy="6617123"/>
            </p:xfrm>
            <a:graphic>
              <a:graphicData uri="http://schemas.openxmlformats.org/drawingml/2006/table">
                <a:tbl>
                  <a:tblPr>
                    <a:noFill/>
                    <a:tableStyleId>{2572A604-6930-44FA-8A8C-41554DEEE212}</a:tableStyleId>
                  </a:tblPr>
                  <a:tblGrid>
                    <a:gridCol w="443872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3872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33945">
                    <a:tc gridSpan="2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b="1" dirty="0"/>
                            <a:t>Solving</a:t>
                          </a:r>
                          <a:r>
                            <a:rPr lang="en-GB" b="1" baseline="0" dirty="0"/>
                            <a:t> Quadratics – Using the Quadratic Formula a≠1 (2)</a:t>
                          </a:r>
                          <a:endParaRPr lang="en-GB" b="1" dirty="0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b="1" dirty="0"/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7956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I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4CCC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WE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2C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8520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286" t="-20104" r="-100286" b="-167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286" t="-20104" r="-286" b="-167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03189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0" baseline="0" dirty="0"/>
                            <a:t>Give your answers above to 3sf.</a:t>
                          </a:r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GB" sz="1400" b="0" baseline="0" dirty="0"/>
                            <a:t>Give your answers above to 3sf.</a:t>
                          </a:r>
                        </a:p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100"/>
                            <a:buFont typeface="Arial"/>
                            <a:buNone/>
                          </a:pPr>
                          <a:endParaRPr sz="1400" dirty="0"/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23324721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89959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0" name="Google Shape;120;ga2e4b46b51_0_0"/>
              <p:cNvGraphicFramePr/>
              <p:nvPr>
                <p:extLst>
                  <p:ext uri="{D42A27DB-BD31-4B8C-83A1-F6EECF244321}">
                    <p14:modId xmlns:p14="http://schemas.microsoft.com/office/powerpoint/2010/main" val="2029452621"/>
                  </p:ext>
                </p:extLst>
              </p:nvPr>
            </p:nvGraphicFramePr>
            <p:xfrm>
              <a:off x="130628" y="154380"/>
              <a:ext cx="8877448" cy="6614555"/>
            </p:xfrm>
            <a:graphic>
              <a:graphicData uri="http://schemas.openxmlformats.org/drawingml/2006/table">
                <a:tbl>
                  <a:tblPr>
                    <a:noFill/>
                    <a:tableStyleId>{2572A604-6930-44FA-8A8C-41554DEEE212}</a:tableStyleId>
                  </a:tblPr>
                  <a:tblGrid>
                    <a:gridCol w="443872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3872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33945">
                    <a:tc gridSpan="2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b="1" dirty="0"/>
                            <a:t>Solving</a:t>
                          </a:r>
                          <a:r>
                            <a:rPr lang="en-GB" b="1" baseline="0" dirty="0"/>
                            <a:t> Quadratics – Using the Quadratic Formula a≠1 (3)</a:t>
                          </a:r>
                          <a:endParaRPr b="1" dirty="0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b="1" dirty="0"/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7956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WE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2C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YOU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652654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0" baseline="0" dirty="0"/>
                            <a:t>Solve </a:t>
                          </a:r>
                          <a:r>
                            <a:rPr lang="en-GB" sz="1400" b="1" baseline="0" dirty="0"/>
                            <a:t>algebraically</a:t>
                          </a:r>
                          <a:r>
                            <a:rPr lang="en-GB" sz="1400" b="0" baseline="0" dirty="0"/>
                            <a:t> the equation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−7=0</m:t>
                              </m:r>
                            </m:oMath>
                          </a14:m>
                          <a:r>
                            <a:rPr lang="en-GB" sz="1400" b="0" baseline="0" dirty="0"/>
                            <a:t>.</a:t>
                          </a:r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0" baseline="0" dirty="0"/>
                            <a:t>Solve </a:t>
                          </a:r>
                          <a:r>
                            <a:rPr lang="en-GB" sz="1400" b="1" baseline="0" dirty="0"/>
                            <a:t>algebraically</a:t>
                          </a:r>
                          <a:r>
                            <a:rPr lang="en-GB" sz="1400" b="0" baseline="0" dirty="0"/>
                            <a:t> the equation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−7=0</m:t>
                              </m:r>
                            </m:oMath>
                          </a14:m>
                          <a:r>
                            <a:rPr lang="en-GB" sz="1400" b="0" baseline="0" dirty="0"/>
                            <a:t>.</a:t>
                          </a:r>
                          <a:endParaRPr sz="1400" dirty="0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0" name="Google Shape;120;ga2e4b46b51_0_0"/>
              <p:cNvGraphicFramePr/>
              <p:nvPr>
                <p:extLst>
                  <p:ext uri="{D42A27DB-BD31-4B8C-83A1-F6EECF244321}">
                    <p14:modId xmlns:p14="http://schemas.microsoft.com/office/powerpoint/2010/main" val="2029452621"/>
                  </p:ext>
                </p:extLst>
              </p:nvPr>
            </p:nvGraphicFramePr>
            <p:xfrm>
              <a:off x="130628" y="154380"/>
              <a:ext cx="8877448" cy="6614555"/>
            </p:xfrm>
            <a:graphic>
              <a:graphicData uri="http://schemas.openxmlformats.org/drawingml/2006/table">
                <a:tbl>
                  <a:tblPr>
                    <a:noFill/>
                    <a:tableStyleId>{2572A604-6930-44FA-8A8C-41554DEEE212}</a:tableStyleId>
                  </a:tblPr>
                  <a:tblGrid>
                    <a:gridCol w="443872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3872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33945">
                    <a:tc gridSpan="2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b="1" dirty="0"/>
                            <a:t>Solving</a:t>
                          </a:r>
                          <a:r>
                            <a:rPr lang="en-GB" b="1" baseline="0" dirty="0"/>
                            <a:t> Quadratics – Using the Quadratic Formula a≠1 (3)</a:t>
                          </a:r>
                          <a:endParaRPr b="1" dirty="0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b="1" dirty="0"/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7956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WE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2C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YOU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65265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286" t="-17303" r="-100286" b="-2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286" t="-17303" r="-286" b="-2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026" name="Picture 2" descr="Blank Coordinate Grid | ClipArt ETC">
            <a:extLst>
              <a:ext uri="{FF2B5EF4-FFF2-40B4-BE49-F238E27FC236}">
                <a16:creationId xmlns:a16="http://schemas.microsoft.com/office/drawing/2014/main" id="{45AC1B61-1C00-F14A-8F6C-EBE6D5905D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7027" y="4250723"/>
            <a:ext cx="2452897" cy="2452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0491692-6F01-124F-9C4A-98D3D6586160}"/>
                  </a:ext>
                </a:extLst>
              </p:cNvPr>
              <p:cNvSpPr txBox="1"/>
              <p:nvPr/>
            </p:nvSpPr>
            <p:spPr>
              <a:xfrm>
                <a:off x="303568" y="4695565"/>
                <a:ext cx="1673514" cy="15955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dirty="0" smtClean="0"/>
                        <m:t>Hence</m:t>
                      </m:r>
                      <m:r>
                        <m:rPr>
                          <m:nor/>
                        </m:rPr>
                        <a:rPr lang="en-GB" dirty="0" smtClean="0"/>
                        <m:t>, </m:t>
                      </m:r>
                      <m:r>
                        <m:rPr>
                          <m:nor/>
                        </m:rPr>
                        <a:rPr lang="en-GB" dirty="0" smtClean="0"/>
                        <m:t>sketch</m:t>
                      </m:r>
                      <m:r>
                        <m:rPr>
                          <m:nor/>
                        </m:rPr>
                        <a:rPr lang="en-GB" dirty="0" smtClean="0"/>
                        <m:t> </m:t>
                      </m:r>
                      <m:r>
                        <m:rPr>
                          <m:nor/>
                        </m:rPr>
                        <a:rPr lang="en-GB" dirty="0" smtClean="0"/>
                        <m:t>the</m:t>
                      </m:r>
                      <m:r>
                        <m:rPr>
                          <m:nor/>
                        </m:rPr>
                        <a:rPr lang="en-GB" dirty="0" smtClean="0"/>
                        <m:t> </m:t>
                      </m:r>
                      <m:r>
                        <m:rPr>
                          <m:nor/>
                        </m:rPr>
                        <a:rPr lang="en-GB" dirty="0" smtClean="0"/>
                        <m:t>equation</m:t>
                      </m:r>
                      <m:r>
                        <m:rPr>
                          <m:nor/>
                        </m:rPr>
                        <a:rPr lang="en-GB" dirty="0" smtClean="0"/>
                        <m:t> </m:t>
                      </m:r>
                    </m:oMath>
                  </m:oMathPara>
                </a14:m>
                <a:endParaRPr lang="en-GB" dirty="0"/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−7</m:t>
                      </m:r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GB" b="0" i="0" dirty="0">
                  <a:latin typeface="Cambria Math" panose="02040503050406030204" pitchFamily="18" charset="0"/>
                </a:endParaRPr>
              </a:p>
              <a:p>
                <a:pPr lvl="0" algn="ctr"/>
                <a:endParaRPr lang="en-GB" dirty="0">
                  <a:latin typeface="Cambria Math" panose="02040503050406030204" pitchFamily="18" charset="0"/>
                </a:endParaRPr>
              </a:p>
              <a:p>
                <a:pPr lvl="0" algn="ctr"/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State/indicate where the curve crosses any axis.</a:t>
                </a:r>
                <a:endParaRPr lang="en-GB" b="0" i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0491692-6F01-124F-9C4A-98D3D65861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68" y="4695565"/>
                <a:ext cx="1673514" cy="1595501"/>
              </a:xfrm>
              <a:prstGeom prst="rect">
                <a:avLst/>
              </a:prstGeom>
              <a:blipFill>
                <a:blip r:embed="rId5"/>
                <a:stretch>
                  <a:fillRect b="-31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 descr="Blank Coordinate Grid | ClipArt ETC">
            <a:extLst>
              <a:ext uri="{FF2B5EF4-FFF2-40B4-BE49-F238E27FC236}">
                <a16:creationId xmlns:a16="http://schemas.microsoft.com/office/drawing/2014/main" id="{2D7A1CDD-64E6-E546-937F-856123F170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323" y="4250723"/>
            <a:ext cx="2452897" cy="2452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EDA6AC2-8739-8148-956B-D35503B3A650}"/>
                  </a:ext>
                </a:extLst>
              </p:cNvPr>
              <p:cNvSpPr txBox="1"/>
              <p:nvPr/>
            </p:nvSpPr>
            <p:spPr>
              <a:xfrm>
                <a:off x="4692864" y="4695565"/>
                <a:ext cx="1673514" cy="15955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dirty="0" smtClean="0"/>
                        <m:t>Hence</m:t>
                      </m:r>
                      <m:r>
                        <m:rPr>
                          <m:nor/>
                        </m:rPr>
                        <a:rPr lang="en-GB" dirty="0" smtClean="0"/>
                        <m:t>, </m:t>
                      </m:r>
                      <m:r>
                        <m:rPr>
                          <m:nor/>
                        </m:rPr>
                        <a:rPr lang="en-GB" dirty="0" smtClean="0"/>
                        <m:t>sketch</m:t>
                      </m:r>
                      <m:r>
                        <m:rPr>
                          <m:nor/>
                        </m:rPr>
                        <a:rPr lang="en-GB" dirty="0" smtClean="0"/>
                        <m:t> </m:t>
                      </m:r>
                      <m:r>
                        <m:rPr>
                          <m:nor/>
                        </m:rPr>
                        <a:rPr lang="en-GB" dirty="0" smtClean="0"/>
                        <m:t>the</m:t>
                      </m:r>
                      <m:r>
                        <m:rPr>
                          <m:nor/>
                        </m:rPr>
                        <a:rPr lang="en-GB" dirty="0" smtClean="0"/>
                        <m:t> </m:t>
                      </m:r>
                      <m:r>
                        <m:rPr>
                          <m:nor/>
                        </m:rPr>
                        <a:rPr lang="en-GB" dirty="0" smtClean="0"/>
                        <m:t>equation</m:t>
                      </m:r>
                      <m:r>
                        <m:rPr>
                          <m:nor/>
                        </m:rPr>
                        <a:rPr lang="en-GB" dirty="0" smtClean="0"/>
                        <m:t> </m:t>
                      </m:r>
                    </m:oMath>
                  </m:oMathPara>
                </a14:m>
                <a:endParaRPr lang="en-GB" dirty="0"/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−7</m:t>
                      </m:r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GB" b="0" i="0" dirty="0">
                  <a:latin typeface="Cambria Math" panose="02040503050406030204" pitchFamily="18" charset="0"/>
                </a:endParaRPr>
              </a:p>
              <a:p>
                <a:pPr lvl="0" algn="ctr"/>
                <a:endParaRPr lang="en-GB" dirty="0">
                  <a:latin typeface="Cambria Math" panose="02040503050406030204" pitchFamily="18" charset="0"/>
                </a:endParaRPr>
              </a:p>
              <a:p>
                <a:pPr lvl="0" algn="ctr"/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State/indicate where the curve crosses any axis.</a:t>
                </a:r>
                <a:endParaRPr lang="en-GB" b="0" i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EDA6AC2-8739-8148-956B-D35503B3A6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2864" y="4695565"/>
                <a:ext cx="1673514" cy="1595501"/>
              </a:xfrm>
              <a:prstGeom prst="rect">
                <a:avLst/>
              </a:prstGeom>
              <a:blipFill>
                <a:blip r:embed="rId6"/>
                <a:stretch>
                  <a:fillRect b="-31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9165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0" name="Google Shape;120;ga2e4b46b51_0_0"/>
              <p:cNvGraphicFramePr/>
              <p:nvPr>
                <p:extLst>
                  <p:ext uri="{D42A27DB-BD31-4B8C-83A1-F6EECF244321}">
                    <p14:modId xmlns:p14="http://schemas.microsoft.com/office/powerpoint/2010/main" val="3171533375"/>
                  </p:ext>
                </p:extLst>
              </p:nvPr>
            </p:nvGraphicFramePr>
            <p:xfrm>
              <a:off x="130628" y="154380"/>
              <a:ext cx="8877448" cy="6614555"/>
            </p:xfrm>
            <a:graphic>
              <a:graphicData uri="http://schemas.openxmlformats.org/drawingml/2006/table">
                <a:tbl>
                  <a:tblPr>
                    <a:noFill/>
                    <a:tableStyleId>{2572A604-6930-44FA-8A8C-41554DEEE212}</a:tableStyleId>
                  </a:tblPr>
                  <a:tblGrid>
                    <a:gridCol w="443872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3872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33945">
                    <a:tc gridSpan="2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b="1" dirty="0"/>
                            <a:t>Solving</a:t>
                          </a:r>
                          <a:r>
                            <a:rPr lang="en-GB" b="1" baseline="0" dirty="0"/>
                            <a:t> Quadratics – Using the Quadratic Formula a≠1 (4)</a:t>
                          </a:r>
                          <a:endParaRPr b="1" dirty="0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b="1" dirty="0"/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7956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WE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2C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YOU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652654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0" baseline="0" dirty="0"/>
                            <a:t>Solve </a:t>
                          </a:r>
                          <a:r>
                            <a:rPr lang="en-GB" sz="1400" b="1" baseline="0" dirty="0"/>
                            <a:t>algebraically</a:t>
                          </a:r>
                          <a:r>
                            <a:rPr lang="en-GB" sz="1400" b="0" baseline="0" dirty="0"/>
                            <a:t> the equation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−5=0</m:t>
                              </m:r>
                            </m:oMath>
                          </a14:m>
                          <a:r>
                            <a:rPr lang="en-GB" sz="1400" b="0" baseline="0" dirty="0"/>
                            <a:t>.</a:t>
                          </a:r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400" b="0" baseline="0" dirty="0"/>
                            <a:t>Solve </a:t>
                          </a:r>
                          <a:r>
                            <a:rPr lang="en-GB" sz="1400" b="1" baseline="0" dirty="0"/>
                            <a:t>algebraically</a:t>
                          </a:r>
                          <a:r>
                            <a:rPr lang="en-GB" sz="1400" b="0" baseline="0" dirty="0"/>
                            <a:t> the equation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−5=0</m:t>
                              </m:r>
                            </m:oMath>
                          </a14:m>
                          <a:r>
                            <a:rPr lang="en-GB" sz="1400" b="0" baseline="0" dirty="0"/>
                            <a:t>.</a:t>
                          </a:r>
                          <a:endParaRPr sz="1400" dirty="0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0" name="Google Shape;120;ga2e4b46b51_0_0"/>
              <p:cNvGraphicFramePr/>
              <p:nvPr>
                <p:extLst>
                  <p:ext uri="{D42A27DB-BD31-4B8C-83A1-F6EECF244321}">
                    <p14:modId xmlns:p14="http://schemas.microsoft.com/office/powerpoint/2010/main" val="3171533375"/>
                  </p:ext>
                </p:extLst>
              </p:nvPr>
            </p:nvGraphicFramePr>
            <p:xfrm>
              <a:off x="130628" y="154380"/>
              <a:ext cx="8877448" cy="6614555"/>
            </p:xfrm>
            <a:graphic>
              <a:graphicData uri="http://schemas.openxmlformats.org/drawingml/2006/table">
                <a:tbl>
                  <a:tblPr>
                    <a:noFill/>
                    <a:tableStyleId>{2572A604-6930-44FA-8A8C-41554DEEE212}</a:tableStyleId>
                  </a:tblPr>
                  <a:tblGrid>
                    <a:gridCol w="443872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3872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33945">
                    <a:tc gridSpan="2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b="1" dirty="0"/>
                            <a:t>Solving</a:t>
                          </a:r>
                          <a:r>
                            <a:rPr lang="en-GB" b="1" baseline="0" dirty="0"/>
                            <a:t> Quadratics – Using the Quadratic Formula a≠1 (4)</a:t>
                          </a:r>
                          <a:endParaRPr b="1" dirty="0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b="1" dirty="0"/>
                        </a:p>
                      </a:txBody>
                      <a:tcPr marL="91425" marR="91425" marT="91425" marB="91425">
                        <a:lnL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7956"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WE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rgbClr val="FFF2C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GB" sz="1800" dirty="0"/>
                            <a:t>YOU DO</a:t>
                          </a:r>
                          <a:endParaRPr sz="1800" dirty="0"/>
                        </a:p>
                      </a:txBody>
                      <a:tcPr marL="91425" marR="91425" marT="91425" marB="91425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65265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286" t="-17303" r="-100286" b="-2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25" marR="91425" marT="91425" marB="91425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286" t="-17303" r="-286" b="-2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026" name="Picture 2" descr="Blank Coordinate Grid | ClipArt ETC">
            <a:extLst>
              <a:ext uri="{FF2B5EF4-FFF2-40B4-BE49-F238E27FC236}">
                <a16:creationId xmlns:a16="http://schemas.microsoft.com/office/drawing/2014/main" id="{45AC1B61-1C00-F14A-8F6C-EBE6D5905D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7027" y="4250723"/>
            <a:ext cx="2452897" cy="2452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0491692-6F01-124F-9C4A-98D3D6586160}"/>
                  </a:ext>
                </a:extLst>
              </p:cNvPr>
              <p:cNvSpPr txBox="1"/>
              <p:nvPr/>
            </p:nvSpPr>
            <p:spPr>
              <a:xfrm>
                <a:off x="303568" y="4695565"/>
                <a:ext cx="1673514" cy="15955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dirty="0" smtClean="0"/>
                        <m:t>Hence</m:t>
                      </m:r>
                      <m:r>
                        <m:rPr>
                          <m:nor/>
                        </m:rPr>
                        <a:rPr lang="en-GB" dirty="0" smtClean="0"/>
                        <m:t>, </m:t>
                      </m:r>
                      <m:r>
                        <m:rPr>
                          <m:nor/>
                        </m:rPr>
                        <a:rPr lang="en-GB" dirty="0" smtClean="0"/>
                        <m:t>sketch</m:t>
                      </m:r>
                      <m:r>
                        <m:rPr>
                          <m:nor/>
                        </m:rPr>
                        <a:rPr lang="en-GB" dirty="0" smtClean="0"/>
                        <m:t> </m:t>
                      </m:r>
                      <m:r>
                        <m:rPr>
                          <m:nor/>
                        </m:rPr>
                        <a:rPr lang="en-GB" dirty="0" smtClean="0"/>
                        <m:t>the</m:t>
                      </m:r>
                      <m:r>
                        <m:rPr>
                          <m:nor/>
                        </m:rPr>
                        <a:rPr lang="en-GB" dirty="0" smtClean="0"/>
                        <m:t> </m:t>
                      </m:r>
                      <m:r>
                        <m:rPr>
                          <m:nor/>
                        </m:rPr>
                        <a:rPr lang="en-GB" dirty="0" smtClean="0"/>
                        <m:t>equation</m:t>
                      </m:r>
                      <m:r>
                        <m:rPr>
                          <m:nor/>
                        </m:rPr>
                        <a:rPr lang="en-GB" dirty="0" smtClean="0"/>
                        <m:t> </m:t>
                      </m:r>
                    </m:oMath>
                  </m:oMathPara>
                </a14:m>
                <a:endParaRPr lang="en-GB" dirty="0"/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−7</m:t>
                      </m:r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GB" b="0" i="0" dirty="0">
                  <a:latin typeface="Cambria Math" panose="02040503050406030204" pitchFamily="18" charset="0"/>
                </a:endParaRPr>
              </a:p>
              <a:p>
                <a:pPr lvl="0" algn="ctr"/>
                <a:endParaRPr lang="en-GB" dirty="0">
                  <a:latin typeface="Cambria Math" panose="02040503050406030204" pitchFamily="18" charset="0"/>
                </a:endParaRPr>
              </a:p>
              <a:p>
                <a:pPr lvl="0" algn="ctr"/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State/indicate where the curve crosses any axis.</a:t>
                </a:r>
                <a:endParaRPr lang="en-GB" b="0" i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0491692-6F01-124F-9C4A-98D3D65861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68" y="4695565"/>
                <a:ext cx="1673514" cy="1595501"/>
              </a:xfrm>
              <a:prstGeom prst="rect">
                <a:avLst/>
              </a:prstGeom>
              <a:blipFill>
                <a:blip r:embed="rId5"/>
                <a:stretch>
                  <a:fillRect b="-31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 descr="Blank Coordinate Grid | ClipArt ETC">
            <a:extLst>
              <a:ext uri="{FF2B5EF4-FFF2-40B4-BE49-F238E27FC236}">
                <a16:creationId xmlns:a16="http://schemas.microsoft.com/office/drawing/2014/main" id="{2D7A1CDD-64E6-E546-937F-856123F170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323" y="4250723"/>
            <a:ext cx="2452897" cy="2452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EDA6AC2-8739-8148-956B-D35503B3A650}"/>
                  </a:ext>
                </a:extLst>
              </p:cNvPr>
              <p:cNvSpPr txBox="1"/>
              <p:nvPr/>
            </p:nvSpPr>
            <p:spPr>
              <a:xfrm>
                <a:off x="4692864" y="4695565"/>
                <a:ext cx="1673514" cy="15955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dirty="0" smtClean="0"/>
                        <m:t>Hence</m:t>
                      </m:r>
                      <m:r>
                        <m:rPr>
                          <m:nor/>
                        </m:rPr>
                        <a:rPr lang="en-GB" dirty="0" smtClean="0"/>
                        <m:t>, </m:t>
                      </m:r>
                      <m:r>
                        <m:rPr>
                          <m:nor/>
                        </m:rPr>
                        <a:rPr lang="en-GB" dirty="0" smtClean="0"/>
                        <m:t>sketch</m:t>
                      </m:r>
                      <m:r>
                        <m:rPr>
                          <m:nor/>
                        </m:rPr>
                        <a:rPr lang="en-GB" dirty="0" smtClean="0"/>
                        <m:t> </m:t>
                      </m:r>
                      <m:r>
                        <m:rPr>
                          <m:nor/>
                        </m:rPr>
                        <a:rPr lang="en-GB" dirty="0" smtClean="0"/>
                        <m:t>the</m:t>
                      </m:r>
                      <m:r>
                        <m:rPr>
                          <m:nor/>
                        </m:rPr>
                        <a:rPr lang="en-GB" dirty="0" smtClean="0"/>
                        <m:t> </m:t>
                      </m:r>
                      <m:r>
                        <m:rPr>
                          <m:nor/>
                        </m:rPr>
                        <a:rPr lang="en-GB" dirty="0" smtClean="0"/>
                        <m:t>equation</m:t>
                      </m:r>
                      <m:r>
                        <m:rPr>
                          <m:nor/>
                        </m:rPr>
                        <a:rPr lang="en-GB" dirty="0" smtClean="0"/>
                        <m:t> </m:t>
                      </m:r>
                    </m:oMath>
                  </m:oMathPara>
                </a14:m>
                <a:endParaRPr lang="en-GB" dirty="0"/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−7</m:t>
                      </m:r>
                      <m:r>
                        <m:rPr>
                          <m:nor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GB" b="0" i="0" dirty="0">
                  <a:latin typeface="Cambria Math" panose="02040503050406030204" pitchFamily="18" charset="0"/>
                </a:endParaRPr>
              </a:p>
              <a:p>
                <a:pPr lvl="0" algn="ctr"/>
                <a:endParaRPr lang="en-GB" dirty="0">
                  <a:latin typeface="Cambria Math" panose="02040503050406030204" pitchFamily="18" charset="0"/>
                </a:endParaRPr>
              </a:p>
              <a:p>
                <a:pPr lvl="0" algn="ctr"/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State/indicate where the curve crosses any axis.</a:t>
                </a:r>
                <a:endParaRPr lang="en-GB" b="0" i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EDA6AC2-8739-8148-956B-D35503B3A6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2864" y="4695565"/>
                <a:ext cx="1673514" cy="1595501"/>
              </a:xfrm>
              <a:prstGeom prst="rect">
                <a:avLst/>
              </a:prstGeom>
              <a:blipFill>
                <a:blip r:embed="rId6"/>
                <a:stretch>
                  <a:fillRect b="-31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6094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Google Shape;120;ga2e4b46b51_0_0"/>
          <p:cNvGraphicFramePr/>
          <p:nvPr>
            <p:extLst>
              <p:ext uri="{D42A27DB-BD31-4B8C-83A1-F6EECF244321}">
                <p14:modId xmlns:p14="http://schemas.microsoft.com/office/powerpoint/2010/main" val="2631694047"/>
              </p:ext>
            </p:extLst>
          </p:nvPr>
        </p:nvGraphicFramePr>
        <p:xfrm>
          <a:off x="130629" y="154380"/>
          <a:ext cx="8882742" cy="6614555"/>
        </p:xfrm>
        <a:graphic>
          <a:graphicData uri="http://schemas.openxmlformats.org/drawingml/2006/table">
            <a:tbl>
              <a:tblPr>
                <a:noFill/>
                <a:tableStyleId>{2572A604-6930-44FA-8A8C-41554DEEE212}</a:tableStyleId>
              </a:tblPr>
              <a:tblGrid>
                <a:gridCol w="8882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4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/>
                        <a:t>Solving</a:t>
                      </a:r>
                      <a:r>
                        <a:rPr lang="en-GB" b="1" baseline="0" dirty="0"/>
                        <a:t> Quadratics – Using the Quadratic Formula a≠1 (5)</a:t>
                      </a:r>
                      <a:endParaRPr lang="en-GB" b="1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956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/>
                        <a:t>ODD-ONE-OUT</a:t>
                      </a:r>
                      <a:endParaRPr sz="1800"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265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u="none" dirty="0"/>
                        <a:t>Which of the following equations is the odd-one-out?  Why?</a:t>
                      </a:r>
                      <a:endParaRPr sz="1600" b="0" u="none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60DB7C-8471-CF4C-B0A8-2C778F58839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39812440"/>
                  </p:ext>
                </p:extLst>
              </p:nvPr>
            </p:nvGraphicFramePr>
            <p:xfrm>
              <a:off x="298621" y="1532925"/>
              <a:ext cx="8546757" cy="370840"/>
            </p:xfrm>
            <a:graphic>
              <a:graphicData uri="http://schemas.openxmlformats.org/drawingml/2006/table">
                <a:tbl>
                  <a:tblPr firstRow="1" bandRow="1">
                    <a:tableStyleId>{2572A604-6930-44FA-8A8C-41554DEEE212}</a:tableStyleId>
                  </a:tblPr>
                  <a:tblGrid>
                    <a:gridCol w="2848919">
                      <a:extLst>
                        <a:ext uri="{9D8B030D-6E8A-4147-A177-3AD203B41FA5}">
                          <a16:colId xmlns:a16="http://schemas.microsoft.com/office/drawing/2014/main" val="758506116"/>
                        </a:ext>
                      </a:extLst>
                    </a:gridCol>
                    <a:gridCol w="2848919">
                      <a:extLst>
                        <a:ext uri="{9D8B030D-6E8A-4147-A177-3AD203B41FA5}">
                          <a16:colId xmlns:a16="http://schemas.microsoft.com/office/drawing/2014/main" val="1372409149"/>
                        </a:ext>
                      </a:extLst>
                    </a:gridCol>
                    <a:gridCol w="2848919">
                      <a:extLst>
                        <a:ext uri="{9D8B030D-6E8A-4147-A177-3AD203B41FA5}">
                          <a16:colId xmlns:a16="http://schemas.microsoft.com/office/drawing/2014/main" val="66886702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−7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−7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  <m:sSup>
                                  <m:sSup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+7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3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3893387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60DB7C-8471-CF4C-B0A8-2C778F58839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39812440"/>
                  </p:ext>
                </p:extLst>
              </p:nvPr>
            </p:nvGraphicFramePr>
            <p:xfrm>
              <a:off x="298621" y="1532925"/>
              <a:ext cx="8546757" cy="370840"/>
            </p:xfrm>
            <a:graphic>
              <a:graphicData uri="http://schemas.openxmlformats.org/drawingml/2006/table">
                <a:tbl>
                  <a:tblPr firstRow="1" bandRow="1">
                    <a:tableStyleId>{2572A604-6930-44FA-8A8C-41554DEEE212}</a:tableStyleId>
                  </a:tblPr>
                  <a:tblGrid>
                    <a:gridCol w="2848919">
                      <a:extLst>
                        <a:ext uri="{9D8B030D-6E8A-4147-A177-3AD203B41FA5}">
                          <a16:colId xmlns:a16="http://schemas.microsoft.com/office/drawing/2014/main" val="758506116"/>
                        </a:ext>
                      </a:extLst>
                    </a:gridCol>
                    <a:gridCol w="2848919">
                      <a:extLst>
                        <a:ext uri="{9D8B030D-6E8A-4147-A177-3AD203B41FA5}">
                          <a16:colId xmlns:a16="http://schemas.microsoft.com/office/drawing/2014/main" val="1372409149"/>
                        </a:ext>
                      </a:extLst>
                    </a:gridCol>
                    <a:gridCol w="2848919">
                      <a:extLst>
                        <a:ext uri="{9D8B030D-6E8A-4147-A177-3AD203B41FA5}">
                          <a16:colId xmlns:a16="http://schemas.microsoft.com/office/drawing/2014/main" val="66886702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44" r="-200000" b="-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893" r="-100893" b="-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000" r="-444" b="-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3893387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28765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526</Words>
  <Application>Microsoft Macintosh PowerPoint</Application>
  <PresentationFormat>On-screen Show (4:3)</PresentationFormat>
  <Paragraphs>93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 Math</vt:lpstr>
      <vt:lpstr>Office Theme</vt:lpstr>
      <vt:lpstr>Solving Using Quadratic Formula (a≠1)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Green</dc:creator>
  <cp:lastModifiedBy>Martin Green</cp:lastModifiedBy>
  <cp:revision>21</cp:revision>
  <dcterms:created xsi:type="dcterms:W3CDTF">2018-01-27T15:48:25Z</dcterms:created>
  <dcterms:modified xsi:type="dcterms:W3CDTF">2021-04-27T19:02:59Z</dcterms:modified>
</cp:coreProperties>
</file>