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95" r:id="rId2"/>
    <p:sldId id="280" r:id="rId3"/>
    <p:sldId id="260" r:id="rId4"/>
    <p:sldId id="281" r:id="rId5"/>
    <p:sldId id="282" r:id="rId6"/>
    <p:sldId id="284" r:id="rId7"/>
    <p:sldId id="285" r:id="rId8"/>
    <p:sldId id="286" r:id="rId9"/>
    <p:sldId id="287" r:id="rId10"/>
    <p:sldId id="288" r:id="rId11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1"/>
    <p:restoredTop sz="94662"/>
  </p:normalViewPr>
  <p:slideViewPr>
    <p:cSldViewPr snapToGrid="0">
      <p:cViewPr varScale="1">
        <p:scale>
          <a:sx n="69" d="100"/>
          <a:sy n="69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23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72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61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4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95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011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92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E1E4F-0D7D-384F-964B-C3D548CA4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There are multiple approach to teaching Pie Charts, therefore, we have adapted these resources into two versions A and B; this will determine which I Do, We Do, You Do slides you use.</a:t>
            </a:r>
          </a:p>
          <a:p>
            <a:pPr marL="114300" indent="0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Version 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uses the approach of calculating the fraction of a circle used to find the angle to be drawn.</a:t>
            </a:r>
          </a:p>
          <a:p>
            <a:pPr marL="114300" indent="0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Version B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uses the approach of determining the number of degrees represented a unit of frequency.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4E5B7-814C-4B4A-B661-36A603CA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59" y="488347"/>
            <a:ext cx="2206882" cy="7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650512843"/>
              </p:ext>
            </p:extLst>
          </p:nvPr>
        </p:nvGraphicFramePr>
        <p:xfrm>
          <a:off x="130629" y="154380"/>
          <a:ext cx="8865090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Introduction to Pie Charts – Drawing Proportions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1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2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Here is an </a:t>
                      </a:r>
                      <a:r>
                        <a:rPr lang="en-GB" sz="1400" b="1" u="sng" dirty="0"/>
                        <a:t>INCOMPLETE</a:t>
                      </a:r>
                      <a:r>
                        <a:rPr lang="en-GB" sz="1400" b="0" u="none" dirty="0"/>
                        <a:t> pie chart.</a:t>
                      </a: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table below gives some more information.</a:t>
                      </a: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Complete </a:t>
                      </a:r>
                      <a:r>
                        <a:rPr lang="en-GB" sz="1400" b="1" u="sng" dirty="0"/>
                        <a:t>BOTH</a:t>
                      </a:r>
                      <a:r>
                        <a:rPr lang="en-GB" sz="1400" b="0" u="none" dirty="0"/>
                        <a:t> the table </a:t>
                      </a:r>
                      <a:r>
                        <a:rPr lang="en-GB" sz="1400" b="1" u="sng" dirty="0"/>
                        <a:t>AND</a:t>
                      </a:r>
                      <a:r>
                        <a:rPr lang="en-GB" sz="1400" b="0" u="none" dirty="0"/>
                        <a:t> the pie chart.</a:t>
                      </a: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Here is an </a:t>
                      </a:r>
                      <a:r>
                        <a:rPr lang="en-GB" sz="1400" b="1" u="sng" dirty="0"/>
                        <a:t>INCOMPLETE</a:t>
                      </a:r>
                      <a:r>
                        <a:rPr lang="en-GB" sz="1400" b="0" u="none" dirty="0"/>
                        <a:t> pie chart.</a:t>
                      </a: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table below gives some more information.</a:t>
                      </a: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E0BCA30D-2DDA-DE42-9A80-47ED48A61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367558"/>
              </p:ext>
            </p:extLst>
          </p:nvPr>
        </p:nvGraphicFramePr>
        <p:xfrm>
          <a:off x="494270" y="4276710"/>
          <a:ext cx="3707028" cy="1842365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35676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1235676">
                  <a:extLst>
                    <a:ext uri="{9D8B030D-6E8A-4147-A177-3AD203B41FA5}">
                      <a16:colId xmlns:a16="http://schemas.microsoft.com/office/drawing/2014/main" val="3006823024"/>
                    </a:ext>
                  </a:extLst>
                </a:gridCol>
                <a:gridCol w="1235676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Colour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½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17180"/>
                  </a:ext>
                </a:extLst>
              </a:tr>
            </a:tbl>
          </a:graphicData>
        </a:graphic>
      </p:graphicFrame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37CF771E-CCFC-AA40-A50F-EF3DDB311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68" y="1633893"/>
            <a:ext cx="2312789" cy="2127330"/>
          </a:xfrm>
          <a:prstGeom prst="rect">
            <a:avLst/>
          </a:prstGeom>
        </p:spPr>
      </p:pic>
      <p:pic>
        <p:nvPicPr>
          <p:cNvPr id="8" name="Picture 2" descr="Fraction Pie Divided into Tenths | ClipArt ETC">
            <a:extLst>
              <a:ext uri="{FF2B5EF4-FFF2-40B4-BE49-F238E27FC236}">
                <a16:creationId xmlns:a16="http://schemas.microsoft.com/office/drawing/2014/main" id="{60AB6DE9-E78D-434E-B421-E80F6528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45" y="1436232"/>
            <a:ext cx="2312787" cy="252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4">
                <a:extLst>
                  <a:ext uri="{FF2B5EF4-FFF2-40B4-BE49-F238E27FC236}">
                    <a16:creationId xmlns:a16="http://schemas.microsoft.com/office/drawing/2014/main" id="{C032FF88-8823-2E42-BC55-B09497B5CF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196237"/>
                  </p:ext>
                </p:extLst>
              </p:nvPr>
            </p:nvGraphicFramePr>
            <p:xfrm>
              <a:off x="4887524" y="4225553"/>
              <a:ext cx="3707028" cy="2479170"/>
            </p:xfrm>
            <a:graphic>
              <a:graphicData uri="http://schemas.openxmlformats.org/drawingml/2006/table">
                <a:tbl>
                  <a:tblPr firstRow="1" bandRow="1">
                    <a:tableStyleId>{2572A604-6930-44FA-8A8C-41554DEEE212}</a:tableStyleId>
                  </a:tblPr>
                  <a:tblGrid>
                    <a:gridCol w="1235676">
                      <a:extLst>
                        <a:ext uri="{9D8B030D-6E8A-4147-A177-3AD203B41FA5}">
                          <a16:colId xmlns:a16="http://schemas.microsoft.com/office/drawing/2014/main" val="944215667"/>
                        </a:ext>
                      </a:extLst>
                    </a:gridCol>
                    <a:gridCol w="1235676">
                      <a:extLst>
                        <a:ext uri="{9D8B030D-6E8A-4147-A177-3AD203B41FA5}">
                          <a16:colId xmlns:a16="http://schemas.microsoft.com/office/drawing/2014/main" val="3006823024"/>
                        </a:ext>
                      </a:extLst>
                    </a:gridCol>
                    <a:gridCol w="1235676">
                      <a:extLst>
                        <a:ext uri="{9D8B030D-6E8A-4147-A177-3AD203B41FA5}">
                          <a16:colId xmlns:a16="http://schemas.microsoft.com/office/drawing/2014/main" val="859159745"/>
                        </a:ext>
                      </a:extLst>
                    </a:gridCol>
                  </a:tblGrid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/>
                            <a:t>Colour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Fraction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Frequency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4795849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100" b="0" i="0" smtClean="0">
                                        <a:latin typeface="+mn-lt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100" b="0" i="0" smtClean="0">
                                        <a:latin typeface="+mn-lt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1445130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96172233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Green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3683634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Yellow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2950622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Total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60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53171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4">
                <a:extLst>
                  <a:ext uri="{FF2B5EF4-FFF2-40B4-BE49-F238E27FC236}">
                    <a16:creationId xmlns:a16="http://schemas.microsoft.com/office/drawing/2014/main" id="{C032FF88-8823-2E42-BC55-B09497B5CF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196237"/>
                  </p:ext>
                </p:extLst>
              </p:nvPr>
            </p:nvGraphicFramePr>
            <p:xfrm>
              <a:off x="4887524" y="4225553"/>
              <a:ext cx="3707028" cy="2479170"/>
            </p:xfrm>
            <a:graphic>
              <a:graphicData uri="http://schemas.openxmlformats.org/drawingml/2006/table">
                <a:tbl>
                  <a:tblPr firstRow="1" bandRow="1">
                    <a:tableStyleId>{2572A604-6930-44FA-8A8C-41554DEEE212}</a:tableStyleId>
                  </a:tblPr>
                  <a:tblGrid>
                    <a:gridCol w="1235676">
                      <a:extLst>
                        <a:ext uri="{9D8B030D-6E8A-4147-A177-3AD203B41FA5}">
                          <a16:colId xmlns:a16="http://schemas.microsoft.com/office/drawing/2014/main" val="944215667"/>
                        </a:ext>
                      </a:extLst>
                    </a:gridCol>
                    <a:gridCol w="1235676">
                      <a:extLst>
                        <a:ext uri="{9D8B030D-6E8A-4147-A177-3AD203B41FA5}">
                          <a16:colId xmlns:a16="http://schemas.microsoft.com/office/drawing/2014/main" val="3006823024"/>
                        </a:ext>
                      </a:extLst>
                    </a:gridCol>
                    <a:gridCol w="1235676">
                      <a:extLst>
                        <a:ext uri="{9D8B030D-6E8A-4147-A177-3AD203B41FA5}">
                          <a16:colId xmlns:a16="http://schemas.microsoft.com/office/drawing/2014/main" val="859159745"/>
                        </a:ext>
                      </a:extLst>
                    </a:gridCol>
                  </a:tblGrid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/>
                            <a:t>Colour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Fraction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Frequency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4795849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1031" t="-103125" r="-102062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1445130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96172233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Green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3683634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Yellow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2950622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Total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60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53171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331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Introduction to Pie Charts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616757295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Introduction to Pie Charts – Finding Frequencies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pie chart below represents the colour that people preferred: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Each sector represents ___ people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Complete the frequency table below: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pie chart below represents the colour that people preferred: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Each sector represents ___ people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Complete the frequency table below: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The pie charts below represents the colour that people preferred.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Complete each frequency table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a)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i="1" dirty="0"/>
                        <a:t>Each sector represents ___ people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i="0" dirty="0"/>
                        <a:t>b)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i="1" dirty="0"/>
                        <a:t>Each sector represents ___ people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073116D1-4837-AA4C-AD9B-630CDD949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27" y="1684123"/>
            <a:ext cx="2449942" cy="2257682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9B31F3-790D-3242-8834-7AD590E0E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49692"/>
              </p:ext>
            </p:extLst>
          </p:nvPr>
        </p:nvGraphicFramePr>
        <p:xfrm>
          <a:off x="417727" y="5159715"/>
          <a:ext cx="2449942" cy="147389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24971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1224971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Colour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EC0DD25-94C9-C942-AF37-A7633432C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06350"/>
              </p:ext>
            </p:extLst>
          </p:nvPr>
        </p:nvGraphicFramePr>
        <p:xfrm>
          <a:off x="3347029" y="5159715"/>
          <a:ext cx="2449942" cy="147389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24971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1224971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Colour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</a:tbl>
          </a:graphicData>
        </a:graphic>
      </p:graphicFrame>
      <p:pic>
        <p:nvPicPr>
          <p:cNvPr id="7" name="Picture 6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55842E0C-3516-7F42-AD2E-04AE06F09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545" y="1684123"/>
            <a:ext cx="2383426" cy="2257682"/>
          </a:xfrm>
          <a:prstGeom prst="rect">
            <a:avLst/>
          </a:prstGeom>
        </p:spPr>
      </p:pic>
      <p:pic>
        <p:nvPicPr>
          <p:cNvPr id="9" name="Picture 8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207490DB-D4A0-0D4F-A07D-301405716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417" y="2111962"/>
            <a:ext cx="1340604" cy="1337219"/>
          </a:xfrm>
          <a:prstGeom prst="rect">
            <a:avLst/>
          </a:prstGeom>
        </p:spPr>
      </p:pic>
      <p:pic>
        <p:nvPicPr>
          <p:cNvPr id="11" name="Picture 1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D877BCC3-C830-E441-9679-29D9FBD29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869" y="4224426"/>
            <a:ext cx="1357378" cy="1337219"/>
          </a:xfrm>
          <a:prstGeom prst="rect">
            <a:avLst/>
          </a:prstGeom>
        </p:spPr>
      </p:pic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BC411EC-87BE-C84F-A8B5-92390262D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74686"/>
              </p:ext>
            </p:extLst>
          </p:nvPr>
        </p:nvGraphicFramePr>
        <p:xfrm>
          <a:off x="7512909" y="2136276"/>
          <a:ext cx="1438574" cy="1237124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719287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719287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09281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Freq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4E27D9EE-B91E-B644-9F68-F947C8046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11174"/>
              </p:ext>
            </p:extLst>
          </p:nvPr>
        </p:nvGraphicFramePr>
        <p:xfrm>
          <a:off x="7512522" y="4224426"/>
          <a:ext cx="1438574" cy="1546405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719287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719287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09281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Freq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Yellow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788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686493558"/>
              </p:ext>
            </p:extLst>
          </p:nvPr>
        </p:nvGraphicFramePr>
        <p:xfrm>
          <a:off x="130629" y="154380"/>
          <a:ext cx="8882742" cy="666163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Introduction to Pie Charts – Finding Frequencies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pie chart below represents the colour that people preferred: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Each sector represents ___ people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Complete the frequency table below: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total frequency is _____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pie chart below represents the colour that people preferred: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Each sector represents ___ people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Complete the frequency table below: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The total frequency is _____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/>
                        <a:t>Use the pie chart below to complete the four tables below.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A close-up of a basketball&#10;&#10;Description automatically generated with medium confidence">
            <a:extLst>
              <a:ext uri="{FF2B5EF4-FFF2-40B4-BE49-F238E27FC236}">
                <a16:creationId xmlns:a16="http://schemas.microsoft.com/office/drawing/2014/main" id="{6AA63F3E-841A-1548-BE7C-D001658CF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4" y="1648083"/>
            <a:ext cx="2463284" cy="2369668"/>
          </a:xfrm>
          <a:prstGeom prst="rect">
            <a:avLst/>
          </a:prstGeom>
        </p:spPr>
      </p:pic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4FB67D93-6BD3-1947-9844-37619712B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28401"/>
              </p:ext>
            </p:extLst>
          </p:nvPr>
        </p:nvGraphicFramePr>
        <p:xfrm>
          <a:off x="417727" y="4863150"/>
          <a:ext cx="2449942" cy="147389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24971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1224971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Colour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</a:tbl>
          </a:graphicData>
        </a:graphic>
      </p:graphicFrame>
      <p:pic>
        <p:nvPicPr>
          <p:cNvPr id="17" name="Picture 16" descr="A close-up of a basketball&#10;&#10;Description automatically generated with medium confidence">
            <a:extLst>
              <a:ext uri="{FF2B5EF4-FFF2-40B4-BE49-F238E27FC236}">
                <a16:creationId xmlns:a16="http://schemas.microsoft.com/office/drawing/2014/main" id="{75B15407-C93D-684A-B1BC-8FDE27E4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358" y="1648083"/>
            <a:ext cx="2463284" cy="2369668"/>
          </a:xfrm>
          <a:prstGeom prst="rect">
            <a:avLst/>
          </a:prstGeom>
        </p:spPr>
      </p:pic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AB9CFC15-C54A-F147-A3A6-A3EC15418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888092"/>
              </p:ext>
            </p:extLst>
          </p:nvPr>
        </p:nvGraphicFramePr>
        <p:xfrm>
          <a:off x="3287184" y="4863150"/>
          <a:ext cx="2449942" cy="147389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24971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1224971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Colour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4189AE00-CE22-4646-B359-19BE75C57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78982"/>
              </p:ext>
            </p:extLst>
          </p:nvPr>
        </p:nvGraphicFramePr>
        <p:xfrm>
          <a:off x="6165636" y="2886195"/>
          <a:ext cx="1236062" cy="185568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692364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543698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Freq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Yellow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78862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550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907B0AD6-E744-A24E-9211-33AE5DE91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172649"/>
              </p:ext>
            </p:extLst>
          </p:nvPr>
        </p:nvGraphicFramePr>
        <p:xfrm>
          <a:off x="7663570" y="2886194"/>
          <a:ext cx="1236062" cy="185568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692364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543698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Freq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Yellow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78862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0854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BB6F4980-AA41-9F4B-9CCD-32A2CC0D8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37945"/>
              </p:ext>
            </p:extLst>
          </p:nvPr>
        </p:nvGraphicFramePr>
        <p:xfrm>
          <a:off x="6165636" y="4863543"/>
          <a:ext cx="1236062" cy="185568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692364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543698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Freq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Yellow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78862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368619"/>
                  </a:ext>
                </a:extLst>
              </a:tr>
            </a:tbl>
          </a:graphicData>
        </a:graphic>
      </p:graphicFrame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0E28053A-51EB-054C-9DC7-C1A4AD1E5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71950"/>
              </p:ext>
            </p:extLst>
          </p:nvPr>
        </p:nvGraphicFramePr>
        <p:xfrm>
          <a:off x="7663570" y="4863542"/>
          <a:ext cx="1236062" cy="185568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692364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543698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Freq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Yellow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78862"/>
                  </a:ext>
                </a:extLst>
              </a:tr>
              <a:tr h="309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56411"/>
                  </a:ext>
                </a:extLst>
              </a:tr>
            </a:tbl>
          </a:graphicData>
        </a:graphic>
      </p:graphicFrame>
      <p:pic>
        <p:nvPicPr>
          <p:cNvPr id="26" name="Picture 25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C0A5EADF-FD92-4A42-8392-3745E437E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247" y="1598655"/>
            <a:ext cx="1236062" cy="12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1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72775339"/>
              </p:ext>
            </p:extLst>
          </p:nvPr>
        </p:nvGraphicFramePr>
        <p:xfrm>
          <a:off x="130629" y="154380"/>
          <a:ext cx="8865090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Introduction to Pie Charts – Finding Frequencies (3)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pie chart below represents the colour that </a:t>
                      </a:r>
                      <a:r>
                        <a:rPr lang="en-GB" sz="1400" b="1" u="sng" dirty="0"/>
                        <a:t>60</a:t>
                      </a:r>
                      <a:r>
                        <a:rPr lang="en-GB" sz="1400" dirty="0"/>
                        <a:t> people preferred: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Each sector represents ___ people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Complete the frequency table below: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pie chart below represents the colour that </a:t>
                      </a:r>
                      <a:r>
                        <a:rPr lang="en-GB" sz="1400" b="1" u="sng" dirty="0" smtClean="0"/>
                        <a:t>60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/>
                        <a:t>people preferred: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Each sector represents ___ people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Complete the frequency table below:</a:t>
                      </a: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4FB67D93-6BD3-1947-9844-37619712B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54783"/>
              </p:ext>
            </p:extLst>
          </p:nvPr>
        </p:nvGraphicFramePr>
        <p:xfrm>
          <a:off x="1011416" y="4876974"/>
          <a:ext cx="2449942" cy="147389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24971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1224971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Colour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AB9CFC15-C54A-F147-A3A6-A3EC15418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21466"/>
              </p:ext>
            </p:extLst>
          </p:nvPr>
        </p:nvGraphicFramePr>
        <p:xfrm>
          <a:off x="5622611" y="4693685"/>
          <a:ext cx="2449942" cy="184047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24971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1224971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0674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Colour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067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067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067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Yellow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067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1062749"/>
                  </a:ext>
                </a:extLst>
              </a:tr>
              <a:tr h="3067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413569"/>
                  </a:ext>
                </a:extLst>
              </a:tr>
            </a:tbl>
          </a:graphicData>
        </a:graphic>
      </p:graphicFrame>
      <p:pic>
        <p:nvPicPr>
          <p:cNvPr id="3" name="Picture 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44E9D5C4-1165-2C45-9429-A8662FA2D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05" y="1683704"/>
            <a:ext cx="2253365" cy="2224475"/>
          </a:xfrm>
          <a:prstGeom prst="rect">
            <a:avLst/>
          </a:prstGeom>
        </p:spPr>
      </p:pic>
      <p:pic>
        <p:nvPicPr>
          <p:cNvPr id="6" name="Picture 5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6CBC3B1D-E6C3-3D41-B21C-C3C0C24F0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930" y="1683704"/>
            <a:ext cx="2253365" cy="21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563798056"/>
              </p:ext>
            </p:extLst>
          </p:nvPr>
        </p:nvGraphicFramePr>
        <p:xfrm>
          <a:off x="130628" y="154380"/>
          <a:ext cx="8889804" cy="6641837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44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4902">
                  <a:extLst>
                    <a:ext uri="{9D8B030D-6E8A-4147-A177-3AD203B41FA5}">
                      <a16:colId xmlns:a16="http://schemas.microsoft.com/office/drawing/2014/main" val="2372312248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1" dirty="0"/>
                        <a:t>Introduction to Pie Charts – Finding Frequencies (3)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/>
                        <a:t>Use the pie chart below to complete the tables next to it.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/>
                        <a:t> a)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/>
                        <a:t> b)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987615"/>
                  </a:ext>
                </a:extLst>
              </a:tr>
              <a:tr h="1771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/>
                        <a:t>c)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/>
                        <a:t>d)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49941"/>
                  </a:ext>
                </a:extLst>
              </a:tr>
              <a:tr h="1771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/>
                        <a:t>e)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/>
                        <a:t>f)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/>
                        <a:t>Total Frequency is 48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535260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C4E0573E-3CB4-EC4A-9ACD-A14144946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34036"/>
              </p:ext>
            </p:extLst>
          </p:nvPr>
        </p:nvGraphicFramePr>
        <p:xfrm>
          <a:off x="2743199" y="1593161"/>
          <a:ext cx="1631093" cy="154631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913635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717458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Colour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Freq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5506"/>
                  </a:ext>
                </a:extLst>
              </a:tr>
            </a:tbl>
          </a:graphicData>
        </a:graphic>
      </p:graphicFrame>
      <p:pic>
        <p:nvPicPr>
          <p:cNvPr id="3" name="Picture 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CE7C8D81-64F6-1C4F-9450-493248BE6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2" y="1593163"/>
            <a:ext cx="1622484" cy="1546311"/>
          </a:xfrm>
          <a:prstGeom prst="rect">
            <a:avLst/>
          </a:prstGeom>
        </p:spPr>
      </p:pic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F39718AC-DB5F-524A-8026-C3DDE9FA7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59667"/>
              </p:ext>
            </p:extLst>
          </p:nvPr>
        </p:nvGraphicFramePr>
        <p:xfrm>
          <a:off x="7183393" y="1593158"/>
          <a:ext cx="1631093" cy="154631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913635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717458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Colour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Freq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5506"/>
                  </a:ext>
                </a:extLst>
              </a:tr>
            </a:tbl>
          </a:graphicData>
        </a:graphic>
      </p:graphicFrame>
      <p:pic>
        <p:nvPicPr>
          <p:cNvPr id="19" name="Picture 18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2F7C0A76-2AE2-F14D-AC8B-A13AF9053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866" y="1593160"/>
            <a:ext cx="1622484" cy="1546311"/>
          </a:xfrm>
          <a:prstGeom prst="rect">
            <a:avLst/>
          </a:prstGeom>
        </p:spPr>
      </p:pic>
      <p:pic>
        <p:nvPicPr>
          <p:cNvPr id="6" name="Picture 5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53E9A285-BF68-D14D-BD44-4E4A6F019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35" y="3372105"/>
            <a:ext cx="1585758" cy="1546311"/>
          </a:xfrm>
          <a:prstGeom prst="rect">
            <a:avLst/>
          </a:prstGeom>
        </p:spPr>
      </p:pic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D120CD88-CE39-D849-88E2-A52D08178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221952"/>
              </p:ext>
            </p:extLst>
          </p:nvPr>
        </p:nvGraphicFramePr>
        <p:xfrm>
          <a:off x="2726723" y="3372106"/>
          <a:ext cx="1631093" cy="154631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913635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717458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Colour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Freq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5506"/>
                  </a:ext>
                </a:extLst>
              </a:tr>
            </a:tbl>
          </a:graphicData>
        </a:graphic>
      </p:graphicFrame>
      <p:pic>
        <p:nvPicPr>
          <p:cNvPr id="8" name="Picture 7" descr="A close-up of a basketball&#10;&#10;Description automatically generated with medium confidence">
            <a:extLst>
              <a:ext uri="{FF2B5EF4-FFF2-40B4-BE49-F238E27FC236}">
                <a16:creationId xmlns:a16="http://schemas.microsoft.com/office/drawing/2014/main" id="{623E8136-F66E-B74E-A135-45247F8DC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866" y="3371361"/>
            <a:ext cx="1631093" cy="1547055"/>
          </a:xfrm>
          <a:prstGeom prst="rect">
            <a:avLst/>
          </a:prstGeom>
        </p:spPr>
      </p:pic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4E14DC89-7689-2B42-AD0E-24799E6C6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16937"/>
              </p:ext>
            </p:extLst>
          </p:nvPr>
        </p:nvGraphicFramePr>
        <p:xfrm>
          <a:off x="7183392" y="3371361"/>
          <a:ext cx="1631093" cy="154631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913635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717458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Colour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Freq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5506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15CD4517-47F2-6844-B381-8B21F009D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72" y="5151047"/>
            <a:ext cx="1569218" cy="1546310"/>
          </a:xfrm>
          <a:prstGeom prst="rect">
            <a:avLst/>
          </a:prstGeom>
        </p:spPr>
      </p:pic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F73C927F-5536-CE4D-AF65-D01B9B8FA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24778"/>
              </p:ext>
            </p:extLst>
          </p:nvPr>
        </p:nvGraphicFramePr>
        <p:xfrm>
          <a:off x="2726722" y="5151047"/>
          <a:ext cx="1631093" cy="154631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913635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717458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Colour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Freq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09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5506"/>
                  </a:ext>
                </a:extLst>
              </a:tr>
            </a:tbl>
          </a:graphicData>
        </a:graphic>
      </p:graphicFrame>
      <p:pic>
        <p:nvPicPr>
          <p:cNvPr id="13" name="Picture 1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06609BCB-2C73-794B-B57D-227B7DA7B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258" y="5039093"/>
            <a:ext cx="1569218" cy="145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4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609609281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Introduction to Pie Charts – Finding Proportions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pie chart below represents the colour that people preferred: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Write down the fraction of each colour preferred.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pie chart below represents the colour that people preferred: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Write down the fraction of each colour preferred.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The pie charts below represents the colour that people preferred.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Write down the </a:t>
                      </a:r>
                      <a:r>
                        <a:rPr lang="en-GB" sz="1400" b="1" u="sng" dirty="0"/>
                        <a:t>fraction</a:t>
                      </a:r>
                      <a:r>
                        <a:rPr lang="en-GB" sz="1400" dirty="0"/>
                        <a:t> of each colour preferred.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a)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i="0" dirty="0"/>
                        <a:t>b)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073116D1-4837-AA4C-AD9B-630CDD949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27" y="1684123"/>
            <a:ext cx="2449942" cy="2257682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9B31F3-790D-3242-8834-7AD590E0E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69400"/>
              </p:ext>
            </p:extLst>
          </p:nvPr>
        </p:nvGraphicFramePr>
        <p:xfrm>
          <a:off x="417727" y="4683211"/>
          <a:ext cx="2449942" cy="195039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24971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1224971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48759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Colour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Fraction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4875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4875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4875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EC0DD25-94C9-C942-AF37-A7633432C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062249"/>
              </p:ext>
            </p:extLst>
          </p:nvPr>
        </p:nvGraphicFramePr>
        <p:xfrm>
          <a:off x="3347029" y="4683211"/>
          <a:ext cx="2449942" cy="195039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24971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1224971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48759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Colour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Fraction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4875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4875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4875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</a:tbl>
          </a:graphicData>
        </a:graphic>
      </p:graphicFrame>
      <p:pic>
        <p:nvPicPr>
          <p:cNvPr id="7" name="Picture 6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55842E0C-3516-7F42-AD2E-04AE06F09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545" y="1684123"/>
            <a:ext cx="2383426" cy="2257682"/>
          </a:xfrm>
          <a:prstGeom prst="rect">
            <a:avLst/>
          </a:prstGeom>
        </p:spPr>
      </p:pic>
      <p:pic>
        <p:nvPicPr>
          <p:cNvPr id="9" name="Picture 8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207490DB-D4A0-0D4F-A07D-301405716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417" y="2322030"/>
            <a:ext cx="1340604" cy="1337219"/>
          </a:xfrm>
          <a:prstGeom prst="rect">
            <a:avLst/>
          </a:prstGeom>
        </p:spPr>
      </p:pic>
      <p:pic>
        <p:nvPicPr>
          <p:cNvPr id="11" name="Picture 1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D877BCC3-C830-E441-9679-29D9FBD29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869" y="4434494"/>
            <a:ext cx="1357378" cy="1337219"/>
          </a:xfrm>
          <a:prstGeom prst="rect">
            <a:avLst/>
          </a:prstGeom>
        </p:spPr>
      </p:pic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BC411EC-87BE-C84F-A8B5-92390262D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54330"/>
              </p:ext>
            </p:extLst>
          </p:nvPr>
        </p:nvGraphicFramePr>
        <p:xfrm>
          <a:off x="7512909" y="2137719"/>
          <a:ext cx="1438574" cy="180408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719287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719287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45102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Fraction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4E27D9EE-B91E-B644-9F68-F947C8046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657695"/>
              </p:ext>
            </p:extLst>
          </p:nvPr>
        </p:nvGraphicFramePr>
        <p:xfrm>
          <a:off x="7512522" y="4434494"/>
          <a:ext cx="1438574" cy="2199115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719287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719287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439823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Fraction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4398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4398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4398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4398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Yellow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7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1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525155651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Introduction to Pie Charts – Drawing Proportions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table below shows the fraction of all the people surveyed favourite colour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Complete and label the pie chart.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table below shows the fraction of all the people surveyed favourite colour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Complete and label the pie chart.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table below shows the fraction of all the people surveyed favourite colour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Complete and label the pie chart.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39B31F3-790D-3242-8834-7AD590E0E4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4034854"/>
                  </p:ext>
                </p:extLst>
              </p:nvPr>
            </p:nvGraphicFramePr>
            <p:xfrm>
              <a:off x="406223" y="1957827"/>
              <a:ext cx="2449942" cy="1983978"/>
            </p:xfrm>
            <a:graphic>
              <a:graphicData uri="http://schemas.openxmlformats.org/drawingml/2006/table">
                <a:tbl>
                  <a:tblPr firstRow="1" bandRow="1">
                    <a:tableStyleId>{2572A604-6930-44FA-8A8C-41554DEEE212}</a:tableStyleId>
                  </a:tblPr>
                  <a:tblGrid>
                    <a:gridCol w="1224971">
                      <a:extLst>
                        <a:ext uri="{9D8B030D-6E8A-4147-A177-3AD203B41FA5}">
                          <a16:colId xmlns:a16="http://schemas.microsoft.com/office/drawing/2014/main" val="944215667"/>
                        </a:ext>
                      </a:extLst>
                    </a:gridCol>
                    <a:gridCol w="1224971">
                      <a:extLst>
                        <a:ext uri="{9D8B030D-6E8A-4147-A177-3AD203B41FA5}">
                          <a16:colId xmlns:a16="http://schemas.microsoft.com/office/drawing/2014/main" val="859159745"/>
                        </a:ext>
                      </a:extLst>
                    </a:gridCol>
                  </a:tblGrid>
                  <a:tr h="4875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/>
                            <a:t>Colour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Fraction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4795849"/>
                      </a:ext>
                    </a:extLst>
                  </a:tr>
                  <a:tr h="4875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latin typeface="+mn-lt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latin typeface="+mn-lt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1445130"/>
                      </a:ext>
                    </a:extLst>
                  </a:tr>
                  <a:tr h="4875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96172233"/>
                      </a:ext>
                    </a:extLst>
                  </a:tr>
                  <a:tr h="4875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Green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36836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39B31F3-790D-3242-8834-7AD590E0E4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4034854"/>
                  </p:ext>
                </p:extLst>
              </p:nvPr>
            </p:nvGraphicFramePr>
            <p:xfrm>
              <a:off x="406223" y="1957827"/>
              <a:ext cx="2449942" cy="1983978"/>
            </p:xfrm>
            <a:graphic>
              <a:graphicData uri="http://schemas.openxmlformats.org/drawingml/2006/table">
                <a:tbl>
                  <a:tblPr firstRow="1" bandRow="1">
                    <a:tableStyleId>{2572A604-6930-44FA-8A8C-41554DEEE212}</a:tableStyleId>
                  </a:tblPr>
                  <a:tblGrid>
                    <a:gridCol w="1224971">
                      <a:extLst>
                        <a:ext uri="{9D8B030D-6E8A-4147-A177-3AD203B41FA5}">
                          <a16:colId xmlns:a16="http://schemas.microsoft.com/office/drawing/2014/main" val="944215667"/>
                        </a:ext>
                      </a:extLst>
                    </a:gridCol>
                    <a:gridCol w="1224971">
                      <a:extLst>
                        <a:ext uri="{9D8B030D-6E8A-4147-A177-3AD203B41FA5}">
                          <a16:colId xmlns:a16="http://schemas.microsoft.com/office/drawing/2014/main" val="859159745"/>
                        </a:ext>
                      </a:extLst>
                    </a:gridCol>
                  </a:tblGrid>
                  <a:tr h="4875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/>
                            <a:t>Colour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Fraction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4795849"/>
                      </a:ext>
                    </a:extLst>
                  </a:tr>
                  <a:tr h="498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95" t="-98780" r="-995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1445130"/>
                      </a:ext>
                    </a:extLst>
                  </a:tr>
                  <a:tr h="498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95" t="-198780" r="-995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6172233"/>
                      </a:ext>
                    </a:extLst>
                  </a:tr>
                  <a:tr h="498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Green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95" t="-298780" r="-995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368363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2" descr="Fraction Pie Divided into Eighths | ClipArt ETC">
            <a:extLst>
              <a:ext uri="{FF2B5EF4-FFF2-40B4-BE49-F238E27FC236}">
                <a16:creationId xmlns:a16="http://schemas.microsoft.com/office/drawing/2014/main" id="{69F35E6E-255C-2548-A48B-D030E0950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2" y="4661346"/>
            <a:ext cx="1815431" cy="19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618FC2AB-1C3E-2C4E-8EE9-09F581E9D9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1885367"/>
                  </p:ext>
                </p:extLst>
              </p:nvPr>
            </p:nvGraphicFramePr>
            <p:xfrm>
              <a:off x="3347029" y="1998650"/>
              <a:ext cx="2449942" cy="1988296"/>
            </p:xfrm>
            <a:graphic>
              <a:graphicData uri="http://schemas.openxmlformats.org/drawingml/2006/table">
                <a:tbl>
                  <a:tblPr firstRow="1" bandRow="1">
                    <a:tableStyleId>{2572A604-6930-44FA-8A8C-41554DEEE212}</a:tableStyleId>
                  </a:tblPr>
                  <a:tblGrid>
                    <a:gridCol w="1224971">
                      <a:extLst>
                        <a:ext uri="{9D8B030D-6E8A-4147-A177-3AD203B41FA5}">
                          <a16:colId xmlns:a16="http://schemas.microsoft.com/office/drawing/2014/main" val="944215667"/>
                        </a:ext>
                      </a:extLst>
                    </a:gridCol>
                    <a:gridCol w="1224971">
                      <a:extLst>
                        <a:ext uri="{9D8B030D-6E8A-4147-A177-3AD203B41FA5}">
                          <a16:colId xmlns:a16="http://schemas.microsoft.com/office/drawing/2014/main" val="859159745"/>
                        </a:ext>
                      </a:extLst>
                    </a:gridCol>
                  </a:tblGrid>
                  <a:tr h="4875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/>
                            <a:t>Colour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Fraction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4795849"/>
                      </a:ext>
                    </a:extLst>
                  </a:tr>
                  <a:tr h="4875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latin typeface="+mn-lt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latin typeface="+mn-lt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1445130"/>
                      </a:ext>
                    </a:extLst>
                  </a:tr>
                  <a:tr h="4875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96172233"/>
                      </a:ext>
                    </a:extLst>
                  </a:tr>
                  <a:tr h="4875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Green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36836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618FC2AB-1C3E-2C4E-8EE9-09F581E9D9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1885367"/>
                  </p:ext>
                </p:extLst>
              </p:nvPr>
            </p:nvGraphicFramePr>
            <p:xfrm>
              <a:off x="3347029" y="1998650"/>
              <a:ext cx="2449942" cy="1988296"/>
            </p:xfrm>
            <a:graphic>
              <a:graphicData uri="http://schemas.openxmlformats.org/drawingml/2006/table">
                <a:tbl>
                  <a:tblPr firstRow="1" bandRow="1">
                    <a:tableStyleId>{2572A604-6930-44FA-8A8C-41554DEEE212}</a:tableStyleId>
                  </a:tblPr>
                  <a:tblGrid>
                    <a:gridCol w="1224971">
                      <a:extLst>
                        <a:ext uri="{9D8B030D-6E8A-4147-A177-3AD203B41FA5}">
                          <a16:colId xmlns:a16="http://schemas.microsoft.com/office/drawing/2014/main" val="944215667"/>
                        </a:ext>
                      </a:extLst>
                    </a:gridCol>
                    <a:gridCol w="1224971">
                      <a:extLst>
                        <a:ext uri="{9D8B030D-6E8A-4147-A177-3AD203B41FA5}">
                          <a16:colId xmlns:a16="http://schemas.microsoft.com/office/drawing/2014/main" val="859159745"/>
                        </a:ext>
                      </a:extLst>
                    </a:gridCol>
                  </a:tblGrid>
                  <a:tr h="4875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/>
                            <a:t>Colour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Fraction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4795849"/>
                      </a:ext>
                    </a:extLst>
                  </a:tr>
                  <a:tr h="5009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102564" r="-1031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1445130"/>
                      </a:ext>
                    </a:extLst>
                  </a:tr>
                  <a:tr h="5009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197500" r="-1031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6172233"/>
                      </a:ext>
                    </a:extLst>
                  </a:tr>
                  <a:tr h="498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Green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305128" r="-1031" b="-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368363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2" descr="Fraction Pie Divided into Eighths | ClipArt ETC">
            <a:extLst>
              <a:ext uri="{FF2B5EF4-FFF2-40B4-BE49-F238E27FC236}">
                <a16:creationId xmlns:a16="http://schemas.microsoft.com/office/drawing/2014/main" id="{359ACAE4-1077-054C-93DD-948803F3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84" y="4667643"/>
            <a:ext cx="1815431" cy="19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4">
                <a:extLst>
                  <a:ext uri="{FF2B5EF4-FFF2-40B4-BE49-F238E27FC236}">
                    <a16:creationId xmlns:a16="http://schemas.microsoft.com/office/drawing/2014/main" id="{91028C70-92DC-B74A-B204-331E102B40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206232"/>
                  </p:ext>
                </p:extLst>
              </p:nvPr>
            </p:nvGraphicFramePr>
            <p:xfrm>
              <a:off x="6287835" y="1953509"/>
              <a:ext cx="2449942" cy="2059467"/>
            </p:xfrm>
            <a:graphic>
              <a:graphicData uri="http://schemas.openxmlformats.org/drawingml/2006/table">
                <a:tbl>
                  <a:tblPr firstRow="1" bandRow="1">
                    <a:tableStyleId>{2572A604-6930-44FA-8A8C-41554DEEE212}</a:tableStyleId>
                  </a:tblPr>
                  <a:tblGrid>
                    <a:gridCol w="1224971">
                      <a:extLst>
                        <a:ext uri="{9D8B030D-6E8A-4147-A177-3AD203B41FA5}">
                          <a16:colId xmlns:a16="http://schemas.microsoft.com/office/drawing/2014/main" val="944215667"/>
                        </a:ext>
                      </a:extLst>
                    </a:gridCol>
                    <a:gridCol w="1224971">
                      <a:extLst>
                        <a:ext uri="{9D8B030D-6E8A-4147-A177-3AD203B41FA5}">
                          <a16:colId xmlns:a16="http://schemas.microsoft.com/office/drawing/2014/main" val="859159745"/>
                        </a:ext>
                      </a:extLst>
                    </a:gridCol>
                  </a:tblGrid>
                  <a:tr h="4066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/>
                            <a:t>Colour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Fraction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4795849"/>
                      </a:ext>
                    </a:extLst>
                  </a:tr>
                  <a:tr h="4066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100" b="0" i="0" smtClean="0">
                                        <a:latin typeface="+mn-lt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100" b="0" i="0" smtClean="0">
                                        <a:latin typeface="+mn-lt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1445130"/>
                      </a:ext>
                    </a:extLst>
                  </a:tr>
                  <a:tr h="4066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1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1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96172233"/>
                      </a:ext>
                    </a:extLst>
                  </a:tr>
                  <a:tr h="4066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Green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1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1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3683634"/>
                      </a:ext>
                    </a:extLst>
                  </a:tr>
                  <a:tr h="4066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Yellow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1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1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625727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4">
                <a:extLst>
                  <a:ext uri="{FF2B5EF4-FFF2-40B4-BE49-F238E27FC236}">
                    <a16:creationId xmlns:a16="http://schemas.microsoft.com/office/drawing/2014/main" id="{91028C70-92DC-B74A-B204-331E102B40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206232"/>
                  </p:ext>
                </p:extLst>
              </p:nvPr>
            </p:nvGraphicFramePr>
            <p:xfrm>
              <a:off x="6287835" y="1953509"/>
              <a:ext cx="2449942" cy="2059467"/>
            </p:xfrm>
            <a:graphic>
              <a:graphicData uri="http://schemas.openxmlformats.org/drawingml/2006/table">
                <a:tbl>
                  <a:tblPr firstRow="1" bandRow="1">
                    <a:tableStyleId>{2572A604-6930-44FA-8A8C-41554DEEE212}</a:tableStyleId>
                  </a:tblPr>
                  <a:tblGrid>
                    <a:gridCol w="1224971">
                      <a:extLst>
                        <a:ext uri="{9D8B030D-6E8A-4147-A177-3AD203B41FA5}">
                          <a16:colId xmlns:a16="http://schemas.microsoft.com/office/drawing/2014/main" val="944215667"/>
                        </a:ext>
                      </a:extLst>
                    </a:gridCol>
                    <a:gridCol w="1224971">
                      <a:extLst>
                        <a:ext uri="{9D8B030D-6E8A-4147-A177-3AD203B41FA5}">
                          <a16:colId xmlns:a16="http://schemas.microsoft.com/office/drawing/2014/main" val="859159745"/>
                        </a:ext>
                      </a:extLst>
                    </a:gridCol>
                  </a:tblGrid>
                  <a:tr h="4066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/>
                            <a:t>Colour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Fraction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4795849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31" t="-96970" b="-3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1445130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31" t="-196970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6172233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Green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31" t="-306250" b="-1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3683634"/>
                      </a:ext>
                    </a:extLst>
                  </a:tr>
                  <a:tr h="413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Yellow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031" t="-393939" b="-6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257278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8" name="Picture 2" descr="Fraction Pie Divided into Tenths | ClipArt ETC">
            <a:extLst>
              <a:ext uri="{FF2B5EF4-FFF2-40B4-BE49-F238E27FC236}">
                <a16:creationId xmlns:a16="http://schemas.microsoft.com/office/drawing/2014/main" id="{716D490E-150F-1D46-9AC7-DF390D16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43" y="4661346"/>
            <a:ext cx="1812195" cy="198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1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452248723"/>
              </p:ext>
            </p:extLst>
          </p:nvPr>
        </p:nvGraphicFramePr>
        <p:xfrm>
          <a:off x="130629" y="154380"/>
          <a:ext cx="8865090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Introduction to Pie Charts – Drawing Proportions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Here is an </a:t>
                      </a:r>
                      <a:r>
                        <a:rPr lang="en-GB" sz="1400" b="1" u="sng" dirty="0"/>
                        <a:t>INCOMPLETE</a:t>
                      </a:r>
                      <a:r>
                        <a:rPr lang="en-GB" sz="1400" b="0" u="none" dirty="0"/>
                        <a:t> pie chart.</a:t>
                      </a: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table below gives some more information.</a:t>
                      </a: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Complete </a:t>
                      </a:r>
                      <a:r>
                        <a:rPr lang="en-GB" sz="1400" b="1" u="sng" dirty="0"/>
                        <a:t>BOTH</a:t>
                      </a:r>
                      <a:r>
                        <a:rPr lang="en-GB" sz="1400" b="0" u="none" dirty="0"/>
                        <a:t> the table </a:t>
                      </a:r>
                      <a:r>
                        <a:rPr lang="en-GB" sz="1400" b="1" u="sng" dirty="0"/>
                        <a:t>AND</a:t>
                      </a:r>
                      <a:r>
                        <a:rPr lang="en-GB" sz="1400" b="0" u="none" dirty="0"/>
                        <a:t> the pie chart.</a:t>
                      </a: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Here is an </a:t>
                      </a:r>
                      <a:r>
                        <a:rPr lang="en-GB" sz="1400" b="1" u="sng" dirty="0"/>
                        <a:t>INCOMPLETE</a:t>
                      </a:r>
                      <a:r>
                        <a:rPr lang="en-GB" sz="1400" b="0" u="none" dirty="0"/>
                        <a:t> pie chart.</a:t>
                      </a: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The table below gives some more information.</a:t>
                      </a: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Complete </a:t>
                      </a:r>
                      <a:r>
                        <a:rPr lang="en-GB" sz="1400" b="1" u="sng" dirty="0"/>
                        <a:t>BOTH</a:t>
                      </a:r>
                      <a:r>
                        <a:rPr lang="en-GB" sz="1400" b="0" u="none" dirty="0"/>
                        <a:t> the table </a:t>
                      </a:r>
                      <a:r>
                        <a:rPr lang="en-GB" sz="1400" b="1" u="sng" dirty="0"/>
                        <a:t>AND</a:t>
                      </a:r>
                      <a:r>
                        <a:rPr lang="en-GB" sz="1400" b="0" u="none" dirty="0"/>
                        <a:t> the pie chart.</a:t>
                      </a: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4FB67D93-6BD3-1947-9844-37619712B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05946"/>
              </p:ext>
            </p:extLst>
          </p:nvPr>
        </p:nvGraphicFramePr>
        <p:xfrm>
          <a:off x="506628" y="4301423"/>
          <a:ext cx="3707028" cy="1842365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35676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1235676">
                  <a:extLst>
                    <a:ext uri="{9D8B030D-6E8A-4147-A177-3AD203B41FA5}">
                      <a16:colId xmlns:a16="http://schemas.microsoft.com/office/drawing/2014/main" val="3006823024"/>
                    </a:ext>
                  </a:extLst>
                </a:gridCol>
                <a:gridCol w="1235676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Colour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½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17180"/>
                  </a:ext>
                </a:extLst>
              </a:tr>
            </a:tbl>
          </a:graphicData>
        </a:graphic>
      </p:graphicFrame>
      <p:pic>
        <p:nvPicPr>
          <p:cNvPr id="4" name="Picture 3" descr="Shape, pie chart&#10;&#10;Description automatically generated with medium confidence">
            <a:extLst>
              <a:ext uri="{FF2B5EF4-FFF2-40B4-BE49-F238E27FC236}">
                <a16:creationId xmlns:a16="http://schemas.microsoft.com/office/drawing/2014/main" id="{23C47BA8-2C75-7E4F-9296-2D587C8E2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569" y="1658606"/>
            <a:ext cx="2312789" cy="2196318"/>
          </a:xfrm>
          <a:prstGeom prst="rect">
            <a:avLst/>
          </a:prstGeom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E0BCA30D-2DDA-DE42-9A80-47ED48A61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29816"/>
              </p:ext>
            </p:extLst>
          </p:nvPr>
        </p:nvGraphicFramePr>
        <p:xfrm>
          <a:off x="4930346" y="4301423"/>
          <a:ext cx="3707028" cy="1842365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235676">
                  <a:extLst>
                    <a:ext uri="{9D8B030D-6E8A-4147-A177-3AD203B41FA5}">
                      <a16:colId xmlns:a16="http://schemas.microsoft.com/office/drawing/2014/main" val="944215667"/>
                    </a:ext>
                  </a:extLst>
                </a:gridCol>
                <a:gridCol w="1235676">
                  <a:extLst>
                    <a:ext uri="{9D8B030D-6E8A-4147-A177-3AD203B41FA5}">
                      <a16:colId xmlns:a16="http://schemas.microsoft.com/office/drawing/2014/main" val="3006823024"/>
                    </a:ext>
                  </a:extLst>
                </a:gridCol>
                <a:gridCol w="1235676">
                  <a:extLst>
                    <a:ext uri="{9D8B030D-6E8A-4147-A177-3AD203B41FA5}">
                      <a16:colId xmlns:a16="http://schemas.microsoft.com/office/drawing/2014/main" val="859159745"/>
                    </a:ext>
                  </a:extLst>
                </a:gridCol>
              </a:tblGrid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Colour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795849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445130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172233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683634"/>
                  </a:ext>
                </a:extLst>
              </a:tr>
              <a:tr h="3684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17180"/>
                  </a:ext>
                </a:extLst>
              </a:tr>
            </a:tbl>
          </a:graphicData>
        </a:graphic>
      </p:graphicFrame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37CF771E-CCFC-AA40-A50F-EF3DDB311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644" y="1658606"/>
            <a:ext cx="2312789" cy="21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2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896</Words>
  <Application>Microsoft Office PowerPoint</Application>
  <PresentationFormat>On-screen Show (4:3)</PresentationFormat>
  <Paragraphs>591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PowerPoint Presentation</vt:lpstr>
      <vt:lpstr>Introduction to Pie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35</cp:revision>
  <cp:lastPrinted>2021-04-09T12:24:53Z</cp:lastPrinted>
  <dcterms:created xsi:type="dcterms:W3CDTF">2018-01-27T15:48:25Z</dcterms:created>
  <dcterms:modified xsi:type="dcterms:W3CDTF">2021-05-19T13:47:07Z</dcterms:modified>
</cp:coreProperties>
</file>