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80" r:id="rId2"/>
    <p:sldId id="260" r:id="rId3"/>
    <p:sldId id="281" r:id="rId4"/>
    <p:sldId id="282" r:id="rId5"/>
    <p:sldId id="283" r:id="rId6"/>
  </p:sldIdLst>
  <p:sldSz cx="9144000" cy="6858000" type="screen4x3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Zs39nGH+w16IVzHtR4PfxczB3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72A604-6930-44FA-8A8C-41554DEEE212}">
  <a:tblStyle styleId="{2572A604-6930-44FA-8A8C-41554DEEE2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D58A563-02C7-48BE-AD82-CCC30232CB0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>
      <p:cViewPr varScale="1">
        <p:scale>
          <a:sx n="104" d="100"/>
          <a:sy n="104" d="100"/>
        </p:scale>
        <p:origin x="188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0681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458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1003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35EE82A-BC5C-D14C-9981-BCB8B89FC945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685800" y="2693987"/>
                <a:ext cx="7772400" cy="1470025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latin typeface="+mn-lt"/>
                  </a:rPr>
                  <a:t>Direct Proportion</a:t>
                </a:r>
                <a:br>
                  <a:rPr lang="en-US" b="1" dirty="0">
                    <a:latin typeface="+mn-lt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35EE82A-BC5C-D14C-9981-BCB8B89FC9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85800" y="2693987"/>
                <a:ext cx="7772400" cy="1470025"/>
              </a:xfrm>
              <a:blipFill>
                <a:blip r:embed="rId2"/>
                <a:stretch>
                  <a:fillRect t="-7759" b="-7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id="{9B3B49E9-F7AA-3345-8461-3855BB387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405284"/>
            <a:ext cx="7772400" cy="1259246"/>
          </a:xfrm>
        </p:spPr>
        <p:txBody>
          <a:bodyPr/>
          <a:lstStyle/>
          <a:p>
            <a:r>
              <a:rPr lang="en-US" dirty="0">
                <a:latin typeface="+mn-lt"/>
              </a:rPr>
              <a:t>Full lesson PowerPoint, including I Do, We Do, You Do Example Sheet(s).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23159A-D4BC-1344-8A8E-8B0A71892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543" y="941387"/>
            <a:ext cx="4238914" cy="151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88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2267263032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∝</m:t>
                              </m:r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b="1" dirty="0"/>
                            <a:t> (1)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Work out the constant of proportionality (k)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Write an equation connecting y and x.</a:t>
                          </a: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Work out the constant of proportionality (k)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Write an equation connecting y and x.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For each table below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Work out the constant of proportionality (k)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Write an equation connecting y and x.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2267263032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43" t="-2941" r="-143" b="-143529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Work out the constant of proportionality (k)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Write an equation connecting y and x.</a:t>
                          </a: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Work out the constant of proportionality (k)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lang="en-GB" sz="1400" baseline="0" dirty="0"/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Write an equation connecting y and x.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For each table below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Work out the constant of proportionality (k)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Write an equation connecting y and x.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C14FE59-E602-894B-85F6-8212C68F7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629328"/>
              </p:ext>
            </p:extLst>
          </p:nvPr>
        </p:nvGraphicFramePr>
        <p:xfrm>
          <a:off x="263611" y="1656492"/>
          <a:ext cx="2627872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656968">
                  <a:extLst>
                    <a:ext uri="{9D8B030D-6E8A-4147-A177-3AD203B41FA5}">
                      <a16:colId xmlns:a16="http://schemas.microsoft.com/office/drawing/2014/main" val="2676148042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4156381353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4079235620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2831301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88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61859"/>
                  </a:ext>
                </a:extLst>
              </a:tr>
            </a:tbl>
          </a:graphicData>
        </a:graphic>
      </p:graphicFrame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2A9BA130-D008-9C47-84C3-6A504C414D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848910"/>
              </p:ext>
            </p:extLst>
          </p:nvPr>
        </p:nvGraphicFramePr>
        <p:xfrm>
          <a:off x="3258064" y="1656492"/>
          <a:ext cx="2627872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656968">
                  <a:extLst>
                    <a:ext uri="{9D8B030D-6E8A-4147-A177-3AD203B41FA5}">
                      <a16:colId xmlns:a16="http://schemas.microsoft.com/office/drawing/2014/main" val="2676148042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4156381353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4079235620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2831301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88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61859"/>
                  </a:ext>
                </a:extLst>
              </a:tr>
            </a:tbl>
          </a:graphicData>
        </a:graphic>
      </p:graphicFrame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E577EC7C-2D39-FB43-A7DE-91841594F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782422"/>
              </p:ext>
            </p:extLst>
          </p:nvPr>
        </p:nvGraphicFramePr>
        <p:xfrm>
          <a:off x="6240160" y="2906294"/>
          <a:ext cx="2627872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656968">
                  <a:extLst>
                    <a:ext uri="{9D8B030D-6E8A-4147-A177-3AD203B41FA5}">
                      <a16:colId xmlns:a16="http://schemas.microsoft.com/office/drawing/2014/main" val="2676148042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4156381353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4079235620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2831301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88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61859"/>
                  </a:ext>
                </a:extLst>
              </a:tr>
            </a:tbl>
          </a:graphicData>
        </a:graphic>
      </p:graphicFrame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07540DFA-800D-9142-804B-FD8D9654C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013997"/>
              </p:ext>
            </p:extLst>
          </p:nvPr>
        </p:nvGraphicFramePr>
        <p:xfrm>
          <a:off x="6240160" y="4306727"/>
          <a:ext cx="2627872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656968">
                  <a:extLst>
                    <a:ext uri="{9D8B030D-6E8A-4147-A177-3AD203B41FA5}">
                      <a16:colId xmlns:a16="http://schemas.microsoft.com/office/drawing/2014/main" val="2676148042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4156381353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4079235620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2831301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88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61859"/>
                  </a:ext>
                </a:extLst>
              </a:tr>
            </a:tbl>
          </a:graphicData>
        </a:graphic>
      </p:graphicFrame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FB2140AF-F41F-F046-85D8-270F0087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634263"/>
              </p:ext>
            </p:extLst>
          </p:nvPr>
        </p:nvGraphicFramePr>
        <p:xfrm>
          <a:off x="6240160" y="5707160"/>
          <a:ext cx="2627872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656968">
                  <a:extLst>
                    <a:ext uri="{9D8B030D-6E8A-4147-A177-3AD203B41FA5}">
                      <a16:colId xmlns:a16="http://schemas.microsoft.com/office/drawing/2014/main" val="2676148042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4156381353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4079235620"/>
                    </a:ext>
                  </a:extLst>
                </a:gridCol>
                <a:gridCol w="656968">
                  <a:extLst>
                    <a:ext uri="{9D8B030D-6E8A-4147-A177-3AD203B41FA5}">
                      <a16:colId xmlns:a16="http://schemas.microsoft.com/office/drawing/2014/main" val="2831301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88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618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3400959571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∝</m:t>
                              </m:r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b="1" dirty="0"/>
                            <a:t> (2)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90, x = 3.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5.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160</a:t>
                          </a:r>
                        </a:p>
                        <a:p>
                          <a:pPr marL="342900" lvl="0" indent="-34290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18, x = 3.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7.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72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80, x = 4.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7.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245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36, x = 2.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2.5.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576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96, x = 8.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6.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42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3400959571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43" t="-2941" r="-143" b="-143529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90, x = 3.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5.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160</a:t>
                          </a:r>
                        </a:p>
                        <a:p>
                          <a:pPr marL="342900" lvl="0" indent="-34290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18, x = 3.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7.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72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80, x = 4.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7.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245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36, x = 2.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2.5.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576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2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96, x = 8.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6.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42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62612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3351028641"/>
                  </p:ext>
                </p:extLst>
              </p:nvPr>
            </p:nvGraphicFramePr>
            <p:xfrm>
              <a:off x="130629" y="154380"/>
              <a:ext cx="8882742" cy="6592409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592182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2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∝</m:t>
                              </m:r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b="1" dirty="0">
                              <a:ea typeface="Cambria Math" panose="02040503050406030204" pitchFamily="18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∝</m:t>
                              </m:r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∝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oMath>
                          </a14:m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 gridSpan="2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MATCH UP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48595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/>
                            <a:t>Match up the proportion tables to one of the options on the right.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/>
                            <a:t>There may be more than one table for each option.</a:t>
                          </a: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ar-AE" sz="28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ar-AE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∝</m:t>
                                </m:r>
                                <m:r>
                                  <a:rPr lang="en-GB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800" b="1" i="1" dirty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sz="2800" b="1" i="1" dirty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sz="2800" b="1" i="1" dirty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ar-AE" sz="28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ar-AE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∝</m:t>
                                </m:r>
                                <m:sSup>
                                  <m:sSupPr>
                                    <m:ctrlPr>
                                      <a:rPr lang="ar-AE" sz="2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ar-AE" sz="2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ar-AE" sz="2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∝</m:t>
                                </m:r>
                                <m:sSup>
                                  <m:sSupPr>
                                    <m:ctrlPr>
                                      <a:rPr lang="ar-AE" sz="2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ar-AE" sz="2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ar-AE" sz="2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ar-A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ar-A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∝</m:t>
                              </m:r>
                              <m:rad>
                                <m:radPr>
                                  <m:degHide m:val="on"/>
                                  <m:ctrlPr>
                                    <a:rPr lang="ar-A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ar-A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oMath>
                          </a14:m>
                          <a:r>
                            <a:rPr lang="ar-AE" sz="2800" b="1" dirty="0"/>
                            <a:t>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</a:txBody>
                      <a:tcPr marL="91425" marR="91425" marT="91425" marB="91425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1913">
                    <a:tc gridSpan="2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/>
                            <a:t>Fill in the missing values for each table.</a:t>
                          </a:r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</a:txBody>
                      <a:tcPr marL="91425" marR="91425" marT="91425" marB="91425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3083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3351028641"/>
                  </p:ext>
                </p:extLst>
              </p:nvPr>
            </p:nvGraphicFramePr>
            <p:xfrm>
              <a:off x="130629" y="154380"/>
              <a:ext cx="8882742" cy="6592409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592182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43" t="-2941" r="-143" b="-143235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 gridSpan="2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MATCH UP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48595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/>
                            <a:t>Match up the proportion tables to one of the options on the right.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/>
                            <a:t>There may be more than one table for each option.</a:t>
                          </a: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0858" t="-18966" r="-429" b="-96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1913">
                    <a:tc gridSpan="2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/>
                            <a:t>Fill in the missing values for each table.</a:t>
                          </a:r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</a:txBody>
                      <a:tcPr marL="91425" marR="91425" marT="91425" marB="91425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3083008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22298C-E683-C240-9247-DEA7FB9A0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814046"/>
              </p:ext>
            </p:extLst>
          </p:nvPr>
        </p:nvGraphicFramePr>
        <p:xfrm>
          <a:off x="374820" y="1990125"/>
          <a:ext cx="3245710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649142">
                  <a:extLst>
                    <a:ext uri="{9D8B030D-6E8A-4147-A177-3AD203B41FA5}">
                      <a16:colId xmlns:a16="http://schemas.microsoft.com/office/drawing/2014/main" val="2676148042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4156381353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4079235620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2831301813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2507708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88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6185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FAB555-D7AE-3F44-9586-6DBF92E81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48097"/>
              </p:ext>
            </p:extLst>
          </p:nvPr>
        </p:nvGraphicFramePr>
        <p:xfrm>
          <a:off x="374820" y="3058160"/>
          <a:ext cx="3245710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649142">
                  <a:extLst>
                    <a:ext uri="{9D8B030D-6E8A-4147-A177-3AD203B41FA5}">
                      <a16:colId xmlns:a16="http://schemas.microsoft.com/office/drawing/2014/main" val="2676148042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4156381353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4079235620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2831301813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2507708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88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6185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981C33B-9BEF-E94D-9B0B-56577A87F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258918"/>
              </p:ext>
            </p:extLst>
          </p:nvPr>
        </p:nvGraphicFramePr>
        <p:xfrm>
          <a:off x="374820" y="4126195"/>
          <a:ext cx="3245710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649142">
                  <a:extLst>
                    <a:ext uri="{9D8B030D-6E8A-4147-A177-3AD203B41FA5}">
                      <a16:colId xmlns:a16="http://schemas.microsoft.com/office/drawing/2014/main" val="2676148042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4156381353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4079235620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2831301813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2507708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88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6185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58EAD-ED7A-3F41-9345-565641E43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984217"/>
              </p:ext>
            </p:extLst>
          </p:nvPr>
        </p:nvGraphicFramePr>
        <p:xfrm>
          <a:off x="374820" y="5194230"/>
          <a:ext cx="3245710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649142">
                  <a:extLst>
                    <a:ext uri="{9D8B030D-6E8A-4147-A177-3AD203B41FA5}">
                      <a16:colId xmlns:a16="http://schemas.microsoft.com/office/drawing/2014/main" val="2676148042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4156381353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4079235620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2831301813"/>
                    </a:ext>
                  </a:extLst>
                </a:gridCol>
                <a:gridCol w="649142">
                  <a:extLst>
                    <a:ext uri="{9D8B030D-6E8A-4147-A177-3AD203B41FA5}">
                      <a16:colId xmlns:a16="http://schemas.microsoft.com/office/drawing/2014/main" val="2507708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88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61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234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2341713184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∝</m:t>
                              </m:r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b="1" dirty="0">
                              <a:ea typeface="Cambria Math" panose="02040503050406030204" pitchFamily="18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∝</m:t>
                              </m:r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∝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oMath>
                          </a14:m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GB" sz="1800" dirty="0"/>
                            <a:t> WE DO 1</a:t>
                          </a:r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WE DO 2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3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72, x = 2.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4.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243</a:t>
                          </a:r>
                        </a:p>
                        <a:p>
                          <a:pPr marL="342900" lvl="0" indent="-34290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x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6, x = 9.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16.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10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3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192, x = 4.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2.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648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x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20, x = 16.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36.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20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endParaRPr lang="en-GB" i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2341713184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43" t="-2941" r="-143" b="-143529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GB" sz="1800" dirty="0"/>
                            <a:t> WE DO 1</a:t>
                          </a:r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WE DO 2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dirty="0"/>
                            <a:t>y is proportional to x</a:t>
                          </a:r>
                          <a:r>
                            <a:rPr lang="en-GB" sz="1400" baseline="30000" dirty="0"/>
                            <a:t>3</a:t>
                          </a:r>
                          <a:r>
                            <a:rPr lang="en-GB" sz="1400" baseline="0" dirty="0"/>
                            <a:t>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When y = 72, x = 2.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GB" sz="1400" baseline="0" dirty="0"/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400" baseline="0" dirty="0"/>
                            <a:t>Work out the value of: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y when x = 4.</a:t>
                          </a:r>
                        </a:p>
                        <a:p>
                          <a:pPr marL="342900" lvl="0" indent="-34290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r>
                            <a:rPr lang="en-GB" sz="1400" baseline="0" dirty="0"/>
                            <a:t>x when y = 243</a:t>
                          </a:r>
                        </a:p>
                        <a:p>
                          <a:pPr marL="342900" lvl="0" indent="-34290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AutoNum type="alphaLcParenR"/>
                          </a:pPr>
                          <a:endParaRPr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000" t="-17303" r="-100000" b="-2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0858" t="-17303" r="-429" b="-2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14103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573</Words>
  <Application>Microsoft Macintosh PowerPoint</Application>
  <PresentationFormat>On-screen Show (4:3)</PresentationFormat>
  <Paragraphs>209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 Math</vt:lpstr>
      <vt:lpstr>Office Theme</vt:lpstr>
      <vt:lpstr>Direct Proportion y∝x^2, y∝x^3, y∝√x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Green</dc:creator>
  <cp:lastModifiedBy>Martin Green</cp:lastModifiedBy>
  <cp:revision>13</cp:revision>
  <dcterms:created xsi:type="dcterms:W3CDTF">2018-01-27T15:48:25Z</dcterms:created>
  <dcterms:modified xsi:type="dcterms:W3CDTF">2021-05-19T21:28:11Z</dcterms:modified>
</cp:coreProperties>
</file>