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80" r:id="rId2"/>
    <p:sldId id="260" r:id="rId3"/>
    <p:sldId id="281" r:id="rId4"/>
    <p:sldId id="282" r:id="rId5"/>
    <p:sldId id="283" r:id="rId6"/>
  </p:sldIdLst>
  <p:sldSz cx="9144000" cy="6858000" type="screen4x3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8" roundtripDataSignature="AMtx7miZs39nGH+w16IVzHtR4PfxczB3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572A604-6930-44FA-8A8C-41554DEEE212}">
  <a:tblStyle styleId="{2572A604-6930-44FA-8A8C-41554DEEE21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D58A563-02C7-48BE-AD82-CCC30232CB04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2"/>
  </p:normalViewPr>
  <p:slideViewPr>
    <p:cSldViewPr snapToGrid="0">
      <p:cViewPr varScale="1">
        <p:scale>
          <a:sx n="104" d="100"/>
          <a:sy n="104" d="100"/>
        </p:scale>
        <p:origin x="188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10681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458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81003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8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2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9" name="Google Shape;49;p23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2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1" name="Google Shape;51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2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7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835EE82A-BC5C-D14C-9981-BCB8B89FC945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685800" y="2693987"/>
                <a:ext cx="7772400" cy="1470025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>
                    <a:latin typeface="+mn-lt"/>
                  </a:rPr>
                  <a:t>Direct Proportion</a:t>
                </a:r>
                <a:br>
                  <a:rPr lang="en-US" b="1" dirty="0">
                    <a:latin typeface="+mn-lt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US" dirty="0">
                  <a:latin typeface="+mn-lt"/>
                </a:endParaRPr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835EE82A-BC5C-D14C-9981-BCB8B89FC94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685800" y="2693987"/>
                <a:ext cx="7772400" cy="1470025"/>
              </a:xfrm>
              <a:blipFill>
                <a:blip r:embed="rId2"/>
                <a:stretch>
                  <a:fillRect t="-7759" b="-77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ubtitle 2">
            <a:extLst>
              <a:ext uri="{FF2B5EF4-FFF2-40B4-BE49-F238E27FC236}">
                <a16:creationId xmlns:a16="http://schemas.microsoft.com/office/drawing/2014/main" id="{9B3B49E9-F7AA-3345-8461-3855BB3870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4405284"/>
            <a:ext cx="7772400" cy="1259246"/>
          </a:xfrm>
        </p:spPr>
        <p:txBody>
          <a:bodyPr/>
          <a:lstStyle/>
          <a:p>
            <a:r>
              <a:rPr lang="en-US" dirty="0">
                <a:latin typeface="+mn-lt"/>
              </a:rPr>
              <a:t>Full lesson PowerPoint, including I Do, We Do, You Do Example Sheet(s).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23159A-D4BC-1344-8A8E-8B0A718926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2543" y="941387"/>
            <a:ext cx="4238914" cy="151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884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2267263032"/>
                  </p:ext>
                </p:extLst>
              </p:nvPr>
            </p:nvGraphicFramePr>
            <p:xfrm>
              <a:off x="130629" y="154380"/>
              <a:ext cx="8882742" cy="6614555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∝</m:t>
                              </m:r>
                              <m:sSup>
                                <m:sSupPr>
                                  <m:ctrlPr>
                                    <a:rPr lang="en-GB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GB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b="1" dirty="0"/>
                            <a:t> (1)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I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WE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4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dirty="0"/>
                            <a:t>y is proportional to x</a:t>
                          </a:r>
                          <a:r>
                            <a:rPr lang="en-GB" sz="1400" baseline="30000" dirty="0"/>
                            <a:t>2</a:t>
                          </a:r>
                          <a:r>
                            <a:rPr lang="en-GB" sz="1400" baseline="0" dirty="0"/>
                            <a:t>.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baseline="0" dirty="0"/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baseline="0" dirty="0"/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baseline="0" dirty="0"/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baseline="0" dirty="0"/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baseline="0" dirty="0"/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baseline="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baseline="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baseline="0" dirty="0"/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r>
                            <a:rPr lang="en-GB" sz="1400" baseline="0" dirty="0"/>
                            <a:t>Work out the constant of proportionality (k)</a:t>
                          </a: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endParaRPr lang="en-GB" sz="1400" baseline="0" dirty="0"/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endParaRPr lang="en-GB" sz="1400" baseline="0" dirty="0"/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endParaRPr lang="en-GB" sz="1400" baseline="0" dirty="0"/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endParaRPr lang="en-GB" sz="1400" baseline="0" dirty="0"/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endParaRPr lang="en-GB" sz="1400" baseline="0" dirty="0"/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r>
                            <a:rPr lang="en-GB" sz="1400" baseline="0" dirty="0"/>
                            <a:t>Write an equation connecting y and x.</a:t>
                          </a: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dirty="0"/>
                            <a:t>y is proportional to x</a:t>
                          </a:r>
                          <a:r>
                            <a:rPr lang="en-GB" sz="1400" baseline="30000" dirty="0"/>
                            <a:t>2</a:t>
                          </a:r>
                          <a:r>
                            <a:rPr lang="en-GB" sz="1400" baseline="0" dirty="0"/>
                            <a:t>.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baseline="0" dirty="0"/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baseline="0" dirty="0"/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baseline="0" dirty="0"/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baseline="0" dirty="0"/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baseline="0" dirty="0"/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baseline="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baseline="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baseline="0" dirty="0"/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r>
                            <a:rPr lang="en-GB" sz="1400" baseline="0" dirty="0"/>
                            <a:t>Work out the constant of proportionality (k)</a:t>
                          </a: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endParaRPr lang="en-GB" sz="1400" baseline="0" dirty="0"/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endParaRPr lang="en-GB" sz="1400" baseline="0" dirty="0"/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endParaRPr lang="en-GB" sz="1400" baseline="0" dirty="0"/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endParaRPr lang="en-GB" sz="1400" baseline="0" dirty="0"/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endParaRPr lang="en-GB" sz="1400" baseline="0" dirty="0"/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r>
                            <a:rPr lang="en-GB" sz="1400" baseline="0" dirty="0"/>
                            <a:t>Write an equation connecting y and x.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sz="1400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dirty="0"/>
                            <a:t>y is proportional to x</a:t>
                          </a:r>
                          <a:r>
                            <a:rPr lang="en-GB" sz="1400" baseline="30000" dirty="0"/>
                            <a:t>2</a:t>
                          </a:r>
                          <a:r>
                            <a:rPr lang="en-GB" sz="1400" baseline="0" dirty="0"/>
                            <a:t>.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baseline="0" dirty="0"/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baseline="0" dirty="0"/>
                            <a:t>For each table below</a:t>
                          </a: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r>
                            <a:rPr lang="en-GB" sz="1400" baseline="0" dirty="0"/>
                            <a:t>Work out the constant of proportionality (k)</a:t>
                          </a: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r>
                            <a:rPr lang="en-GB" sz="1400" baseline="0" dirty="0"/>
                            <a:t>Write an equation connecting y and x.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lang="en-GB" i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2267263032"/>
                  </p:ext>
                </p:extLst>
              </p:nvPr>
            </p:nvGraphicFramePr>
            <p:xfrm>
              <a:off x="130629" y="154380"/>
              <a:ext cx="8882742" cy="6614555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143" t="-2941" r="-143" b="-143529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I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WE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4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dirty="0"/>
                            <a:t>y is proportional to x</a:t>
                          </a:r>
                          <a:r>
                            <a:rPr lang="en-GB" sz="1400" baseline="30000" dirty="0"/>
                            <a:t>2</a:t>
                          </a:r>
                          <a:r>
                            <a:rPr lang="en-GB" sz="1400" baseline="0" dirty="0"/>
                            <a:t>.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baseline="0" dirty="0"/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baseline="0" dirty="0"/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baseline="0" dirty="0"/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baseline="0" dirty="0"/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baseline="0" dirty="0"/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baseline="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baseline="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baseline="0" dirty="0"/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r>
                            <a:rPr lang="en-GB" sz="1400" baseline="0" dirty="0"/>
                            <a:t>Work out the constant of proportionality (k)</a:t>
                          </a: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endParaRPr lang="en-GB" sz="1400" baseline="0" dirty="0"/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endParaRPr lang="en-GB" sz="1400" baseline="0" dirty="0"/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endParaRPr lang="en-GB" sz="1400" baseline="0" dirty="0"/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endParaRPr lang="en-GB" sz="1400" baseline="0" dirty="0"/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endParaRPr lang="en-GB" sz="1400" baseline="0" dirty="0"/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r>
                            <a:rPr lang="en-GB" sz="1400" baseline="0" dirty="0"/>
                            <a:t>Write an equation connecting y and x.</a:t>
                          </a: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dirty="0"/>
                            <a:t>y is proportional to x</a:t>
                          </a:r>
                          <a:r>
                            <a:rPr lang="en-GB" sz="1400" baseline="30000" dirty="0"/>
                            <a:t>2</a:t>
                          </a:r>
                          <a:r>
                            <a:rPr lang="en-GB" sz="1400" baseline="0" dirty="0"/>
                            <a:t>.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baseline="0" dirty="0"/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baseline="0" dirty="0"/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baseline="0" dirty="0"/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baseline="0" dirty="0"/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baseline="0" dirty="0"/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baseline="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baseline="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baseline="0" dirty="0"/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r>
                            <a:rPr lang="en-GB" sz="1400" baseline="0" dirty="0"/>
                            <a:t>Work out the constant of proportionality (k)</a:t>
                          </a: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endParaRPr lang="en-GB" sz="1400" baseline="0" dirty="0"/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endParaRPr lang="en-GB" sz="1400" baseline="0" dirty="0"/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endParaRPr lang="en-GB" sz="1400" baseline="0" dirty="0"/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endParaRPr lang="en-GB" sz="1400" baseline="0" dirty="0"/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endParaRPr lang="en-GB" sz="1400" baseline="0" dirty="0"/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r>
                            <a:rPr lang="en-GB" sz="1400" baseline="0" dirty="0"/>
                            <a:t>Write an equation connecting y and x.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sz="1400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dirty="0"/>
                            <a:t>y is proportional to x</a:t>
                          </a:r>
                          <a:r>
                            <a:rPr lang="en-GB" sz="1400" baseline="30000" dirty="0"/>
                            <a:t>2</a:t>
                          </a:r>
                          <a:r>
                            <a:rPr lang="en-GB" sz="1400" baseline="0" dirty="0"/>
                            <a:t>.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baseline="0" dirty="0"/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baseline="0" dirty="0"/>
                            <a:t>For each table below</a:t>
                          </a: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r>
                            <a:rPr lang="en-GB" sz="1400" baseline="0" dirty="0"/>
                            <a:t>Work out the constant of proportionality (k)</a:t>
                          </a: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r>
                            <a:rPr lang="en-GB" sz="1400" baseline="0" dirty="0"/>
                            <a:t>Write an equation connecting y and x.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lang="en-GB" i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6C14FE59-E602-894B-85F6-8212C68F7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629328"/>
              </p:ext>
            </p:extLst>
          </p:nvPr>
        </p:nvGraphicFramePr>
        <p:xfrm>
          <a:off x="263611" y="1656492"/>
          <a:ext cx="2627872" cy="741680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656968">
                  <a:extLst>
                    <a:ext uri="{9D8B030D-6E8A-4147-A177-3AD203B41FA5}">
                      <a16:colId xmlns:a16="http://schemas.microsoft.com/office/drawing/2014/main" val="2676148042"/>
                    </a:ext>
                  </a:extLst>
                </a:gridCol>
                <a:gridCol w="656968">
                  <a:extLst>
                    <a:ext uri="{9D8B030D-6E8A-4147-A177-3AD203B41FA5}">
                      <a16:colId xmlns:a16="http://schemas.microsoft.com/office/drawing/2014/main" val="4156381353"/>
                    </a:ext>
                  </a:extLst>
                </a:gridCol>
                <a:gridCol w="656968">
                  <a:extLst>
                    <a:ext uri="{9D8B030D-6E8A-4147-A177-3AD203B41FA5}">
                      <a16:colId xmlns:a16="http://schemas.microsoft.com/office/drawing/2014/main" val="4079235620"/>
                    </a:ext>
                  </a:extLst>
                </a:gridCol>
                <a:gridCol w="656968">
                  <a:extLst>
                    <a:ext uri="{9D8B030D-6E8A-4147-A177-3AD203B41FA5}">
                      <a16:colId xmlns:a16="http://schemas.microsoft.com/office/drawing/2014/main" val="28313018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3885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7861859"/>
                  </a:ext>
                </a:extLst>
              </a:tr>
            </a:tbl>
          </a:graphicData>
        </a:graphic>
      </p:graphicFrame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id="{2A9BA130-D008-9C47-84C3-6A504C414D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848910"/>
              </p:ext>
            </p:extLst>
          </p:nvPr>
        </p:nvGraphicFramePr>
        <p:xfrm>
          <a:off x="3258064" y="1656492"/>
          <a:ext cx="2627872" cy="741680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656968">
                  <a:extLst>
                    <a:ext uri="{9D8B030D-6E8A-4147-A177-3AD203B41FA5}">
                      <a16:colId xmlns:a16="http://schemas.microsoft.com/office/drawing/2014/main" val="2676148042"/>
                    </a:ext>
                  </a:extLst>
                </a:gridCol>
                <a:gridCol w="656968">
                  <a:extLst>
                    <a:ext uri="{9D8B030D-6E8A-4147-A177-3AD203B41FA5}">
                      <a16:colId xmlns:a16="http://schemas.microsoft.com/office/drawing/2014/main" val="4156381353"/>
                    </a:ext>
                  </a:extLst>
                </a:gridCol>
                <a:gridCol w="656968">
                  <a:extLst>
                    <a:ext uri="{9D8B030D-6E8A-4147-A177-3AD203B41FA5}">
                      <a16:colId xmlns:a16="http://schemas.microsoft.com/office/drawing/2014/main" val="4079235620"/>
                    </a:ext>
                  </a:extLst>
                </a:gridCol>
                <a:gridCol w="656968">
                  <a:extLst>
                    <a:ext uri="{9D8B030D-6E8A-4147-A177-3AD203B41FA5}">
                      <a16:colId xmlns:a16="http://schemas.microsoft.com/office/drawing/2014/main" val="28313018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3885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245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7861859"/>
                  </a:ext>
                </a:extLst>
              </a:tr>
            </a:tbl>
          </a:graphicData>
        </a:graphic>
      </p:graphicFrame>
      <p:graphicFrame>
        <p:nvGraphicFramePr>
          <p:cNvPr id="5" name="Table 2">
            <a:extLst>
              <a:ext uri="{FF2B5EF4-FFF2-40B4-BE49-F238E27FC236}">
                <a16:creationId xmlns:a16="http://schemas.microsoft.com/office/drawing/2014/main" id="{E577EC7C-2D39-FB43-A7DE-91841594F9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782422"/>
              </p:ext>
            </p:extLst>
          </p:nvPr>
        </p:nvGraphicFramePr>
        <p:xfrm>
          <a:off x="6240160" y="2906294"/>
          <a:ext cx="2627872" cy="741680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656968">
                  <a:extLst>
                    <a:ext uri="{9D8B030D-6E8A-4147-A177-3AD203B41FA5}">
                      <a16:colId xmlns:a16="http://schemas.microsoft.com/office/drawing/2014/main" val="2676148042"/>
                    </a:ext>
                  </a:extLst>
                </a:gridCol>
                <a:gridCol w="656968">
                  <a:extLst>
                    <a:ext uri="{9D8B030D-6E8A-4147-A177-3AD203B41FA5}">
                      <a16:colId xmlns:a16="http://schemas.microsoft.com/office/drawing/2014/main" val="4156381353"/>
                    </a:ext>
                  </a:extLst>
                </a:gridCol>
                <a:gridCol w="656968">
                  <a:extLst>
                    <a:ext uri="{9D8B030D-6E8A-4147-A177-3AD203B41FA5}">
                      <a16:colId xmlns:a16="http://schemas.microsoft.com/office/drawing/2014/main" val="4079235620"/>
                    </a:ext>
                  </a:extLst>
                </a:gridCol>
                <a:gridCol w="656968">
                  <a:extLst>
                    <a:ext uri="{9D8B030D-6E8A-4147-A177-3AD203B41FA5}">
                      <a16:colId xmlns:a16="http://schemas.microsoft.com/office/drawing/2014/main" val="28313018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3885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7861859"/>
                  </a:ext>
                </a:extLst>
              </a:tr>
            </a:tbl>
          </a:graphicData>
        </a:graphic>
      </p:graphicFrame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07540DFA-800D-9142-804B-FD8D9654C1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013997"/>
              </p:ext>
            </p:extLst>
          </p:nvPr>
        </p:nvGraphicFramePr>
        <p:xfrm>
          <a:off x="6240160" y="4306727"/>
          <a:ext cx="2627872" cy="741680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656968">
                  <a:extLst>
                    <a:ext uri="{9D8B030D-6E8A-4147-A177-3AD203B41FA5}">
                      <a16:colId xmlns:a16="http://schemas.microsoft.com/office/drawing/2014/main" val="2676148042"/>
                    </a:ext>
                  </a:extLst>
                </a:gridCol>
                <a:gridCol w="656968">
                  <a:extLst>
                    <a:ext uri="{9D8B030D-6E8A-4147-A177-3AD203B41FA5}">
                      <a16:colId xmlns:a16="http://schemas.microsoft.com/office/drawing/2014/main" val="4156381353"/>
                    </a:ext>
                  </a:extLst>
                </a:gridCol>
                <a:gridCol w="656968">
                  <a:extLst>
                    <a:ext uri="{9D8B030D-6E8A-4147-A177-3AD203B41FA5}">
                      <a16:colId xmlns:a16="http://schemas.microsoft.com/office/drawing/2014/main" val="4079235620"/>
                    </a:ext>
                  </a:extLst>
                </a:gridCol>
                <a:gridCol w="656968">
                  <a:extLst>
                    <a:ext uri="{9D8B030D-6E8A-4147-A177-3AD203B41FA5}">
                      <a16:colId xmlns:a16="http://schemas.microsoft.com/office/drawing/2014/main" val="28313018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3885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7861859"/>
                  </a:ext>
                </a:extLst>
              </a:tr>
            </a:tbl>
          </a:graphicData>
        </a:graphic>
      </p:graphicFrame>
      <p:graphicFrame>
        <p:nvGraphicFramePr>
          <p:cNvPr id="7" name="Table 2">
            <a:extLst>
              <a:ext uri="{FF2B5EF4-FFF2-40B4-BE49-F238E27FC236}">
                <a16:creationId xmlns:a16="http://schemas.microsoft.com/office/drawing/2014/main" id="{FB2140AF-F41F-F046-85D8-270F0087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634263"/>
              </p:ext>
            </p:extLst>
          </p:nvPr>
        </p:nvGraphicFramePr>
        <p:xfrm>
          <a:off x="6240160" y="5707160"/>
          <a:ext cx="2627872" cy="741680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656968">
                  <a:extLst>
                    <a:ext uri="{9D8B030D-6E8A-4147-A177-3AD203B41FA5}">
                      <a16:colId xmlns:a16="http://schemas.microsoft.com/office/drawing/2014/main" val="2676148042"/>
                    </a:ext>
                  </a:extLst>
                </a:gridCol>
                <a:gridCol w="656968">
                  <a:extLst>
                    <a:ext uri="{9D8B030D-6E8A-4147-A177-3AD203B41FA5}">
                      <a16:colId xmlns:a16="http://schemas.microsoft.com/office/drawing/2014/main" val="4156381353"/>
                    </a:ext>
                  </a:extLst>
                </a:gridCol>
                <a:gridCol w="656968">
                  <a:extLst>
                    <a:ext uri="{9D8B030D-6E8A-4147-A177-3AD203B41FA5}">
                      <a16:colId xmlns:a16="http://schemas.microsoft.com/office/drawing/2014/main" val="4079235620"/>
                    </a:ext>
                  </a:extLst>
                </a:gridCol>
                <a:gridCol w="656968">
                  <a:extLst>
                    <a:ext uri="{9D8B030D-6E8A-4147-A177-3AD203B41FA5}">
                      <a16:colId xmlns:a16="http://schemas.microsoft.com/office/drawing/2014/main" val="28313018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3885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300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786185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3400959571"/>
                  </p:ext>
                </p:extLst>
              </p:nvPr>
            </p:nvGraphicFramePr>
            <p:xfrm>
              <a:off x="130629" y="154380"/>
              <a:ext cx="8882742" cy="6614555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∝</m:t>
                              </m:r>
                              <m:sSup>
                                <m:sSupPr>
                                  <m:ctrlPr>
                                    <a:rPr lang="en-GB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GB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b="1" dirty="0"/>
                            <a:t> (2)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I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WE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4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dirty="0"/>
                            <a:t>y is proportional to x</a:t>
                          </a:r>
                          <a:r>
                            <a:rPr lang="en-GB" sz="1400" baseline="30000" dirty="0"/>
                            <a:t>2</a:t>
                          </a:r>
                          <a:r>
                            <a:rPr lang="en-GB" sz="1400" baseline="0" dirty="0"/>
                            <a:t>.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baseline="0" dirty="0"/>
                            <a:t>When y = 90, x = 3.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baseline="0" dirty="0"/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baseline="0" dirty="0"/>
                            <a:t>Work out the value of:</a:t>
                          </a: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r>
                            <a:rPr lang="en-GB" sz="1400" baseline="0" dirty="0"/>
                            <a:t>y when x = 5.</a:t>
                          </a: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r>
                            <a:rPr lang="en-GB" sz="1400" baseline="0" dirty="0"/>
                            <a:t>x when y = 160</a:t>
                          </a:r>
                        </a:p>
                        <a:p>
                          <a:pPr marL="342900" lvl="0" indent="-34290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endParaRPr sz="1400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dirty="0"/>
                            <a:t>y is proportional to x</a:t>
                          </a:r>
                          <a:r>
                            <a:rPr lang="en-GB" sz="1400" baseline="30000" dirty="0"/>
                            <a:t>2</a:t>
                          </a:r>
                          <a:r>
                            <a:rPr lang="en-GB" sz="1400" baseline="0" dirty="0"/>
                            <a:t>.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baseline="0" dirty="0"/>
                            <a:t>When y = 18, x = 3.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baseline="0" dirty="0"/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baseline="0" dirty="0"/>
                            <a:t>Work out the value of:</a:t>
                          </a: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r>
                            <a:rPr lang="en-GB" sz="1400" baseline="0" dirty="0"/>
                            <a:t>y when x = 7.</a:t>
                          </a: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r>
                            <a:rPr lang="en-GB" sz="1400" baseline="0" dirty="0"/>
                            <a:t>x when y = 72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sz="1400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dirty="0"/>
                            <a:t>y is proportional to x</a:t>
                          </a:r>
                          <a:r>
                            <a:rPr lang="en-GB" sz="1400" baseline="30000" dirty="0"/>
                            <a:t>2</a:t>
                          </a:r>
                          <a:r>
                            <a:rPr lang="en-GB" sz="1400" baseline="0" dirty="0"/>
                            <a:t>.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baseline="0" dirty="0"/>
                            <a:t>When y = 80, x = 4.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baseline="0" dirty="0"/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baseline="0" dirty="0"/>
                            <a:t>Work out the value of:</a:t>
                          </a: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r>
                            <a:rPr lang="en-GB" sz="1400" baseline="0" dirty="0"/>
                            <a:t>y when x = 7.</a:t>
                          </a: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r>
                            <a:rPr lang="en-GB" sz="1400" baseline="0" dirty="0"/>
                            <a:t>x when y = 245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lang="en-GB" i="1" dirty="0"/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lang="en-GB" i="1" dirty="0"/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lang="en-GB" i="1" dirty="0"/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dirty="0"/>
                            <a:t>y is proportional to x</a:t>
                          </a:r>
                          <a:r>
                            <a:rPr lang="en-GB" sz="1400" baseline="30000" dirty="0"/>
                            <a:t>2</a:t>
                          </a:r>
                          <a:r>
                            <a:rPr lang="en-GB" sz="1400" baseline="0" dirty="0"/>
                            <a:t>.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baseline="0" dirty="0"/>
                            <a:t>When y = 36, x = 2.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baseline="0" dirty="0"/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baseline="0" dirty="0"/>
                            <a:t>Work out the value of:</a:t>
                          </a: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r>
                            <a:rPr lang="en-GB" sz="1400" baseline="0" dirty="0"/>
                            <a:t>y when x = 2.5.</a:t>
                          </a: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r>
                            <a:rPr lang="en-GB" sz="1400" baseline="0" dirty="0"/>
                            <a:t>x when y = 576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lang="en-GB" i="1" dirty="0"/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lang="en-GB" i="1" dirty="0"/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lang="en-GB" i="1" dirty="0"/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dirty="0"/>
                            <a:t>y is proportional to x</a:t>
                          </a:r>
                          <a:r>
                            <a:rPr lang="en-GB" sz="1400" baseline="30000" dirty="0"/>
                            <a:t>2</a:t>
                          </a:r>
                          <a:r>
                            <a:rPr lang="en-GB" sz="1400" baseline="0" dirty="0"/>
                            <a:t>.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baseline="0" dirty="0"/>
                            <a:t>When y = 96, x = 8.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baseline="0" dirty="0"/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baseline="0" dirty="0"/>
                            <a:t>Work out the value of:</a:t>
                          </a: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r>
                            <a:rPr lang="en-GB" sz="1400" baseline="0" dirty="0"/>
                            <a:t>y when x = 6.</a:t>
                          </a: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r>
                            <a:rPr lang="en-GB" sz="1400" baseline="0" dirty="0"/>
                            <a:t>x when y = 42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lang="en-GB" i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3400959571"/>
                  </p:ext>
                </p:extLst>
              </p:nvPr>
            </p:nvGraphicFramePr>
            <p:xfrm>
              <a:off x="130629" y="154380"/>
              <a:ext cx="8882742" cy="6614555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143" t="-2941" r="-143" b="-143529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I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WE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4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dirty="0"/>
                            <a:t>y is proportional to x</a:t>
                          </a:r>
                          <a:r>
                            <a:rPr lang="en-GB" sz="1400" baseline="30000" dirty="0"/>
                            <a:t>2</a:t>
                          </a:r>
                          <a:r>
                            <a:rPr lang="en-GB" sz="1400" baseline="0" dirty="0"/>
                            <a:t>.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baseline="0" dirty="0"/>
                            <a:t>When y = 90, x = 3.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baseline="0" dirty="0"/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baseline="0" dirty="0"/>
                            <a:t>Work out the value of:</a:t>
                          </a: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r>
                            <a:rPr lang="en-GB" sz="1400" baseline="0" dirty="0"/>
                            <a:t>y when x = 5.</a:t>
                          </a: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r>
                            <a:rPr lang="en-GB" sz="1400" baseline="0" dirty="0"/>
                            <a:t>x when y = 160</a:t>
                          </a:r>
                        </a:p>
                        <a:p>
                          <a:pPr marL="342900" lvl="0" indent="-34290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endParaRPr sz="1400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dirty="0"/>
                            <a:t>y is proportional to x</a:t>
                          </a:r>
                          <a:r>
                            <a:rPr lang="en-GB" sz="1400" baseline="30000" dirty="0"/>
                            <a:t>2</a:t>
                          </a:r>
                          <a:r>
                            <a:rPr lang="en-GB" sz="1400" baseline="0" dirty="0"/>
                            <a:t>.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baseline="0" dirty="0"/>
                            <a:t>When y = 18, x = 3.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baseline="0" dirty="0"/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baseline="0" dirty="0"/>
                            <a:t>Work out the value of:</a:t>
                          </a: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r>
                            <a:rPr lang="en-GB" sz="1400" baseline="0" dirty="0"/>
                            <a:t>y when x = 7.</a:t>
                          </a: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r>
                            <a:rPr lang="en-GB" sz="1400" baseline="0" dirty="0"/>
                            <a:t>x when y = 72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sz="1400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dirty="0"/>
                            <a:t>y is proportional to x</a:t>
                          </a:r>
                          <a:r>
                            <a:rPr lang="en-GB" sz="1400" baseline="30000" dirty="0"/>
                            <a:t>2</a:t>
                          </a:r>
                          <a:r>
                            <a:rPr lang="en-GB" sz="1400" baseline="0" dirty="0"/>
                            <a:t>.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baseline="0" dirty="0"/>
                            <a:t>When y = 80, x = 4.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baseline="0" dirty="0"/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baseline="0" dirty="0"/>
                            <a:t>Work out the value of:</a:t>
                          </a: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r>
                            <a:rPr lang="en-GB" sz="1400" baseline="0" dirty="0"/>
                            <a:t>y when x = 7.</a:t>
                          </a: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r>
                            <a:rPr lang="en-GB" sz="1400" baseline="0" dirty="0"/>
                            <a:t>x when y = 245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lang="en-GB" i="1" dirty="0"/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lang="en-GB" i="1" dirty="0"/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lang="en-GB" i="1" dirty="0"/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dirty="0"/>
                            <a:t>y is proportional to x</a:t>
                          </a:r>
                          <a:r>
                            <a:rPr lang="en-GB" sz="1400" baseline="30000" dirty="0"/>
                            <a:t>2</a:t>
                          </a:r>
                          <a:r>
                            <a:rPr lang="en-GB" sz="1400" baseline="0" dirty="0"/>
                            <a:t>.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baseline="0" dirty="0"/>
                            <a:t>When y = 36, x = 2.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baseline="0" dirty="0"/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baseline="0" dirty="0"/>
                            <a:t>Work out the value of:</a:t>
                          </a: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r>
                            <a:rPr lang="en-GB" sz="1400" baseline="0" dirty="0"/>
                            <a:t>y when x = 2.5.</a:t>
                          </a: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r>
                            <a:rPr lang="en-GB" sz="1400" baseline="0" dirty="0"/>
                            <a:t>x when y = 576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lang="en-GB" i="1" dirty="0"/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lang="en-GB" i="1" dirty="0"/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lang="en-GB" i="1" dirty="0"/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dirty="0"/>
                            <a:t>y is proportional to x</a:t>
                          </a:r>
                          <a:r>
                            <a:rPr lang="en-GB" sz="1400" baseline="30000" dirty="0"/>
                            <a:t>2</a:t>
                          </a:r>
                          <a:r>
                            <a:rPr lang="en-GB" sz="1400" baseline="0" dirty="0"/>
                            <a:t>.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baseline="0" dirty="0"/>
                            <a:t>When y = 96, x = 8.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baseline="0" dirty="0"/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baseline="0" dirty="0"/>
                            <a:t>Work out the value of:</a:t>
                          </a: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r>
                            <a:rPr lang="en-GB" sz="1400" baseline="0" dirty="0"/>
                            <a:t>y when x = 6.</a:t>
                          </a: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r>
                            <a:rPr lang="en-GB" sz="1400" baseline="0" dirty="0"/>
                            <a:t>x when y = 42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lang="en-GB" i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62612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3351028641"/>
                  </p:ext>
                </p:extLst>
              </p:nvPr>
            </p:nvGraphicFramePr>
            <p:xfrm>
              <a:off x="130629" y="154380"/>
              <a:ext cx="8882742" cy="6592409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592182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2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∝</m:t>
                              </m:r>
                              <m:sSup>
                                <m:sSupPr>
                                  <m:ctrlPr>
                                    <a:rPr lang="en-GB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GB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b="1" dirty="0">
                              <a:ea typeface="Cambria Math" panose="02040503050406030204" pitchFamily="18" charset="0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∝</m:t>
                              </m:r>
                              <m:sSup>
                                <m:sSupPr>
                                  <m:ctrlPr>
                                    <a:rPr lang="en-GB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GB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GB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∝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rad>
                            </m:oMath>
                          </a14:m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 gridSpan="2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MATCH UP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B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148595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en-GB" sz="1400" dirty="0"/>
                            <a:t>Match up the proportion tables to one of the options on the right.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en-GB" sz="1400" dirty="0"/>
                            <a:t>There may be more than one table for each option.</a:t>
                          </a: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ar-AE" sz="28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ar-AE" sz="28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∝</m:t>
                                </m:r>
                                <m:r>
                                  <a:rPr lang="en-GB" sz="28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2800" b="1" i="1" dirty="0"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lang="en-GB" sz="2800" b="1" i="1" dirty="0"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lang="en-GB" sz="2800" b="1" i="1" dirty="0"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ar-AE" sz="28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ar-AE" sz="28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∝</m:t>
                                </m:r>
                                <m:sSup>
                                  <m:sSupPr>
                                    <m:ctrlPr>
                                      <a:rPr lang="ar-AE" sz="28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ar-AE" sz="28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ar-AE" sz="28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8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lang="en-GB" sz="28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lang="en-GB" sz="28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28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∝</m:t>
                                </m:r>
                                <m:sSup>
                                  <m:sSupPr>
                                    <m:ctrlPr>
                                      <a:rPr lang="ar-AE" sz="28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ar-AE" sz="28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ar-AE" sz="28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8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lang="en-GB" sz="28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lang="en-GB" sz="28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ar-A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ar-A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∝</m:t>
                              </m:r>
                              <m:rad>
                                <m:radPr>
                                  <m:degHide m:val="on"/>
                                  <m:ctrlPr>
                                    <a:rPr lang="ar-AE" sz="2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ar-AE" sz="2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rad>
                            </m:oMath>
                          </a14:m>
                          <a:r>
                            <a:rPr lang="ar-AE" sz="2800" b="1" dirty="0"/>
                            <a:t> 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lang="en-GB" i="1" dirty="0"/>
                        </a:p>
                      </a:txBody>
                      <a:tcPr marL="91425" marR="91425" marT="91425" marB="91425" anchor="ctr">
                        <a:lnL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81913">
                    <a:tc gridSpan="2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en-GB" sz="1400" dirty="0"/>
                            <a:t>Fill in the missing values for each table.</a:t>
                          </a:r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lang="en-GB" i="1" dirty="0"/>
                        </a:p>
                      </a:txBody>
                      <a:tcPr marL="91425" marR="91425" marT="91425" marB="91425" anchor="ctr">
                        <a:lnL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308300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3351028641"/>
                  </p:ext>
                </p:extLst>
              </p:nvPr>
            </p:nvGraphicFramePr>
            <p:xfrm>
              <a:off x="130629" y="154380"/>
              <a:ext cx="8882742" cy="6592409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592182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143" t="-2941" r="-143" b="-143235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 gridSpan="2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MATCH UP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B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148595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en-GB" sz="1400" dirty="0"/>
                            <a:t>Match up the proportion tables to one of the options on the right.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en-GB" sz="1400" dirty="0"/>
                            <a:t>There may be more than one table for each option.</a:t>
                          </a: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 anchor="ctr">
                        <a:lnL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0858" t="-18966" r="-429" b="-960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81913">
                    <a:tc gridSpan="2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en-GB" sz="1400" dirty="0"/>
                            <a:t>Fill in the missing values for each table.</a:t>
                          </a:r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lang="en-GB" i="1" dirty="0"/>
                        </a:p>
                      </a:txBody>
                      <a:tcPr marL="91425" marR="91425" marT="91425" marB="91425" anchor="ctr">
                        <a:lnL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3083008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722298C-E683-C240-9247-DEA7FB9A09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814046"/>
              </p:ext>
            </p:extLst>
          </p:nvPr>
        </p:nvGraphicFramePr>
        <p:xfrm>
          <a:off x="374820" y="1990125"/>
          <a:ext cx="3245710" cy="741680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649142">
                  <a:extLst>
                    <a:ext uri="{9D8B030D-6E8A-4147-A177-3AD203B41FA5}">
                      <a16:colId xmlns:a16="http://schemas.microsoft.com/office/drawing/2014/main" val="2676148042"/>
                    </a:ext>
                  </a:extLst>
                </a:gridCol>
                <a:gridCol w="649142">
                  <a:extLst>
                    <a:ext uri="{9D8B030D-6E8A-4147-A177-3AD203B41FA5}">
                      <a16:colId xmlns:a16="http://schemas.microsoft.com/office/drawing/2014/main" val="4156381353"/>
                    </a:ext>
                  </a:extLst>
                </a:gridCol>
                <a:gridCol w="649142">
                  <a:extLst>
                    <a:ext uri="{9D8B030D-6E8A-4147-A177-3AD203B41FA5}">
                      <a16:colId xmlns:a16="http://schemas.microsoft.com/office/drawing/2014/main" val="4079235620"/>
                    </a:ext>
                  </a:extLst>
                </a:gridCol>
                <a:gridCol w="649142">
                  <a:extLst>
                    <a:ext uri="{9D8B030D-6E8A-4147-A177-3AD203B41FA5}">
                      <a16:colId xmlns:a16="http://schemas.microsoft.com/office/drawing/2014/main" val="2831301813"/>
                    </a:ext>
                  </a:extLst>
                </a:gridCol>
                <a:gridCol w="649142">
                  <a:extLst>
                    <a:ext uri="{9D8B030D-6E8A-4147-A177-3AD203B41FA5}">
                      <a16:colId xmlns:a16="http://schemas.microsoft.com/office/drawing/2014/main" val="25077083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3885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7861859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2FAB555-D7AE-3F44-9586-6DBF92E81B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48097"/>
              </p:ext>
            </p:extLst>
          </p:nvPr>
        </p:nvGraphicFramePr>
        <p:xfrm>
          <a:off x="374820" y="3058160"/>
          <a:ext cx="3245710" cy="741680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649142">
                  <a:extLst>
                    <a:ext uri="{9D8B030D-6E8A-4147-A177-3AD203B41FA5}">
                      <a16:colId xmlns:a16="http://schemas.microsoft.com/office/drawing/2014/main" val="2676148042"/>
                    </a:ext>
                  </a:extLst>
                </a:gridCol>
                <a:gridCol w="649142">
                  <a:extLst>
                    <a:ext uri="{9D8B030D-6E8A-4147-A177-3AD203B41FA5}">
                      <a16:colId xmlns:a16="http://schemas.microsoft.com/office/drawing/2014/main" val="4156381353"/>
                    </a:ext>
                  </a:extLst>
                </a:gridCol>
                <a:gridCol w="649142">
                  <a:extLst>
                    <a:ext uri="{9D8B030D-6E8A-4147-A177-3AD203B41FA5}">
                      <a16:colId xmlns:a16="http://schemas.microsoft.com/office/drawing/2014/main" val="4079235620"/>
                    </a:ext>
                  </a:extLst>
                </a:gridCol>
                <a:gridCol w="649142">
                  <a:extLst>
                    <a:ext uri="{9D8B030D-6E8A-4147-A177-3AD203B41FA5}">
                      <a16:colId xmlns:a16="http://schemas.microsoft.com/office/drawing/2014/main" val="2831301813"/>
                    </a:ext>
                  </a:extLst>
                </a:gridCol>
                <a:gridCol w="649142">
                  <a:extLst>
                    <a:ext uri="{9D8B030D-6E8A-4147-A177-3AD203B41FA5}">
                      <a16:colId xmlns:a16="http://schemas.microsoft.com/office/drawing/2014/main" val="25077083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3885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786185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981C33B-9BEF-E94D-9B0B-56577A87F3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258918"/>
              </p:ext>
            </p:extLst>
          </p:nvPr>
        </p:nvGraphicFramePr>
        <p:xfrm>
          <a:off x="374820" y="4126195"/>
          <a:ext cx="3245710" cy="741680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649142">
                  <a:extLst>
                    <a:ext uri="{9D8B030D-6E8A-4147-A177-3AD203B41FA5}">
                      <a16:colId xmlns:a16="http://schemas.microsoft.com/office/drawing/2014/main" val="2676148042"/>
                    </a:ext>
                  </a:extLst>
                </a:gridCol>
                <a:gridCol w="649142">
                  <a:extLst>
                    <a:ext uri="{9D8B030D-6E8A-4147-A177-3AD203B41FA5}">
                      <a16:colId xmlns:a16="http://schemas.microsoft.com/office/drawing/2014/main" val="4156381353"/>
                    </a:ext>
                  </a:extLst>
                </a:gridCol>
                <a:gridCol w="649142">
                  <a:extLst>
                    <a:ext uri="{9D8B030D-6E8A-4147-A177-3AD203B41FA5}">
                      <a16:colId xmlns:a16="http://schemas.microsoft.com/office/drawing/2014/main" val="4079235620"/>
                    </a:ext>
                  </a:extLst>
                </a:gridCol>
                <a:gridCol w="649142">
                  <a:extLst>
                    <a:ext uri="{9D8B030D-6E8A-4147-A177-3AD203B41FA5}">
                      <a16:colId xmlns:a16="http://schemas.microsoft.com/office/drawing/2014/main" val="2831301813"/>
                    </a:ext>
                  </a:extLst>
                </a:gridCol>
                <a:gridCol w="649142">
                  <a:extLst>
                    <a:ext uri="{9D8B030D-6E8A-4147-A177-3AD203B41FA5}">
                      <a16:colId xmlns:a16="http://schemas.microsoft.com/office/drawing/2014/main" val="25077083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3885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786185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9C58EAD-ED7A-3F41-9345-565641E433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984217"/>
              </p:ext>
            </p:extLst>
          </p:nvPr>
        </p:nvGraphicFramePr>
        <p:xfrm>
          <a:off x="374820" y="5194230"/>
          <a:ext cx="3245710" cy="741680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649142">
                  <a:extLst>
                    <a:ext uri="{9D8B030D-6E8A-4147-A177-3AD203B41FA5}">
                      <a16:colId xmlns:a16="http://schemas.microsoft.com/office/drawing/2014/main" val="2676148042"/>
                    </a:ext>
                  </a:extLst>
                </a:gridCol>
                <a:gridCol w="649142">
                  <a:extLst>
                    <a:ext uri="{9D8B030D-6E8A-4147-A177-3AD203B41FA5}">
                      <a16:colId xmlns:a16="http://schemas.microsoft.com/office/drawing/2014/main" val="4156381353"/>
                    </a:ext>
                  </a:extLst>
                </a:gridCol>
                <a:gridCol w="649142">
                  <a:extLst>
                    <a:ext uri="{9D8B030D-6E8A-4147-A177-3AD203B41FA5}">
                      <a16:colId xmlns:a16="http://schemas.microsoft.com/office/drawing/2014/main" val="4079235620"/>
                    </a:ext>
                  </a:extLst>
                </a:gridCol>
                <a:gridCol w="649142">
                  <a:extLst>
                    <a:ext uri="{9D8B030D-6E8A-4147-A177-3AD203B41FA5}">
                      <a16:colId xmlns:a16="http://schemas.microsoft.com/office/drawing/2014/main" val="2831301813"/>
                    </a:ext>
                  </a:extLst>
                </a:gridCol>
                <a:gridCol w="649142">
                  <a:extLst>
                    <a:ext uri="{9D8B030D-6E8A-4147-A177-3AD203B41FA5}">
                      <a16:colId xmlns:a16="http://schemas.microsoft.com/office/drawing/2014/main" val="25077083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3885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250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7861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3234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2341713184"/>
                  </p:ext>
                </p:extLst>
              </p:nvPr>
            </p:nvGraphicFramePr>
            <p:xfrm>
              <a:off x="130629" y="154380"/>
              <a:ext cx="8882742" cy="6614555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∝</m:t>
                              </m:r>
                              <m:sSup>
                                <m:sSupPr>
                                  <m:ctrlPr>
                                    <a:rPr lang="en-GB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GB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b="1" dirty="0">
                              <a:ea typeface="Cambria Math" panose="02040503050406030204" pitchFamily="18" charset="0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∝</m:t>
                              </m:r>
                              <m:sSup>
                                <m:sSupPr>
                                  <m:ctrlPr>
                                    <a:rPr lang="en-GB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GB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GB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∝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rad>
                            </m:oMath>
                          </a14:m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lang="en-GB" sz="1800" dirty="0"/>
                            <a:t> WE DO 1</a:t>
                          </a:r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WE DO 2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4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dirty="0"/>
                            <a:t>y is proportional to x</a:t>
                          </a:r>
                          <a:r>
                            <a:rPr lang="en-GB" sz="1400" baseline="30000" dirty="0"/>
                            <a:t>3</a:t>
                          </a:r>
                          <a:r>
                            <a:rPr lang="en-GB" sz="1400" baseline="0" dirty="0"/>
                            <a:t>.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baseline="0" dirty="0"/>
                            <a:t>When y = 72, x = 2.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baseline="0" dirty="0"/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baseline="0" dirty="0"/>
                            <a:t>Work out the value of:</a:t>
                          </a: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r>
                            <a:rPr lang="en-GB" sz="1400" baseline="0" dirty="0"/>
                            <a:t>y when x = 4.</a:t>
                          </a: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r>
                            <a:rPr lang="en-GB" sz="1400" baseline="0" dirty="0"/>
                            <a:t>x when y = 243</a:t>
                          </a:r>
                        </a:p>
                        <a:p>
                          <a:pPr marL="342900" lvl="0" indent="-34290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endParaRPr sz="1400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dirty="0"/>
                            <a:t>y is proportional to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m:rPr>
                                      <m:nor/>
                                    </m:rPr>
                                    <a:rPr lang="en-GB" sz="1400" b="0" i="0" smtClean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x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400" baseline="0" dirty="0"/>
                            <a:t>.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baseline="0" dirty="0"/>
                            <a:t>When y = 6, x = 9.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baseline="0" dirty="0"/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baseline="0" dirty="0"/>
                            <a:t>Work out the value of:</a:t>
                          </a: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r>
                            <a:rPr lang="en-GB" sz="1400" baseline="0" dirty="0"/>
                            <a:t>y when x = 16.</a:t>
                          </a: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r>
                            <a:rPr lang="en-GB" sz="1400" baseline="0" dirty="0"/>
                            <a:t>x when y = 10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sz="1400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dirty="0"/>
                            <a:t>y is proportional to x</a:t>
                          </a:r>
                          <a:r>
                            <a:rPr lang="en-GB" sz="1400" baseline="30000" dirty="0"/>
                            <a:t>3</a:t>
                          </a:r>
                          <a:r>
                            <a:rPr lang="en-GB" sz="1400" baseline="0" dirty="0"/>
                            <a:t>.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baseline="0" dirty="0"/>
                            <a:t>When y = 192, x = 4.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baseline="0" dirty="0"/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baseline="0" dirty="0"/>
                            <a:t>Work out the value of:</a:t>
                          </a: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r>
                            <a:rPr lang="en-GB" sz="1400" baseline="0" dirty="0"/>
                            <a:t>y when x = 2.</a:t>
                          </a: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r>
                            <a:rPr lang="en-GB" sz="1400" baseline="0" dirty="0"/>
                            <a:t>x when y = 648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lang="en-GB" i="1" dirty="0"/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lang="en-GB" i="1" dirty="0"/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lang="en-GB" i="1" dirty="0"/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lang="en-GB" i="1" dirty="0"/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lang="en-GB" i="1" dirty="0"/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lang="en-GB" i="1" dirty="0"/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dirty="0"/>
                            <a:t>y is proportional to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m:rPr>
                                      <m:nor/>
                                    </m:rPr>
                                    <a:rPr lang="en-GB" sz="1400" b="0" i="0" smtClean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x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400" baseline="0" dirty="0"/>
                            <a:t>.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baseline="0" dirty="0"/>
                            <a:t>When y = 20, x = 16.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baseline="0" dirty="0"/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baseline="0" dirty="0"/>
                            <a:t>Work out the value of:</a:t>
                          </a: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r>
                            <a:rPr lang="en-GB" sz="1400" baseline="0" dirty="0"/>
                            <a:t>y when x = 36.</a:t>
                          </a: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r>
                            <a:rPr lang="en-GB" sz="1400" baseline="0" dirty="0"/>
                            <a:t>x when y = 20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lang="en-GB" i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2341713184"/>
                  </p:ext>
                </p:extLst>
              </p:nvPr>
            </p:nvGraphicFramePr>
            <p:xfrm>
              <a:off x="130629" y="154380"/>
              <a:ext cx="8882742" cy="6614555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143" t="-2941" r="-143" b="-143529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lang="en-GB" sz="1800" dirty="0"/>
                            <a:t> WE DO 1</a:t>
                          </a:r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WE DO 2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4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dirty="0"/>
                            <a:t>y is proportional to x</a:t>
                          </a:r>
                          <a:r>
                            <a:rPr lang="en-GB" sz="1400" baseline="30000" dirty="0"/>
                            <a:t>3</a:t>
                          </a:r>
                          <a:r>
                            <a:rPr lang="en-GB" sz="1400" baseline="0" dirty="0"/>
                            <a:t>.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baseline="0" dirty="0"/>
                            <a:t>When y = 72, x = 2.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baseline="0" dirty="0"/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baseline="0" dirty="0"/>
                            <a:t>Work out the value of:</a:t>
                          </a: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r>
                            <a:rPr lang="en-GB" sz="1400" baseline="0" dirty="0"/>
                            <a:t>y when x = 4.</a:t>
                          </a: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r>
                            <a:rPr lang="en-GB" sz="1400" baseline="0" dirty="0"/>
                            <a:t>x when y = 243</a:t>
                          </a:r>
                        </a:p>
                        <a:p>
                          <a:pPr marL="342900" lvl="0" indent="-34290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AutoNum type="alphaLcParenR"/>
                          </a:pPr>
                          <a:endParaRPr sz="1400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100000" t="-17303" r="-100000" b="-2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0858" t="-17303" r="-429" b="-2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914103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573</Words>
  <Application>Microsoft Macintosh PowerPoint</Application>
  <PresentationFormat>On-screen Show (4:3)</PresentationFormat>
  <Paragraphs>209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Cambria Math</vt:lpstr>
      <vt:lpstr>Office Theme</vt:lpstr>
      <vt:lpstr>Direct Proportion y∝x^2, y∝x^3, y∝√x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Green</dc:creator>
  <cp:lastModifiedBy>Martin Green</cp:lastModifiedBy>
  <cp:revision>13</cp:revision>
  <dcterms:created xsi:type="dcterms:W3CDTF">2018-01-27T15:48:25Z</dcterms:created>
  <dcterms:modified xsi:type="dcterms:W3CDTF">2021-05-19T21:28:11Z</dcterms:modified>
</cp:coreProperties>
</file>