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Z6s9EKObBtC2zJEx7MZIW8iJe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3F4462-6702-4427-A5EC-B96F3207F120}">
  <a:tblStyle styleId="{5F3F4462-6702-4427-A5EC-B96F3207F12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8"/>
  </p:normalViewPr>
  <p:slideViewPr>
    <p:cSldViewPr snapToGrid="0">
      <p:cViewPr varScale="1">
        <p:scale>
          <a:sx n="115" d="100"/>
          <a:sy n="115" d="100"/>
        </p:scale>
        <p:origin x="15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679ff4c66_0_3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d679ff4c6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438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8285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3639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6565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75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679ff4c66_0_3"/>
          <p:cNvSpPr txBox="1">
            <a:spLocks noGrp="1"/>
          </p:cNvSpPr>
          <p:nvPr>
            <p:ph type="ctrTitle"/>
          </p:nvPr>
        </p:nvSpPr>
        <p:spPr>
          <a:xfrm>
            <a:off x="685800" y="2693987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b="1" dirty="0">
                <a:latin typeface="Arial"/>
                <a:cs typeface="Arial"/>
                <a:sym typeface="Arial"/>
              </a:rPr>
              <a:t>Upper and Lower Bounds</a:t>
            </a:r>
            <a:endParaRPr dirty="0"/>
          </a:p>
        </p:txBody>
      </p:sp>
      <p:sp>
        <p:nvSpPr>
          <p:cNvPr id="82" name="Google Shape;82;gd679ff4c66_0_3"/>
          <p:cNvSpPr txBox="1"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Full lesson PowerPoint, including I Do, We Do, You Do Example Sheet(s).</a:t>
            </a:r>
            <a:endParaRPr/>
          </a:p>
        </p:txBody>
      </p:sp>
      <p:pic>
        <p:nvPicPr>
          <p:cNvPr id="83" name="Google Shape;83;gd679ff4c66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2543" y="941387"/>
            <a:ext cx="4238915" cy="1511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3591150026"/>
              </p:ext>
            </p:extLst>
          </p:nvPr>
        </p:nvGraphicFramePr>
        <p:xfrm>
          <a:off x="130629" y="154380"/>
          <a:ext cx="8882775" cy="6584868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(1)</a:t>
                      </a: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I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YOU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4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/>
                        <a:t>60</a:t>
                      </a:r>
                      <a:r>
                        <a:rPr lang="en-GB" sz="1200" u="none" strike="noStrike" cap="none" baseline="0" dirty="0"/>
                        <a:t> has been rounded to the nearest 10.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/>
                        <a:t>Use the number line to work out what the lowest and highest values could be.</a:t>
                      </a:r>
                      <a:endParaRPr sz="12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/>
                        <a:t>1200</a:t>
                      </a:r>
                      <a:r>
                        <a:rPr lang="en-GB" sz="1200" u="none" strike="noStrike" cap="none" baseline="0" dirty="0"/>
                        <a:t> has been rounded to the nearest 100.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/>
                        <a:t>Use the number line to work out what the lowest and highest values could be.</a:t>
                      </a:r>
                      <a:endParaRPr lang="en-GB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/>
                        <a:t>Use the number line to work out what the lowest and highest values could be in each of the following cases.</a:t>
                      </a:r>
                      <a:endParaRPr lang="en-GB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None/>
                        <a:tabLst/>
                        <a:defRPr/>
                      </a:pPr>
                      <a:r>
                        <a:rPr lang="en-GB" sz="1200" u="none" strike="noStrike" cap="none" dirty="0"/>
                        <a:t>60</a:t>
                      </a:r>
                      <a:r>
                        <a:rPr lang="en-GB" sz="1200" u="none" strike="noStrike" cap="none" baseline="0" dirty="0"/>
                        <a:t> has been rounded to the nearest 10.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AutoNum type="alphaLcParenR"/>
                        <a:tabLst/>
                        <a:defRPr/>
                      </a:pPr>
                      <a:endParaRPr lang="en-GB" sz="1200" u="none" strike="noStrike" cap="none" baseline="0" dirty="0"/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AutoNum type="alphaLcParenR"/>
                        <a:tabLst/>
                        <a:defRPr/>
                      </a:pPr>
                      <a:endParaRPr lang="en-GB" sz="1200" u="none" strike="noStrike" cap="none" baseline="0" dirty="0"/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AutoNum type="alphaLcParenR"/>
                        <a:tabLst/>
                        <a:defRPr/>
                      </a:pPr>
                      <a:endParaRPr lang="en-GB" sz="1200" u="none" strike="noStrike" cap="none" baseline="0" dirty="0"/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AutoNum type="alphaLcParenR"/>
                        <a:tabLst/>
                        <a:defRPr/>
                      </a:pPr>
                      <a:endParaRPr lang="en-GB" sz="1200" u="none" strike="noStrike" cap="none" baseline="0" dirty="0"/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+mj-lt"/>
                        <a:buAutoNum type="alphaLcParenR"/>
                        <a:tabLst/>
                        <a:defRPr/>
                      </a:pPr>
                      <a:endParaRPr lang="en-GB" sz="1200" u="none" strike="noStrike" cap="none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u="none" strike="noStrike" cap="none" dirty="0"/>
                        <a:t>2700</a:t>
                      </a:r>
                      <a:r>
                        <a:rPr lang="en-GB" sz="1200" u="none" strike="noStrike" cap="none" baseline="0" dirty="0"/>
                        <a:t> has been rounded to the nearest 100.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u="none" strike="noStrike" cap="none" baseline="0" dirty="0"/>
                        <a:t>3.7 has been rounded to the nearest 0.1.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u="none" strike="noStrike" cap="none" baseline="0" dirty="0"/>
                        <a:t>8.13 has been rounded to the nearest 0.01.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48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/>
                        <a:t>0.4</a:t>
                      </a:r>
                      <a:r>
                        <a:rPr lang="en-GB" sz="1200" u="none" strike="noStrike" cap="none" baseline="0" dirty="0"/>
                        <a:t> has been rounded to the nearest 0.1.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/>
                        <a:t>Use the number line to work out what the lowest and highest values could be.</a:t>
                      </a:r>
                      <a:endParaRPr sz="12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dirty="0"/>
                        <a:t>2.73</a:t>
                      </a:r>
                      <a:r>
                        <a:rPr lang="en-GB" sz="1200" u="none" strike="noStrike" cap="none" baseline="0" dirty="0"/>
                        <a:t> has been rounded to the nearest 0.01.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200" u="none" strike="noStrike" cap="none" baseline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200" u="none" strike="noStrike" cap="none" baseline="0" dirty="0"/>
                        <a:t>Use the number line to work out what the lowest and highest values could be.</a:t>
                      </a:r>
                      <a:endParaRPr lang="en-GB" sz="1200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616998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1C41880-0B84-BA45-85D3-6B5CFE036FCA}"/>
              </a:ext>
            </a:extLst>
          </p:cNvPr>
          <p:cNvCxnSpPr/>
          <p:nvPr/>
        </p:nvCxnSpPr>
        <p:spPr>
          <a:xfrm>
            <a:off x="300625" y="2655518"/>
            <a:ext cx="2580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2DA464-D8A8-5541-962A-9851CE4FC55F}"/>
              </a:ext>
            </a:extLst>
          </p:cNvPr>
          <p:cNvCxnSpPr/>
          <p:nvPr/>
        </p:nvCxnSpPr>
        <p:spPr>
          <a:xfrm>
            <a:off x="300625" y="5688905"/>
            <a:ext cx="2580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F282C94-7D0C-844A-88EE-FD27834F6362}"/>
              </a:ext>
            </a:extLst>
          </p:cNvPr>
          <p:cNvCxnSpPr/>
          <p:nvPr/>
        </p:nvCxnSpPr>
        <p:spPr>
          <a:xfrm>
            <a:off x="3281819" y="2655518"/>
            <a:ext cx="2580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211454-52C1-0C4F-8FE8-5A39D9AF55CF}"/>
              </a:ext>
            </a:extLst>
          </p:cNvPr>
          <p:cNvCxnSpPr/>
          <p:nvPr/>
        </p:nvCxnSpPr>
        <p:spPr>
          <a:xfrm>
            <a:off x="3281819" y="5688905"/>
            <a:ext cx="2580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2C5F8CB-D648-9240-BCED-96890FF58F22}"/>
              </a:ext>
            </a:extLst>
          </p:cNvPr>
          <p:cNvCxnSpPr/>
          <p:nvPr/>
        </p:nvCxnSpPr>
        <p:spPr>
          <a:xfrm>
            <a:off x="6214997" y="2607502"/>
            <a:ext cx="2580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AB79CE-FB3E-4D4D-AC5F-DCEF45F70543}"/>
              </a:ext>
            </a:extLst>
          </p:cNvPr>
          <p:cNvCxnSpPr/>
          <p:nvPr/>
        </p:nvCxnSpPr>
        <p:spPr>
          <a:xfrm>
            <a:off x="6214997" y="3862193"/>
            <a:ext cx="2580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4B88CBE-B1D5-2A43-9DE8-5FCEB5A06ADB}"/>
              </a:ext>
            </a:extLst>
          </p:cNvPr>
          <p:cNvCxnSpPr/>
          <p:nvPr/>
        </p:nvCxnSpPr>
        <p:spPr>
          <a:xfrm>
            <a:off x="6214997" y="5041727"/>
            <a:ext cx="2580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E1427E-D39E-7944-BE49-AA6187838B4D}"/>
              </a:ext>
            </a:extLst>
          </p:cNvPr>
          <p:cNvCxnSpPr/>
          <p:nvPr/>
        </p:nvCxnSpPr>
        <p:spPr>
          <a:xfrm>
            <a:off x="6214997" y="6171158"/>
            <a:ext cx="258036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79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2967085318"/>
              </p:ext>
            </p:extLst>
          </p:nvPr>
        </p:nvGraphicFramePr>
        <p:xfrm>
          <a:off x="130629" y="154380"/>
          <a:ext cx="8882775" cy="6619666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(2)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I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YOU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728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dirty="0"/>
                        <a:t>For each of the following: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400" u="none" strike="noStrike" cap="none" baseline="0" dirty="0"/>
                        <a:t>Use the number line to work out what the lowest and highest values could be.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400" u="none" strike="noStrike" cap="none" dirty="0"/>
                        <a:t>Write your answer to part a) as an inequality (error interval)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550329"/>
                  </a:ext>
                </a:extLst>
              </a:tr>
              <a:tr h="42862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baseline="0" dirty="0"/>
                        <a:t>4.3 rounded to 1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baseline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10.36 rounded to 2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</a:rPr>
                        <a:t>ANSWER IN YOUR BOOKS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400" b="1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4.8 rounded to 1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endParaRPr lang="en-GB" sz="1400" u="none" strike="noStrike" cap="none" baseline="0" dirty="0"/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5.8 rounded to 1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11.6 rounded to 1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11.61 rounded to 2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11.16 rounded to 2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14.16 rounded to 2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14.162 rounded to 3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14.160 rounded to 3 </a:t>
                      </a:r>
                      <a:r>
                        <a:rPr lang="en-GB" sz="1400" u="none" strike="noStrike" cap="none" baseline="0" dirty="0" err="1"/>
                        <a:t>dp</a:t>
                      </a:r>
                      <a:r>
                        <a:rPr lang="en-GB" sz="1400" u="none" strike="noStrike" cap="none" baseline="0" dirty="0"/>
                        <a:t>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78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u="none" strike="noStrike" cap="none" baseline="0" dirty="0"/>
                        <a:t>Extension</a:t>
                      </a:r>
                      <a:r>
                        <a:rPr lang="en-GB" sz="1200" u="none" strike="noStrike" cap="none" baseline="0" dirty="0"/>
                        <a:t>: Determine the error intervals (as an inequality) for each of the I Do, We Do, You Do questions in </a:t>
                      </a:r>
                      <a:r>
                        <a:rPr lang="en-GB" sz="1200" b="1" i="1" u="none" strike="noStrike" cap="none" dirty="0"/>
                        <a:t>Upper and Lower Bounds (1)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152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414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1382443506"/>
              </p:ext>
            </p:extLst>
          </p:nvPr>
        </p:nvGraphicFramePr>
        <p:xfrm>
          <a:off x="130629" y="154380"/>
          <a:ext cx="8882775" cy="6521993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296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95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(3)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I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YOU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728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dirty="0"/>
                        <a:t>For each of the following: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400" u="none" strike="noStrike" cap="none" baseline="0" dirty="0"/>
                        <a:t>Use the number line to work out what the lowest and highest values could be.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400" u="none" strike="noStrike" cap="none" dirty="0"/>
                        <a:t>Write your answer to part a) as an inequality (error interval)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550329"/>
                  </a:ext>
                </a:extLst>
              </a:tr>
              <a:tr h="47371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baseline="0" dirty="0"/>
                        <a:t>8 rounded to 1 sf.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baseline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8.2 rounded to 2 sf.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400" b="1" u="none" strike="noStrike" cap="none" dirty="0">
                          <a:solidFill>
                            <a:schemeClr val="dk1"/>
                          </a:solidFill>
                        </a:rPr>
                        <a:t>ANSWER IN YOUR BOOKS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6 rounded to 1 sf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6.4 rounded to 2 sf.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6.8 rounded to 2 sf.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3.4 rounded to 2 sf.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13.4 rounded to 3 sf.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1.34 rounded to 3 sf.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0.134 rounded to 3 sf.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AutoNum type="alphaLcParenR"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0.1034 rounded to 4 sf.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92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987370824"/>
                  </p:ext>
                </p:extLst>
              </p:nvPr>
            </p:nvGraphicFramePr>
            <p:xfrm>
              <a:off x="130629" y="154380"/>
              <a:ext cx="8882775" cy="6559541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88827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33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/>
                            <a:t>Upper and Lower Bounds (4)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 dirty="0">
                              <a:solidFill>
                                <a:schemeClr val="bg1"/>
                              </a:solidFill>
                            </a:rPr>
                            <a:t>ALWAYS, SOMETIMES, NEVER TRUE?</a:t>
                          </a:r>
                          <a:endParaRPr sz="1800" u="none" strike="noStrike" cap="non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54887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3600" u="none" strike="noStrike" cap="none" baseline="0" dirty="0"/>
                            <a:t>You are calculating the LB and UB of a number </a:t>
                          </a:r>
                          <a14:m>
                            <m:oMath xmlns:m="http://schemas.openxmlformats.org/officeDocument/2006/math">
                              <m:r>
                                <a:rPr lang="en-GB" sz="3600" b="0" i="1" u="none" strike="noStrike" cap="none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3600" u="none" strike="noStrike" cap="none" baseline="0" dirty="0"/>
                            <a:t>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3600" u="none" strike="noStrike" cap="none" baseline="0" dirty="0"/>
                            <a:t>The lower bound (LB) and the upper bound (UB) are the same distance away from </a:t>
                          </a:r>
                          <a14:m>
                            <m:oMath xmlns:m="http://schemas.openxmlformats.org/officeDocument/2006/math">
                              <m:r>
                                <a:rPr lang="en-GB" sz="3600" b="0" i="1" u="none" strike="noStrike" cap="none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3600" u="none" strike="noStrike" cap="none" baseline="0" dirty="0"/>
                            <a:t>?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14192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2400" u="none" strike="noStrike" cap="none" baseline="0" dirty="0"/>
                            <a:t>If you think it’s ALWAYS true, </a:t>
                          </a:r>
                          <a:r>
                            <a:rPr lang="en-GB" sz="2400" b="1" u="none" strike="noStrike" cap="none" baseline="0" dirty="0"/>
                            <a:t>prove</a:t>
                          </a:r>
                          <a:r>
                            <a:rPr lang="en-GB" sz="2400" u="none" strike="noStrike" cap="none" baseline="0" dirty="0"/>
                            <a:t> it.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10528278"/>
                      </a:ext>
                    </a:extLst>
                  </a:tr>
                  <a:tr h="814192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2400" u="none" strike="noStrike" cap="none" baseline="0" dirty="0"/>
                            <a:t>If you think it’s SOMETIMES true, give an example where it is true and an example when it’s false.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8307423"/>
                      </a:ext>
                    </a:extLst>
                  </a:tr>
                  <a:tr h="814192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2400" u="none" strike="noStrike" cap="none" baseline="0" dirty="0"/>
                            <a:t>If you think it’s NEVER TRUE, </a:t>
                          </a:r>
                          <a:r>
                            <a:rPr lang="en-GB" sz="2400" b="1" u="none" strike="noStrike" cap="none" baseline="0" dirty="0"/>
                            <a:t>explain</a:t>
                          </a:r>
                          <a:r>
                            <a:rPr lang="en-GB" sz="2400" u="none" strike="noStrike" cap="none" baseline="0" dirty="0"/>
                            <a:t> why not?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661569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987370824"/>
                  </p:ext>
                </p:extLst>
              </p:nvPr>
            </p:nvGraphicFramePr>
            <p:xfrm>
              <a:off x="130629" y="154380"/>
              <a:ext cx="8882775" cy="6559541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88827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33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/>
                            <a:t>Upper and Lower Bounds (4)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 dirty="0">
                              <a:solidFill>
                                <a:schemeClr val="bg1"/>
                              </a:solidFill>
                            </a:rPr>
                            <a:t>ALWAYS, SOMETIMES, NEVER TRUE?</a:t>
                          </a:r>
                          <a:endParaRPr sz="1800" u="none" strike="noStrike" cap="non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0548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43" t="-31950" r="-143" b="-834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14192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2400" u="none" strike="noStrike" cap="none" baseline="0" dirty="0"/>
                            <a:t>If you think it’s ALWAYS true, </a:t>
                          </a:r>
                          <a:r>
                            <a:rPr lang="en-GB" sz="2400" b="1" u="none" strike="noStrike" cap="none" baseline="0" dirty="0"/>
                            <a:t>prove</a:t>
                          </a:r>
                          <a:r>
                            <a:rPr lang="en-GB" sz="2400" u="none" strike="noStrike" cap="none" baseline="0" dirty="0"/>
                            <a:t> it.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10528278"/>
                      </a:ext>
                    </a:extLst>
                  </a:tr>
                  <a:tr h="91437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2400" u="none" strike="noStrike" cap="none" baseline="0" dirty="0"/>
                            <a:t>If you think it’s SOMETIMES true, give an example where it is true and an example when it’s false.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8307423"/>
                      </a:ext>
                    </a:extLst>
                  </a:tr>
                  <a:tr h="814192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2400" u="none" strike="noStrike" cap="none" baseline="0" dirty="0"/>
                            <a:t>If you think it’s NEVER TRUE, </a:t>
                          </a:r>
                          <a:r>
                            <a:rPr lang="en-GB" sz="2400" b="1" u="none" strike="noStrike" cap="none" baseline="0" dirty="0"/>
                            <a:t>explain</a:t>
                          </a:r>
                          <a:r>
                            <a:rPr lang="en-GB" sz="2400" u="none" strike="noStrike" cap="none" baseline="0" dirty="0"/>
                            <a:t> why not?</a:t>
                          </a: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661569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9636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383116572"/>
              </p:ext>
            </p:extLst>
          </p:nvPr>
        </p:nvGraphicFramePr>
        <p:xfrm>
          <a:off x="130628" y="154380"/>
          <a:ext cx="8863060" cy="6521993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443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(5)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400" b="1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728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dirty="0"/>
                        <a:t>For each of the following: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400" u="none" strike="noStrike" cap="none" baseline="0" dirty="0"/>
                        <a:t>Use the number line to work out what the lowest and highest values could be.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r>
                        <a:rPr lang="en-GB" sz="1400" u="none" strike="noStrike" cap="none" dirty="0"/>
                        <a:t>Write your answer to part a) as an inequality (error interval)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AutoNum type="alphaLcParenR"/>
                      </a:pPr>
                      <a:endParaRPr lang="en-GB" sz="1400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550329"/>
                  </a:ext>
                </a:extLst>
              </a:tr>
              <a:tr h="47371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u="none" strike="noStrike" cap="none" baseline="0" dirty="0"/>
                        <a:t>10 rounded to 2 sf.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lang="en-GB" sz="1400" u="none" strike="noStrike" cap="none" baseline="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400" u="none" strike="noStrike" cap="none" baseline="0" dirty="0"/>
                        <a:t>100 rounded to 3 sf.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8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602</Words>
  <Application>Microsoft Macintosh PowerPoint</Application>
  <PresentationFormat>On-screen Show (4:3)</PresentationFormat>
  <Paragraphs>97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Upper and Lower Bounds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Bounds</dc:title>
  <dc:creator>Martin Green</dc:creator>
  <cp:lastModifiedBy>Martin Green</cp:lastModifiedBy>
  <cp:revision>7</cp:revision>
  <dcterms:created xsi:type="dcterms:W3CDTF">2018-01-27T15:48:25Z</dcterms:created>
  <dcterms:modified xsi:type="dcterms:W3CDTF">2021-11-13T12:43:24Z</dcterms:modified>
</cp:coreProperties>
</file>