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80" r:id="rId2"/>
    <p:sldId id="260" r:id="rId3"/>
    <p:sldId id="281" r:id="rId4"/>
    <p:sldId id="282" r:id="rId5"/>
    <p:sldId id="283" r:id="rId6"/>
  </p:sldIdLst>
  <p:sldSz cx="9144000" cy="6858000" type="screen4x3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iZs39nGH+w16IVzHtR4PfxczB3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572A604-6930-44FA-8A8C-41554DEEE212}">
  <a:tblStyle styleId="{2572A604-6930-44FA-8A8C-41554DEEE21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D58A563-02C7-48BE-AD82-CCC30232CB04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3"/>
  </p:normalViewPr>
  <p:slideViewPr>
    <p:cSldViewPr snapToGrid="0">
      <p:cViewPr varScale="1">
        <p:scale>
          <a:sx n="102" d="100"/>
          <a:sy n="102" d="100"/>
        </p:scale>
        <p:origin x="192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6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6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6"/>
            <a:ext cx="2944283" cy="496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e4b46b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e4b46b51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2e4b46b51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e4b46b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e4b46b51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2e4b46b51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60212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e4b46b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e4b46b51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2e4b46b51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4021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e4b46b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e4b46b51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2e4b46b51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07416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5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7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EE82A-BC5C-D14C-9981-BCB8B89FC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Prime Factor Decomposition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B49E9-F7AA-3345-8461-3855BB387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405284"/>
            <a:ext cx="7772400" cy="1259246"/>
          </a:xfrm>
        </p:spPr>
        <p:txBody>
          <a:bodyPr/>
          <a:lstStyle/>
          <a:p>
            <a:r>
              <a:rPr lang="en-US" dirty="0">
                <a:latin typeface="+mn-lt"/>
              </a:rPr>
              <a:t>Full lesson PowerPoint, including I Do, We Do, You Do Example Sheet(s).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23159A-D4BC-1344-8A8E-8B0A71892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2543" y="941387"/>
            <a:ext cx="4238914" cy="151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88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Google Shape;120;ga2e4b46b51_0_0"/>
          <p:cNvGraphicFramePr/>
          <p:nvPr>
            <p:extLst>
              <p:ext uri="{D42A27DB-BD31-4B8C-83A1-F6EECF244321}">
                <p14:modId xmlns:p14="http://schemas.microsoft.com/office/powerpoint/2010/main" val="1056747619"/>
              </p:ext>
            </p:extLst>
          </p:nvPr>
        </p:nvGraphicFramePr>
        <p:xfrm>
          <a:off x="130629" y="154380"/>
          <a:ext cx="8882742" cy="6614555"/>
        </p:xfrm>
        <a:graphic>
          <a:graphicData uri="http://schemas.openxmlformats.org/drawingml/2006/table">
            <a:tbl>
              <a:tblPr>
                <a:noFill/>
                <a:tableStyleId>{2572A604-6930-44FA-8A8C-41554DEEE212}</a:tableStyleId>
              </a:tblPr>
              <a:tblGrid>
                <a:gridCol w="2960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94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Using Prime Factor Tiles</a:t>
                      </a:r>
                      <a:endParaRPr b="1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95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I DO</a:t>
                      </a:r>
                      <a:endParaRPr sz="180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WE DO</a:t>
                      </a:r>
                      <a:endParaRPr sz="1800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YOU DO</a:t>
                      </a:r>
                      <a:endParaRPr sz="1800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265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A number is represented using the prime factor tiles below: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What is the number?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Write the number as a product of prime factors in </a:t>
                      </a:r>
                      <a:r>
                        <a:rPr lang="en-GB" sz="1400" b="1" dirty="0"/>
                        <a:t>index form</a:t>
                      </a:r>
                      <a:r>
                        <a:rPr lang="en-GB" sz="1400" b="0" dirty="0"/>
                        <a:t>.</a:t>
                      </a:r>
                      <a:endParaRPr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A number is represented using the prime factor tiles below: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What is the number?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Write the number as a product of prime factors in </a:t>
                      </a:r>
                      <a:r>
                        <a:rPr lang="en-GB" sz="1400" b="1" dirty="0"/>
                        <a:t>index form</a:t>
                      </a:r>
                      <a:r>
                        <a:rPr lang="en-GB" sz="1400" b="0" dirty="0"/>
                        <a:t>.</a:t>
                      </a: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GB" sz="1400" i="0" dirty="0"/>
                        <a:t>For each of the representations below, write down: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GB" sz="1400" i="0" dirty="0"/>
                        <a:t>The number it represents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GB" sz="1400" i="0" dirty="0"/>
                        <a:t>The number as a product of prime factors in </a:t>
                      </a:r>
                      <a:r>
                        <a:rPr lang="en-GB" sz="1400" b="1" i="0" dirty="0"/>
                        <a:t>index form</a:t>
                      </a:r>
                      <a:endParaRPr lang="en-GB" sz="1400" i="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Picture 2" descr="A picture containing text, sign, clipart&#10;&#10;Description automatically generated">
            <a:extLst>
              <a:ext uri="{FF2B5EF4-FFF2-40B4-BE49-F238E27FC236}">
                <a16:creationId xmlns:a16="http://schemas.microsoft.com/office/drawing/2014/main" id="{6FCE9B01-BFB9-EF45-A662-997163399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965" y="1978283"/>
            <a:ext cx="2066667" cy="574074"/>
          </a:xfrm>
          <a:prstGeom prst="rect">
            <a:avLst/>
          </a:prstGeom>
        </p:spPr>
      </p:pic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273B4A9-7D0F-1848-884B-9D14166821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8666" y="1969451"/>
            <a:ext cx="2066667" cy="582906"/>
          </a:xfrm>
          <a:prstGeom prst="rect">
            <a:avLst/>
          </a:prstGeom>
        </p:spPr>
      </p:pic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06187A9A-BC68-FE46-A57D-B139D87C55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2619" y="4548660"/>
            <a:ext cx="2645752" cy="2123990"/>
          </a:xfrm>
          <a:prstGeom prst="rect">
            <a:avLst/>
          </a:prstGeom>
        </p:spPr>
      </p:pic>
      <p:pic>
        <p:nvPicPr>
          <p:cNvPr id="9" name="Picture 8" descr="A picture containing text, orange&#10;&#10;Description automatically generated">
            <a:extLst>
              <a:ext uri="{FF2B5EF4-FFF2-40B4-BE49-F238E27FC236}">
                <a16:creationId xmlns:a16="http://schemas.microsoft.com/office/drawing/2014/main" id="{7397CF2B-3B60-C040-8439-4A1AFCEAD7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2619" y="2360486"/>
            <a:ext cx="1281984" cy="20316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Google Shape;120;ga2e4b46b51_0_0"/>
          <p:cNvGraphicFramePr/>
          <p:nvPr>
            <p:extLst>
              <p:ext uri="{D42A27DB-BD31-4B8C-83A1-F6EECF244321}">
                <p14:modId xmlns:p14="http://schemas.microsoft.com/office/powerpoint/2010/main" val="3647617990"/>
              </p:ext>
            </p:extLst>
          </p:nvPr>
        </p:nvGraphicFramePr>
        <p:xfrm>
          <a:off x="130629" y="154380"/>
          <a:ext cx="8882742" cy="6614555"/>
        </p:xfrm>
        <a:graphic>
          <a:graphicData uri="http://schemas.openxmlformats.org/drawingml/2006/table">
            <a:tbl>
              <a:tblPr>
                <a:noFill/>
                <a:tableStyleId>{2572A604-6930-44FA-8A8C-41554DEEE212}</a:tableStyleId>
              </a:tblPr>
              <a:tblGrid>
                <a:gridCol w="2960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94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Using Prime Factor Tiles – Types of Numbers</a:t>
                      </a:r>
                      <a:endParaRPr b="1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95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I DO</a:t>
                      </a:r>
                      <a:endParaRPr sz="180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WE DO</a:t>
                      </a:r>
                      <a:endParaRPr sz="1800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YOU DO</a:t>
                      </a:r>
                      <a:endParaRPr sz="1800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265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Represent the number 100 using Prime Factor Tiles.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What type of number is 100?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Redraw the Prime Factor Tile diagram to confirm your answer above.</a:t>
                      </a:r>
                      <a:endParaRPr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Represent the number 144 using Prime Factor Tiles.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What type of number is 144?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Redraw the Prime Factor Tile diagram to confirm your answer above.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Represent the number 64 using Prime Factor Tiles.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What type of number is 64?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Redraw the Prime Factor Tile diagram to confirm your answer above.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dirty="0"/>
                        <a:t>Is this the only answer?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900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Google Shape;120;ga2e4b46b51_0_0"/>
          <p:cNvGraphicFramePr/>
          <p:nvPr>
            <p:extLst>
              <p:ext uri="{D42A27DB-BD31-4B8C-83A1-F6EECF244321}">
                <p14:modId xmlns:p14="http://schemas.microsoft.com/office/powerpoint/2010/main" val="2280962093"/>
              </p:ext>
            </p:extLst>
          </p:nvPr>
        </p:nvGraphicFramePr>
        <p:xfrm>
          <a:off x="130629" y="154380"/>
          <a:ext cx="8882742" cy="6614555"/>
        </p:xfrm>
        <a:graphic>
          <a:graphicData uri="http://schemas.openxmlformats.org/drawingml/2006/table">
            <a:tbl>
              <a:tblPr>
                <a:noFill/>
                <a:tableStyleId>{2572A604-6930-44FA-8A8C-41554DEEE212}</a:tableStyleId>
              </a:tblPr>
              <a:tblGrid>
                <a:gridCol w="2960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94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Prime Factor Decomposition</a:t>
                      </a:r>
                      <a:endParaRPr b="1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95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I DO</a:t>
                      </a:r>
                      <a:endParaRPr sz="180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WE DO</a:t>
                      </a:r>
                      <a:endParaRPr sz="1800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YOU DO</a:t>
                      </a:r>
                      <a:endParaRPr sz="1800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265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Represent the number </a:t>
                      </a:r>
                      <a:r>
                        <a:rPr lang="en-GB" sz="1400" b="1" dirty="0"/>
                        <a:t>50</a:t>
                      </a:r>
                      <a:r>
                        <a:rPr lang="en-GB" sz="1400" dirty="0"/>
                        <a:t> as a product of prime factors.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dirty="0"/>
                        <a:t>Use a different pair of factors in your first step, do you get the same answer?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Represent the number </a:t>
                      </a:r>
                      <a:r>
                        <a:rPr lang="en-GB" sz="1400" b="1" dirty="0"/>
                        <a:t>56</a:t>
                      </a:r>
                      <a:r>
                        <a:rPr lang="en-GB" sz="1400" dirty="0"/>
                        <a:t> as a product of prime factors.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dirty="0"/>
                        <a:t>Use a different pair of factors in your first step, do you get the same answer?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dirty="0"/>
                        <a:t>Represent each of the following numbers as a product of prime factors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="1" dirty="0"/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6</a:t>
                      </a:r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12</a:t>
                      </a:r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18</a:t>
                      </a:r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36</a:t>
                      </a:r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48</a:t>
                      </a:r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72</a:t>
                      </a:r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120</a:t>
                      </a:r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360</a:t>
                      </a:r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3600</a:t>
                      </a:r>
                    </a:p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/>
                        <a:t>36000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68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Google Shape;120;ga2e4b46b51_0_0"/>
          <p:cNvGraphicFramePr/>
          <p:nvPr>
            <p:extLst>
              <p:ext uri="{D42A27DB-BD31-4B8C-83A1-F6EECF244321}">
                <p14:modId xmlns:p14="http://schemas.microsoft.com/office/powerpoint/2010/main" val="4122147016"/>
              </p:ext>
            </p:extLst>
          </p:nvPr>
        </p:nvGraphicFramePr>
        <p:xfrm>
          <a:off x="130629" y="154380"/>
          <a:ext cx="8882742" cy="6614555"/>
        </p:xfrm>
        <a:graphic>
          <a:graphicData uri="http://schemas.openxmlformats.org/drawingml/2006/table">
            <a:tbl>
              <a:tblPr>
                <a:noFill/>
                <a:tableStyleId>{2572A604-6930-44FA-8A8C-41554DEEE212}</a:tableStyleId>
              </a:tblPr>
              <a:tblGrid>
                <a:gridCol w="2960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94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Prime Factor Decomposition</a:t>
                      </a:r>
                      <a:endParaRPr b="1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95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I DO</a:t>
                      </a:r>
                      <a:endParaRPr sz="180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WE DO</a:t>
                      </a:r>
                      <a:endParaRPr sz="1800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YOU DO</a:t>
                      </a:r>
                      <a:endParaRPr sz="1800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265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dirty="0"/>
                        <a:t>2</a:t>
                      </a:r>
                      <a:r>
                        <a:rPr lang="en-GB" sz="1400" b="1" baseline="30000" dirty="0"/>
                        <a:t>a</a:t>
                      </a:r>
                      <a:r>
                        <a:rPr lang="en-GB" sz="1400" b="1" baseline="0" dirty="0"/>
                        <a:t> x 3</a:t>
                      </a:r>
                      <a:r>
                        <a:rPr lang="en-GB" sz="1400" b="1" baseline="30000" dirty="0"/>
                        <a:t>b</a:t>
                      </a:r>
                      <a:r>
                        <a:rPr lang="en-GB" sz="1400" b="1" baseline="0" dirty="0"/>
                        <a:t> x 5</a:t>
                      </a:r>
                      <a:r>
                        <a:rPr lang="en-GB" sz="1400" b="1" baseline="30000" dirty="0"/>
                        <a:t>c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represents a number as a product of prime factors.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What are the three smallest numbers that this could represent?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What would a, b and c be in each case?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What is the smallest </a:t>
                      </a:r>
                      <a:r>
                        <a:rPr lang="en-GB" sz="1400" b="1" baseline="0" dirty="0"/>
                        <a:t>square number</a:t>
                      </a:r>
                      <a:r>
                        <a:rPr lang="en-GB" sz="1400" b="0" baseline="0" dirty="0"/>
                        <a:t> that this number could be?</a:t>
                      </a:r>
                      <a:endParaRPr sz="1400" baseline="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dirty="0"/>
                        <a:t>2</a:t>
                      </a:r>
                      <a:r>
                        <a:rPr lang="en-GB" sz="1400" b="1" baseline="30000" dirty="0"/>
                        <a:t>a</a:t>
                      </a:r>
                      <a:r>
                        <a:rPr lang="en-GB" sz="1400" b="1" baseline="0" dirty="0"/>
                        <a:t> x 3</a:t>
                      </a:r>
                      <a:r>
                        <a:rPr lang="en-GB" sz="1400" b="1" baseline="30000" dirty="0"/>
                        <a:t>b</a:t>
                      </a:r>
                      <a:r>
                        <a:rPr lang="en-GB" sz="1400" b="1" baseline="0" dirty="0"/>
                        <a:t> x 7</a:t>
                      </a:r>
                      <a:r>
                        <a:rPr lang="en-GB" sz="1400" b="1" baseline="30000" dirty="0"/>
                        <a:t>c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represents a number as a product of prime factors.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What are the three smallest numbers that this could represent?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What would a, b and c be in each case?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What is the smallest </a:t>
                      </a:r>
                      <a:r>
                        <a:rPr lang="en-GB" sz="1400" b="1" baseline="0" dirty="0"/>
                        <a:t>square number</a:t>
                      </a:r>
                      <a:r>
                        <a:rPr lang="en-GB" sz="1400" b="0" baseline="0" dirty="0"/>
                        <a:t> that this number could be?</a:t>
                      </a: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dirty="0"/>
                        <a:t>2</a:t>
                      </a:r>
                      <a:r>
                        <a:rPr lang="en-GB" sz="1400" b="1" baseline="30000" dirty="0"/>
                        <a:t>a</a:t>
                      </a:r>
                      <a:r>
                        <a:rPr lang="en-GB" sz="1400" b="1" baseline="0" dirty="0"/>
                        <a:t> x 5</a:t>
                      </a:r>
                      <a:r>
                        <a:rPr lang="en-GB" sz="1400" b="1" baseline="30000" dirty="0"/>
                        <a:t>b</a:t>
                      </a:r>
                      <a:r>
                        <a:rPr lang="en-GB" sz="1400" b="1" baseline="0" dirty="0"/>
                        <a:t> x 7</a:t>
                      </a:r>
                      <a:r>
                        <a:rPr lang="en-GB" sz="1400" b="1" baseline="30000" dirty="0"/>
                        <a:t>c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represents a number as a product of prime factors.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What are the three smallest numbers that this could represent?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What would a, b and c be in each case?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aseline="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aseline="0" dirty="0"/>
                        <a:t>What is the smallest </a:t>
                      </a:r>
                      <a:r>
                        <a:rPr lang="en-GB" sz="1400" b="1" baseline="0" dirty="0"/>
                        <a:t>square number</a:t>
                      </a:r>
                      <a:r>
                        <a:rPr lang="en-GB" sz="1400" b="0" baseline="0" dirty="0"/>
                        <a:t> that this number could be?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400" b="0" baseline="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baseline="0" dirty="0"/>
                        <a:t>What is the smallest </a:t>
                      </a:r>
                      <a:r>
                        <a:rPr lang="en-GB" sz="1400" b="1" baseline="0" dirty="0"/>
                        <a:t>cube number</a:t>
                      </a:r>
                      <a:r>
                        <a:rPr lang="en-GB" sz="1400" b="0" baseline="0" dirty="0"/>
                        <a:t> that this number could be?</a:t>
                      </a:r>
                      <a:endParaRPr lang="en-GB" sz="1400" b="1" baseline="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455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482</Words>
  <Application>Microsoft Macintosh PowerPoint</Application>
  <PresentationFormat>On-screen Show (4:3)</PresentationFormat>
  <Paragraphs>202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Prime Factor Decomposition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Green</dc:creator>
  <cp:lastModifiedBy>Martin Green</cp:lastModifiedBy>
  <cp:revision>19</cp:revision>
  <dcterms:created xsi:type="dcterms:W3CDTF">2018-01-27T15:48:25Z</dcterms:created>
  <dcterms:modified xsi:type="dcterms:W3CDTF">2021-06-16T20:28:02Z</dcterms:modified>
</cp:coreProperties>
</file>