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80" r:id="rId2"/>
    <p:sldId id="260" r:id="rId3"/>
    <p:sldId id="281" r:id="rId4"/>
    <p:sldId id="282" r:id="rId5"/>
    <p:sldId id="437" r:id="rId6"/>
    <p:sldId id="439" r:id="rId7"/>
    <p:sldId id="440" r:id="rId8"/>
    <p:sldId id="438" r:id="rId9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/>
    <p:restoredTop sz="94683"/>
  </p:normalViewPr>
  <p:slideViewPr>
    <p:cSldViewPr snapToGrid="0">
      <p:cViewPr varScale="1">
        <p:scale>
          <a:sx n="102" d="100"/>
          <a:sy n="102" d="100"/>
        </p:scale>
        <p:origin x="18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190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924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Squares, Square Roots, Cubes and Cube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8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802492742"/>
              </p:ext>
            </p:extLst>
          </p:nvPr>
        </p:nvGraphicFramePr>
        <p:xfrm>
          <a:off x="130629" y="154380"/>
          <a:ext cx="8882742" cy="5208452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Square Numbers and Square Roots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655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dirty="0"/>
                        <a:t>Use a diagram to find the value of 4</a:t>
                      </a:r>
                      <a:r>
                        <a:rPr lang="en-GB" sz="1300" baseline="30000" dirty="0"/>
                        <a:t>2</a:t>
                      </a:r>
                      <a:r>
                        <a:rPr lang="en-GB" sz="1300" baseline="0" dirty="0"/>
                        <a:t>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/>
                        <a:t>Use a diagram to find the value of 5</a:t>
                      </a:r>
                      <a:r>
                        <a:rPr lang="en-GB" sz="1300" baseline="30000" dirty="0"/>
                        <a:t>2.</a:t>
                      </a:r>
                      <a:endParaRPr lang="en-GB" sz="13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3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/>
                        <a:t>Use a diagram to find the value of 3</a:t>
                      </a:r>
                      <a:r>
                        <a:rPr lang="en-GB" sz="1300" baseline="30000" dirty="0"/>
                        <a:t>2.</a:t>
                      </a:r>
                      <a:endParaRPr lang="en-GB" sz="13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300" i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300" dirty="0"/>
                        <a:t>Use a diagram to find the value of 6</a:t>
                      </a:r>
                      <a:r>
                        <a:rPr lang="en-GB" sz="1300" baseline="30000" dirty="0"/>
                        <a:t>2.</a:t>
                      </a:r>
                      <a:endParaRPr lang="en-GB" sz="13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16B033E-A413-C24B-976C-B466BE9793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1121371"/>
                  </p:ext>
                </p:extLst>
              </p:nvPr>
            </p:nvGraphicFramePr>
            <p:xfrm>
              <a:off x="130629" y="5362837"/>
              <a:ext cx="8882742" cy="1346886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173224726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3214255135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403335773"/>
                        </a:ext>
                      </a:extLst>
                    </a:gridCol>
                  </a:tblGrid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0511220"/>
                      </a:ext>
                    </a:extLst>
                  </a:tr>
                  <a:tr h="81893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200" dirty="0"/>
                            <a:t>Use a diagram to find the value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i="0" smtClean="0">
                                      <a:latin typeface="+mn-lt"/>
                                    </a:rPr>
                                    <m:t>16</m:t>
                                  </m:r>
                                </m:e>
                              </m:rad>
                            </m:oMath>
                          </a14:m>
                          <a:endParaRPr lang="en-GB" sz="1200" baseline="0" dirty="0">
                            <a:latin typeface="+mn-lt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Use a diagram to find the value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25</m:t>
                                  </m:r>
                                </m:e>
                              </m:rad>
                            </m:oMath>
                          </a14:m>
                          <a:endParaRPr sz="12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Use a diagram to find the value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endParaRPr lang="en-GB" sz="1200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endParaRPr lang="en-GB" sz="1200" i="1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200" dirty="0"/>
                            <a:t>Use a diagram to find the value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i="0" u="none" strike="noStrike" cap="none" smtClean="0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m:t>36</m:t>
                                  </m:r>
                                </m:e>
                              </m:rad>
                            </m:oMath>
                          </a14:m>
                          <a:endParaRPr lang="en-GB" sz="12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8580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16B033E-A413-C24B-976C-B466BE9793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1121371"/>
                  </p:ext>
                </p:extLst>
              </p:nvPr>
            </p:nvGraphicFramePr>
            <p:xfrm>
              <a:off x="130629" y="5362837"/>
              <a:ext cx="8882742" cy="1346886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173224726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3214255135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403335773"/>
                        </a:ext>
                      </a:extLst>
                    </a:gridCol>
                  </a:tblGrid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0511220"/>
                      </a:ext>
                    </a:extLst>
                  </a:tr>
                  <a:tr h="818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66154" r="-200858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66154" r="-100000" b="-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66154" r="-429" b="-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858089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1709213560"/>
              </p:ext>
            </p:extLst>
          </p:nvPr>
        </p:nvGraphicFramePr>
        <p:xfrm>
          <a:off x="130629" y="154380"/>
          <a:ext cx="8882742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Cube Numbers and Cube Roots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How many cubes make up this diagram?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aseline="0" dirty="0">
                        <a:latin typeface="+mn-lt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aseline="0" dirty="0">
                          <a:latin typeface="+mn-lt"/>
                        </a:rPr>
                        <a:t>What is the relationship between the volume and the length of each side?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How many cubes make up this diagram?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is the relationship between the volume and the length of each side?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How many cubes make up this diagram?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baseline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is the relationship between the volume and the length of each side?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4">
            <a:extLst>
              <a:ext uri="{FF2B5EF4-FFF2-40B4-BE49-F238E27FC236}">
                <a16:creationId xmlns:a16="http://schemas.microsoft.com/office/drawing/2014/main" id="{4B43C9BC-B265-E44C-B95A-CF413B25E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413" y="1740758"/>
            <a:ext cx="1785131" cy="208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7EBB738C-9335-2E42-B771-8FEF4ADB01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609" y="1740758"/>
            <a:ext cx="1286781" cy="149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7BC7D41F-183C-1245-BF45-10C44E316E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27" y="1740758"/>
            <a:ext cx="1849743" cy="208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52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9003785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Calculating with Powers and Roots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600" dirty="0"/>
                            <a:t>Work out the value of each of the following calculations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aseline="0" dirty="0">
                            <a:latin typeface="+mn-lt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 baseline="0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1800" i="1" baseline="3000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800" i="1" baseline="0" dirty="0" smtClean="0">
                                  <a:latin typeface="Cambria Math" panose="02040503050406030204" pitchFamily="18" charset="0"/>
                                </a:rPr>
                                <m:t> + 2</m:t>
                              </m:r>
                              <m:r>
                                <a:rPr lang="en-GB" sz="1800" i="1" baseline="30000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GB" sz="1800" baseline="0" dirty="0">
                            <a:latin typeface="+mn-lt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aseline="0" dirty="0">
                            <a:latin typeface="+mn-lt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aseline="0" dirty="0">
                            <a:latin typeface="+mn-lt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aseline="0" dirty="0">
                            <a:latin typeface="+mn-lt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aseline="0" dirty="0">
                            <a:latin typeface="+mn-lt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aseline="30000" dirty="0">
                            <a:latin typeface="+mn-lt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121</m:t>
                                  </m:r>
                                </m:e>
                              </m:rad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800" b="0" i="1" baseline="0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5+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GB" sz="1800" b="0" i="1" baseline="0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GB" sz="1800" b="0" i="1" baseline="0" dirty="0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sz="1800" b="0" baseline="0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e>
                              </m:rad>
                            </m:oMath>
                          </a14:m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600" dirty="0"/>
                            <a:t>Work out the value of each of the following calculations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1800" i="1" baseline="3000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800" i="1" baseline="0" dirty="0" smtClean="0">
                                  <a:latin typeface="Cambria Math" panose="02040503050406030204" pitchFamily="18" charset="0"/>
                                </a:rPr>
                                <m:t> +</m:t>
                              </m:r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800" i="1" baseline="30000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3000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144</m:t>
                                  </m:r>
                                </m:e>
                              </m:rad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800" b="0" i="1" baseline="0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7+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GB" sz="1800" b="0" i="1" baseline="0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GB" sz="1800" b="0" i="1" baseline="0" dirty="0" smtClean="0">
                                              <a:latin typeface="Cambria Math" panose="02040503050406030204" pitchFamily="18" charset="0"/>
                                            </a:rPr>
                                            <m:t>25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sz="1800" b="0" baseline="0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e>
                              </m:rad>
                            </m:oMath>
                          </a14:m>
                          <a:endParaRPr lang="en-GB" sz="16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600" dirty="0"/>
                            <a:t>Work out the value of each of the following calculations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1800" i="1" baseline="3000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800" i="1" baseline="0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800" i="1" baseline="0" dirty="0" smtClean="0">
                                  <a:latin typeface="Cambria Math" panose="02040503050406030204" pitchFamily="18" charset="0"/>
                                </a:rPr>
                                <m:t> 2</m:t>
                              </m:r>
                              <m:r>
                                <a:rPr lang="en-GB" sz="1800" i="1" baseline="30000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lvl="0" indent="-34290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lphaLcParenR"/>
                          </a:pPr>
                          <a:endParaRPr lang="en-GB" sz="1800" b="0" i="0" u="none" strike="noStrike" cap="none" baseline="3000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144</m:t>
                                  </m:r>
                                </m:e>
                              </m:rad>
                            </m:oMath>
                          </a14:m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:endParaRPr lang="en-GB" sz="1800" b="0" i="0" u="none" strike="noStrike" cap="none" baseline="0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+mj-lt"/>
                            <a:buAutoNum type="alphaLcParenR"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800" b="0" i="1" baseline="0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b="0" i="1" baseline="0" dirty="0" smtClean="0">
                                          <a:latin typeface="Cambria Math" panose="02040503050406030204" pitchFamily="18" charset="0"/>
                                        </a:rPr>
                                        <m:t>7−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GB" sz="1800" b="0" i="1" baseline="0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GB" sz="1800" b="0" i="1" baseline="0" dirty="0" smtClean="0">
                                              <a:latin typeface="Cambria Math" panose="02040503050406030204" pitchFamily="18" charset="0"/>
                                            </a:rPr>
                                            <m:t>25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ctrlP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en-GB" sz="1800" b="0" baseline="0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g>
                                <m:e>
                                  <m:r>
                                    <a:rPr lang="en-GB" sz="1800" b="0" i="1" baseline="0" dirty="0" smtClean="0">
                                      <a:latin typeface="Cambria Math" panose="02040503050406030204" pitchFamily="18" charset="0"/>
                                    </a:rPr>
                                    <m:t>125</m:t>
                                  </m:r>
                                </m:e>
                              </m:rad>
                            </m:oMath>
                          </a14:m>
                          <a:endParaRPr lang="en-GB" sz="1600" i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90037855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Calculating with Powers and Roots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I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6410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79513" y="1387742"/>
            <a:ext cx="3312368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Even Number</a:t>
            </a:r>
          </a:p>
        </p:txBody>
      </p:sp>
      <p:sp>
        <p:nvSpPr>
          <p:cNvPr id="27" name="Oval 26"/>
          <p:cNvSpPr/>
          <p:nvPr/>
        </p:nvSpPr>
        <p:spPr>
          <a:xfrm>
            <a:off x="1303175" y="2029717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07904" y="2027148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77387" y="279044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7623" y="2821805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6160463" y="2821805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10699" y="2853163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11960" y="3421389"/>
            <a:ext cx="432048" cy="432048"/>
            <a:chOff x="3764835" y="5476582"/>
            <a:chExt cx="432048" cy="432048"/>
          </a:xfrm>
        </p:grpSpPr>
        <p:sp>
          <p:nvSpPr>
            <p:cNvPr id="37" name="Oval 36"/>
            <p:cNvSpPr/>
            <p:nvPr/>
          </p:nvSpPr>
          <p:spPr>
            <a:xfrm>
              <a:off x="3764835" y="5476582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5071" y="5507940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035350" y="5949280"/>
            <a:ext cx="432048" cy="432048"/>
            <a:chOff x="6537988" y="5044307"/>
            <a:chExt cx="432048" cy="432048"/>
          </a:xfrm>
        </p:grpSpPr>
        <p:sp>
          <p:nvSpPr>
            <p:cNvPr id="39" name="Oval 38"/>
            <p:cNvSpPr/>
            <p:nvPr/>
          </p:nvSpPr>
          <p:spPr>
            <a:xfrm>
              <a:off x="6537988" y="5044307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88224" y="5075665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652120" y="1375277"/>
            <a:ext cx="331236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Square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D155E1-190D-E84A-9C4D-FCDCB144ABE8}"/>
              </a:ext>
            </a:extLst>
          </p:cNvPr>
          <p:cNvSpPr txBox="1"/>
          <p:nvPr/>
        </p:nvSpPr>
        <p:spPr>
          <a:xfrm>
            <a:off x="179512" y="344850"/>
            <a:ext cx="878497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a value that could go in each part of the Venn diagram with a letter.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it is impossible to find a number for any part, explain why.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248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79513" y="989394"/>
            <a:ext cx="3312368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Prime Number</a:t>
            </a:r>
          </a:p>
        </p:txBody>
      </p:sp>
      <p:sp>
        <p:nvSpPr>
          <p:cNvPr id="27" name="Oval 26"/>
          <p:cNvSpPr/>
          <p:nvPr/>
        </p:nvSpPr>
        <p:spPr>
          <a:xfrm>
            <a:off x="1303175" y="163136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07904" y="162880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77387" y="23920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7623" y="242345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6160463" y="2423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10699" y="2454815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11960" y="3023041"/>
            <a:ext cx="432048" cy="432048"/>
            <a:chOff x="3764835" y="5476582"/>
            <a:chExt cx="432048" cy="432048"/>
          </a:xfrm>
        </p:grpSpPr>
        <p:sp>
          <p:nvSpPr>
            <p:cNvPr id="37" name="Oval 36"/>
            <p:cNvSpPr/>
            <p:nvPr/>
          </p:nvSpPr>
          <p:spPr>
            <a:xfrm>
              <a:off x="3764835" y="5476582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5071" y="5507940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035350" y="5550932"/>
            <a:ext cx="432048" cy="432048"/>
            <a:chOff x="6537988" y="5044307"/>
            <a:chExt cx="432048" cy="432048"/>
          </a:xfrm>
        </p:grpSpPr>
        <p:sp>
          <p:nvSpPr>
            <p:cNvPr id="39" name="Oval 38"/>
            <p:cNvSpPr/>
            <p:nvPr/>
          </p:nvSpPr>
          <p:spPr>
            <a:xfrm>
              <a:off x="6537988" y="5044307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88224" y="5075665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652120" y="976929"/>
            <a:ext cx="331236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Square Number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243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79513" y="989394"/>
            <a:ext cx="3312368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Square Number</a:t>
            </a:r>
          </a:p>
        </p:txBody>
      </p:sp>
      <p:sp>
        <p:nvSpPr>
          <p:cNvPr id="27" name="Oval 26"/>
          <p:cNvSpPr/>
          <p:nvPr/>
        </p:nvSpPr>
        <p:spPr>
          <a:xfrm>
            <a:off x="1303175" y="1631369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07904" y="1628800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377387" y="239209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7623" y="242345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6160463" y="2423457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10699" y="2454815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11960" y="3023041"/>
            <a:ext cx="432048" cy="432048"/>
            <a:chOff x="3764835" y="5476582"/>
            <a:chExt cx="432048" cy="432048"/>
          </a:xfrm>
        </p:grpSpPr>
        <p:sp>
          <p:nvSpPr>
            <p:cNvPr id="37" name="Oval 36"/>
            <p:cNvSpPr/>
            <p:nvPr/>
          </p:nvSpPr>
          <p:spPr>
            <a:xfrm>
              <a:off x="3764835" y="5476582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5071" y="5507940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035350" y="5550932"/>
            <a:ext cx="432048" cy="432048"/>
            <a:chOff x="6537988" y="5044307"/>
            <a:chExt cx="432048" cy="432048"/>
          </a:xfrm>
        </p:grpSpPr>
        <p:sp>
          <p:nvSpPr>
            <p:cNvPr id="39" name="Oval 38"/>
            <p:cNvSpPr/>
            <p:nvPr/>
          </p:nvSpPr>
          <p:spPr>
            <a:xfrm>
              <a:off x="6537988" y="5044307"/>
              <a:ext cx="432048" cy="4320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88224" y="5075665"/>
              <a:ext cx="331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652120" y="976929"/>
            <a:ext cx="331236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Cube Number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82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784243" y="1003372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88972" y="1000803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2108852" y="2708920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858455" y="176410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08691" y="179546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8" name="Oval 67"/>
          <p:cNvSpPr/>
          <p:nvPr/>
        </p:nvSpPr>
        <p:spPr>
          <a:xfrm>
            <a:off x="5641531" y="179546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691767" y="182681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0" name="Oval 69"/>
          <p:cNvSpPr/>
          <p:nvPr/>
        </p:nvSpPr>
        <p:spPr>
          <a:xfrm>
            <a:off x="3743265" y="535521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93501" y="538656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2" name="Oval 71"/>
          <p:cNvSpPr/>
          <p:nvPr/>
        </p:nvSpPr>
        <p:spPr>
          <a:xfrm>
            <a:off x="3693029" y="19801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743265" y="20114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74" name="Oval 73"/>
          <p:cNvSpPr/>
          <p:nvPr/>
        </p:nvSpPr>
        <p:spPr>
          <a:xfrm>
            <a:off x="4751377" y="370831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01613" y="373967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76" name="Oval 75"/>
          <p:cNvSpPr/>
          <p:nvPr/>
        </p:nvSpPr>
        <p:spPr>
          <a:xfrm>
            <a:off x="2678223" y="389298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728459" y="3924342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8" name="Oval 77"/>
          <p:cNvSpPr/>
          <p:nvPr/>
        </p:nvSpPr>
        <p:spPr>
          <a:xfrm>
            <a:off x="3693029" y="313225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43265" y="3163612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0" name="Oval 79"/>
          <p:cNvSpPr/>
          <p:nvPr/>
        </p:nvSpPr>
        <p:spPr>
          <a:xfrm>
            <a:off x="6883152" y="426829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933388" y="4299649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1520" y="188640"/>
            <a:ext cx="3312368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Square Number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1613" y="192929"/>
            <a:ext cx="3312368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Cube Number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59016" y="5971924"/>
            <a:ext cx="3312368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Factor of 32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3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339</Words>
  <Application>Microsoft Macintosh PowerPoint</Application>
  <PresentationFormat>On-screen Show (4:3)</PresentationFormat>
  <Paragraphs>160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Squares, Square Roots, Cubes and Cube Roots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15</cp:revision>
  <dcterms:created xsi:type="dcterms:W3CDTF">2018-01-27T15:48:25Z</dcterms:created>
  <dcterms:modified xsi:type="dcterms:W3CDTF">2021-06-06T14:48:29Z</dcterms:modified>
</cp:coreProperties>
</file>