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280" r:id="rId2"/>
    <p:sldId id="281" r:id="rId3"/>
    <p:sldId id="282" r:id="rId4"/>
    <p:sldId id="260" r:id="rId5"/>
    <p:sldId id="283" r:id="rId6"/>
    <p:sldId id="284" r:id="rId7"/>
    <p:sldId id="285" r:id="rId8"/>
  </p:sldIdLst>
  <p:sldSz cx="9144000" cy="6858000" type="screen4x3"/>
  <p:notesSz cx="6794500" cy="9931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iZs39nGH+w16IVzHtR4PfxczB3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572A604-6930-44FA-8A8C-41554DEEE212}">
  <a:tblStyle styleId="{2572A604-6930-44FA-8A8C-41554DEEE21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D58A563-02C7-48BE-AD82-CCC30232CB04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3"/>
  </p:normalViewPr>
  <p:slideViewPr>
    <p:cSldViewPr snapToGrid="0"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8645" y="0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3106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8272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2166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7072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8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8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2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7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EE82A-BC5C-D14C-9981-BCB8B89FC9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693987"/>
            <a:ext cx="7772400" cy="1470025"/>
          </a:xfrm>
        </p:spPr>
        <p:txBody>
          <a:bodyPr/>
          <a:lstStyle/>
          <a:p>
            <a:r>
              <a:rPr lang="en-US" b="1" dirty="0" smtClean="0">
                <a:latin typeface="+mn-lt"/>
              </a:rPr>
              <a:t>Dividing Decimals</a:t>
            </a:r>
            <a:endParaRPr lang="en-US" b="1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3B49E9-F7AA-3345-8461-3855BB3870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4405284"/>
            <a:ext cx="7772400" cy="1259246"/>
          </a:xfrm>
        </p:spPr>
        <p:txBody>
          <a:bodyPr/>
          <a:lstStyle/>
          <a:p>
            <a:r>
              <a:rPr lang="en-US" dirty="0">
                <a:latin typeface="+mn-lt"/>
              </a:rPr>
              <a:t>Full lesson PowerPoint, including I Do, We Do, You Do Example Sheet(s).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23159A-D4BC-1344-8A8E-8B0A71892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543" y="941387"/>
            <a:ext cx="4238914" cy="151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884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oogle Shape;120;ga2e4b46b51_0_0">
            <a:extLst>
              <a:ext uri="{FF2B5EF4-FFF2-40B4-BE49-F238E27FC236}">
                <a16:creationId xmlns:a16="http://schemas.microsoft.com/office/drawing/2014/main" id="{58D76774-2D78-FB48-878E-85F0051511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8826314"/>
              </p:ext>
            </p:extLst>
          </p:nvPr>
        </p:nvGraphicFramePr>
        <p:xfrm>
          <a:off x="130629" y="154380"/>
          <a:ext cx="8882742" cy="6597294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32505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32218">
                  <a:extLst>
                    <a:ext uri="{9D8B030D-6E8A-4147-A177-3AD203B41FA5}">
                      <a16:colId xmlns:a16="http://schemas.microsoft.com/office/drawing/2014/main" val="1610420033"/>
                    </a:ext>
                  </a:extLst>
                </a:gridCol>
              </a:tblGrid>
              <a:tr h="147240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Dividing Decimals</a:t>
                      </a:r>
                      <a:endParaRPr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4893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5554680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80C3CB7B-F555-F541-8C4E-E19B64939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147" y="313868"/>
            <a:ext cx="2795920" cy="113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182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oogle Shape;120;ga2e4b46b51_0_0">
            <a:extLst>
              <a:ext uri="{FF2B5EF4-FFF2-40B4-BE49-F238E27FC236}">
                <a16:creationId xmlns:a16="http://schemas.microsoft.com/office/drawing/2014/main" id="{58D76774-2D78-FB48-878E-85F0051511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0951132"/>
              </p:ext>
            </p:extLst>
          </p:nvPr>
        </p:nvGraphicFramePr>
        <p:xfrm>
          <a:off x="130629" y="154380"/>
          <a:ext cx="8882742" cy="6554848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533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0050">
                  <a:extLst>
                    <a:ext uri="{9D8B030D-6E8A-4147-A177-3AD203B41FA5}">
                      <a16:colId xmlns:a16="http://schemas.microsoft.com/office/drawing/2014/main" val="4035733318"/>
                    </a:ext>
                  </a:extLst>
                </a:gridCol>
                <a:gridCol w="287224">
                  <a:extLst>
                    <a:ext uri="{9D8B030D-6E8A-4147-A177-3AD203B41FA5}">
                      <a16:colId xmlns:a16="http://schemas.microsoft.com/office/drawing/2014/main" val="3833010901"/>
                    </a:ext>
                  </a:extLst>
                </a:gridCol>
                <a:gridCol w="5632218">
                  <a:extLst>
                    <a:ext uri="{9D8B030D-6E8A-4147-A177-3AD203B41FA5}">
                      <a16:colId xmlns:a16="http://schemas.microsoft.com/office/drawing/2014/main" val="1610420033"/>
                    </a:ext>
                  </a:extLst>
                </a:gridCol>
              </a:tblGrid>
              <a:tr h="1472401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Dividing Decimals</a:t>
                      </a:r>
                      <a:endParaRPr lang="en-GB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597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dirty="0"/>
                        <a:t>Learning Outcomes</a:t>
                      </a:r>
                      <a:endParaRPr sz="1200" b="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6" gridSpan="2">
                  <a:txBody>
                    <a:bodyPr/>
                    <a:lstStyle/>
                    <a:p>
                      <a:endParaRPr lang="en-US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rowSpan="6"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5554680"/>
                  </a:ext>
                </a:extLst>
              </a:tr>
              <a:tr h="52716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0" dirty="0"/>
                        <a:t>I need help </a:t>
                      </a:r>
                      <a:r>
                        <a:rPr lang="en-GB" b="0" dirty="0" smtClean="0"/>
                        <a:t>dividing integers</a:t>
                      </a:r>
                      <a:endParaRPr b="0"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1895960"/>
                  </a:ext>
                </a:extLst>
              </a:tr>
              <a:tr h="95180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0" dirty="0" smtClean="0"/>
                        <a:t>I can simplify a fraction,</a:t>
                      </a:r>
                      <a:r>
                        <a:rPr lang="en-GB" b="0" baseline="0" dirty="0" smtClean="0"/>
                        <a:t> including with decimals </a:t>
                      </a:r>
                      <a:r>
                        <a:rPr lang="en-GB" b="0" dirty="0" smtClean="0"/>
                        <a:t>(Grade 3)</a:t>
                      </a:r>
                      <a:endParaRPr b="0"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3449202"/>
                  </a:ext>
                </a:extLst>
              </a:tr>
              <a:tr h="95180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0" dirty="0" smtClean="0"/>
                        <a:t>I can write a division as a fraction</a:t>
                      </a:r>
                      <a:r>
                        <a:rPr lang="en-GB" b="0" baseline="0" dirty="0" smtClean="0"/>
                        <a:t> and simplify it (Grade 3)</a:t>
                      </a:r>
                      <a:endParaRPr b="0"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3209398"/>
                  </a:ext>
                </a:extLst>
              </a:tr>
              <a:tr h="95180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0" dirty="0" smtClean="0"/>
                        <a:t>I can use simplifying</a:t>
                      </a:r>
                      <a:r>
                        <a:rPr lang="en-GB" b="0" baseline="0" dirty="0" smtClean="0"/>
                        <a:t> fractions to calculate a division calculation (Grade 3+)</a:t>
                      </a:r>
                      <a:endParaRPr b="0"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1585008"/>
                  </a:ext>
                </a:extLst>
              </a:tr>
              <a:tr h="95180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0" dirty="0" smtClean="0"/>
                        <a:t>I can identify</a:t>
                      </a:r>
                      <a:r>
                        <a:rPr lang="en-GB" b="0" baseline="0" dirty="0" smtClean="0"/>
                        <a:t> and formulate rules for what happens when I move the decimal point in a calculation (Grade 4)</a:t>
                      </a:r>
                      <a:endParaRPr b="0"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919542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80C3CB7B-F555-F541-8C4E-E19B64939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147" y="313868"/>
            <a:ext cx="2795920" cy="1130176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90CDE121-12BE-4B49-B1B0-DE5A5D4FE670}"/>
              </a:ext>
            </a:extLst>
          </p:cNvPr>
          <p:cNvSpPr/>
          <p:nvPr/>
        </p:nvSpPr>
        <p:spPr>
          <a:xfrm>
            <a:off x="209147" y="2143898"/>
            <a:ext cx="252000" cy="2520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3EBEADD-7732-6442-AD8A-73FDFAAC5D2A}"/>
              </a:ext>
            </a:extLst>
          </p:cNvPr>
          <p:cNvSpPr/>
          <p:nvPr/>
        </p:nvSpPr>
        <p:spPr>
          <a:xfrm>
            <a:off x="285720" y="2762119"/>
            <a:ext cx="98854" cy="333633"/>
          </a:xfrm>
          <a:prstGeom prst="rect">
            <a:avLst/>
          </a:prstGeom>
          <a:solidFill>
            <a:srgbClr val="FFFF00"/>
          </a:solidFill>
          <a:ln w="12700">
            <a:solidFill>
              <a:srgbClr val="F3F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6810E43-0371-6D44-B370-3E7778CF9B54}"/>
              </a:ext>
            </a:extLst>
          </p:cNvPr>
          <p:cNvGrpSpPr/>
          <p:nvPr/>
        </p:nvGrpSpPr>
        <p:grpSpPr>
          <a:xfrm>
            <a:off x="197234" y="3724714"/>
            <a:ext cx="275826" cy="333633"/>
            <a:chOff x="3280174" y="2858529"/>
            <a:chExt cx="275826" cy="333633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71BC548-EA19-7549-934C-0B0D6030D5F1}"/>
                </a:ext>
              </a:extLst>
            </p:cNvPr>
            <p:cNvSpPr/>
            <p:nvPr/>
          </p:nvSpPr>
          <p:spPr>
            <a:xfrm>
              <a:off x="3280174" y="2858529"/>
              <a:ext cx="72626" cy="333633"/>
            </a:xfrm>
            <a:prstGeom prst="rect">
              <a:avLst/>
            </a:prstGeom>
            <a:grpFill/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804B4F8-8475-D04D-B4DD-A9022F7B728A}"/>
                </a:ext>
              </a:extLst>
            </p:cNvPr>
            <p:cNvSpPr/>
            <p:nvPr/>
          </p:nvSpPr>
          <p:spPr>
            <a:xfrm>
              <a:off x="3381774" y="2858529"/>
              <a:ext cx="72626" cy="333633"/>
            </a:xfrm>
            <a:prstGeom prst="rect">
              <a:avLst/>
            </a:prstGeom>
            <a:grpFill/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9B95AD8-A3B6-0D4E-BF05-F08156B16BF9}"/>
                </a:ext>
              </a:extLst>
            </p:cNvPr>
            <p:cNvSpPr/>
            <p:nvPr/>
          </p:nvSpPr>
          <p:spPr>
            <a:xfrm>
              <a:off x="3483374" y="2858529"/>
              <a:ext cx="72626" cy="333633"/>
            </a:xfrm>
            <a:prstGeom prst="rect">
              <a:avLst/>
            </a:prstGeom>
            <a:grpFill/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661CAA1-FCF3-EC4E-9E1A-61FE0AF870E5}"/>
              </a:ext>
            </a:extLst>
          </p:cNvPr>
          <p:cNvGrpSpPr/>
          <p:nvPr/>
        </p:nvGrpSpPr>
        <p:grpSpPr>
          <a:xfrm>
            <a:off x="196432" y="4676568"/>
            <a:ext cx="275826" cy="527050"/>
            <a:chOff x="4594785" y="4014675"/>
            <a:chExt cx="275826" cy="52705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2DE6E39-ED40-4D49-B6E5-6885E3D5BAB6}"/>
                </a:ext>
              </a:extLst>
            </p:cNvPr>
            <p:cNvGrpSpPr/>
            <p:nvPr/>
          </p:nvGrpSpPr>
          <p:grpSpPr>
            <a:xfrm>
              <a:off x="4594785" y="4111384"/>
              <a:ext cx="275826" cy="333633"/>
              <a:chOff x="3280174" y="2858529"/>
              <a:chExt cx="275826" cy="333633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C08C6A4-A287-6040-B60A-EA802C22ECFA}"/>
                  </a:ext>
                </a:extLst>
              </p:cNvPr>
              <p:cNvSpPr/>
              <p:nvPr/>
            </p:nvSpPr>
            <p:spPr>
              <a:xfrm>
                <a:off x="3280174" y="2858529"/>
                <a:ext cx="72626" cy="333633"/>
              </a:xfrm>
              <a:prstGeom prst="rect">
                <a:avLst/>
              </a:prstGeom>
              <a:grpFill/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8B2D014-21FA-8B46-9B0E-595256C8C2FB}"/>
                  </a:ext>
                </a:extLst>
              </p:cNvPr>
              <p:cNvSpPr/>
              <p:nvPr/>
            </p:nvSpPr>
            <p:spPr>
              <a:xfrm>
                <a:off x="3381774" y="2858529"/>
                <a:ext cx="72626" cy="333633"/>
              </a:xfrm>
              <a:prstGeom prst="rect">
                <a:avLst/>
              </a:prstGeom>
              <a:grpFill/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2E2F579-E0E5-F046-819F-E6A422A08859}"/>
                  </a:ext>
                </a:extLst>
              </p:cNvPr>
              <p:cNvSpPr/>
              <p:nvPr/>
            </p:nvSpPr>
            <p:spPr>
              <a:xfrm>
                <a:off x="3483374" y="2858529"/>
                <a:ext cx="72626" cy="333633"/>
              </a:xfrm>
              <a:prstGeom prst="rect">
                <a:avLst/>
              </a:prstGeom>
              <a:grpFill/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55DD843-358A-D549-9861-C9ED68B3B15F}"/>
                </a:ext>
              </a:extLst>
            </p:cNvPr>
            <p:cNvCxnSpPr>
              <a:endCxn id="13" idx="0"/>
            </p:cNvCxnSpPr>
            <p:nvPr/>
          </p:nvCxnSpPr>
          <p:spPr>
            <a:xfrm flipH="1">
              <a:off x="4631098" y="4014675"/>
              <a:ext cx="101600" cy="96709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BF3AE28-01E9-244B-82F9-0CC532874249}"/>
                </a:ext>
              </a:extLst>
            </p:cNvPr>
            <p:cNvCxnSpPr>
              <a:cxnSpLocks/>
            </p:cNvCxnSpPr>
            <p:nvPr/>
          </p:nvCxnSpPr>
          <p:spPr>
            <a:xfrm>
              <a:off x="4732698" y="4014675"/>
              <a:ext cx="101600" cy="96709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A572A57-7CC7-3448-B2D8-756B3B3C6AAE}"/>
                </a:ext>
              </a:extLst>
            </p:cNvPr>
            <p:cNvCxnSpPr>
              <a:cxnSpLocks/>
              <a:endCxn id="14" idx="0"/>
            </p:cNvCxnSpPr>
            <p:nvPr/>
          </p:nvCxnSpPr>
          <p:spPr>
            <a:xfrm>
              <a:off x="4731471" y="4014675"/>
              <a:ext cx="1227" cy="96709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00C7DB0-857C-C840-B570-FD6CC21F59C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29871" y="4445016"/>
              <a:ext cx="101600" cy="96709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0B5F4B7-A349-F345-8472-00791F9F3F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31471" y="4445016"/>
              <a:ext cx="101600" cy="96709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08D03AA-A51F-EF4B-B187-852EDF5373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30244" y="4445016"/>
              <a:ext cx="1227" cy="96709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169F9A7-7DC9-264B-9411-D1474ADD598E}"/>
              </a:ext>
            </a:extLst>
          </p:cNvPr>
          <p:cNvGrpSpPr/>
          <p:nvPr/>
        </p:nvGrpSpPr>
        <p:grpSpPr>
          <a:xfrm>
            <a:off x="202135" y="5709296"/>
            <a:ext cx="465165" cy="666622"/>
            <a:chOff x="3649245" y="5030881"/>
            <a:chExt cx="465165" cy="666622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87D0BED-209A-1243-AFFE-B7194C9DA493}"/>
                </a:ext>
              </a:extLst>
            </p:cNvPr>
            <p:cNvGrpSpPr/>
            <p:nvPr/>
          </p:nvGrpSpPr>
          <p:grpSpPr>
            <a:xfrm>
              <a:off x="3649245" y="5170453"/>
              <a:ext cx="275826" cy="527050"/>
              <a:chOff x="4594785" y="4014675"/>
              <a:chExt cx="275826" cy="527050"/>
            </a:xfrm>
            <a:solidFill>
              <a:schemeClr val="accent4">
                <a:lumMod val="60000"/>
                <a:lumOff val="40000"/>
              </a:schemeClr>
            </a:solidFill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58A30E0A-7D9A-8E40-8FF0-A0EA2671F2FC}"/>
                  </a:ext>
                </a:extLst>
              </p:cNvPr>
              <p:cNvGrpSpPr/>
              <p:nvPr/>
            </p:nvGrpSpPr>
            <p:grpSpPr>
              <a:xfrm>
                <a:off x="4594785" y="4111384"/>
                <a:ext cx="275826" cy="333633"/>
                <a:chOff x="3280174" y="2858529"/>
                <a:chExt cx="275826" cy="333633"/>
              </a:xfrm>
              <a:grpFill/>
            </p:grpSpPr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798B4042-5A79-C741-AF90-042E3EE77CF3}"/>
                    </a:ext>
                  </a:extLst>
                </p:cNvPr>
                <p:cNvSpPr/>
                <p:nvPr/>
              </p:nvSpPr>
              <p:spPr>
                <a:xfrm>
                  <a:off x="3280174" y="2858529"/>
                  <a:ext cx="72626" cy="333633"/>
                </a:xfrm>
                <a:prstGeom prst="rect">
                  <a:avLst/>
                </a:prstGeom>
                <a:grpFill/>
                <a:ln w="1270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DA460574-443D-6845-992C-8CFCADA04106}"/>
                    </a:ext>
                  </a:extLst>
                </p:cNvPr>
                <p:cNvSpPr/>
                <p:nvPr/>
              </p:nvSpPr>
              <p:spPr>
                <a:xfrm>
                  <a:off x="3381774" y="2858529"/>
                  <a:ext cx="72626" cy="333633"/>
                </a:xfrm>
                <a:prstGeom prst="rect">
                  <a:avLst/>
                </a:prstGeom>
                <a:grpFill/>
                <a:ln w="1270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775A5A58-5940-6641-B509-A3AA5E59C996}"/>
                    </a:ext>
                  </a:extLst>
                </p:cNvPr>
                <p:cNvSpPr/>
                <p:nvPr/>
              </p:nvSpPr>
              <p:spPr>
                <a:xfrm>
                  <a:off x="3483374" y="2858529"/>
                  <a:ext cx="72626" cy="333633"/>
                </a:xfrm>
                <a:prstGeom prst="rect">
                  <a:avLst/>
                </a:prstGeom>
                <a:grpFill/>
                <a:ln w="1270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9090F6F0-4D64-AE4A-AA1F-7A1AAEFDDC97}"/>
                  </a:ext>
                </a:extLst>
              </p:cNvPr>
              <p:cNvCxnSpPr>
                <a:endCxn id="35" idx="0"/>
              </p:cNvCxnSpPr>
              <p:nvPr/>
            </p:nvCxnSpPr>
            <p:spPr>
              <a:xfrm flipH="1">
                <a:off x="4631098" y="4014675"/>
                <a:ext cx="101600" cy="96709"/>
              </a:xfrm>
              <a:prstGeom prst="line">
                <a:avLst/>
              </a:prstGeom>
              <a:grpFill/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FBD72A47-67D5-B745-ADFE-667C6543A1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32698" y="4014675"/>
                <a:ext cx="101600" cy="96709"/>
              </a:xfrm>
              <a:prstGeom prst="line">
                <a:avLst/>
              </a:prstGeom>
              <a:grpFill/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69B1DC60-8C16-0B45-AA11-98B3E09731AC}"/>
                  </a:ext>
                </a:extLst>
              </p:cNvPr>
              <p:cNvCxnSpPr>
                <a:cxnSpLocks/>
                <a:endCxn id="36" idx="0"/>
              </p:cNvCxnSpPr>
              <p:nvPr/>
            </p:nvCxnSpPr>
            <p:spPr>
              <a:xfrm>
                <a:off x="4731471" y="4014675"/>
                <a:ext cx="1227" cy="96709"/>
              </a:xfrm>
              <a:prstGeom prst="line">
                <a:avLst/>
              </a:prstGeom>
              <a:grpFill/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792319B9-06D2-9341-AA21-3677D175F51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629871" y="4445016"/>
                <a:ext cx="101600" cy="96709"/>
              </a:xfrm>
              <a:prstGeom prst="line">
                <a:avLst/>
              </a:prstGeom>
              <a:grpFill/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329FA1C6-0EDF-0040-9C3D-6B65EEFD6AD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31471" y="4445016"/>
                <a:ext cx="101600" cy="96709"/>
              </a:xfrm>
              <a:prstGeom prst="line">
                <a:avLst/>
              </a:prstGeom>
              <a:grpFill/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BBEE8803-38BA-3249-BFC0-7DDECC88B77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30244" y="4445016"/>
                <a:ext cx="1227" cy="96709"/>
              </a:xfrm>
              <a:prstGeom prst="line">
                <a:avLst/>
              </a:prstGeom>
              <a:grpFill/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Arc 37">
              <a:extLst>
                <a:ext uri="{FF2B5EF4-FFF2-40B4-BE49-F238E27FC236}">
                  <a16:creationId xmlns:a16="http://schemas.microsoft.com/office/drawing/2014/main" id="{CB141BB5-9616-F44B-B087-F4940C35148F}"/>
                </a:ext>
              </a:extLst>
            </p:cNvPr>
            <p:cNvSpPr/>
            <p:nvPr/>
          </p:nvSpPr>
          <p:spPr>
            <a:xfrm rot="17950657">
              <a:off x="3729080" y="5109227"/>
              <a:ext cx="341808" cy="276589"/>
            </a:xfrm>
            <a:prstGeom prst="arc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umming Junction 38">
              <a:extLst>
                <a:ext uri="{FF2B5EF4-FFF2-40B4-BE49-F238E27FC236}">
                  <a16:creationId xmlns:a16="http://schemas.microsoft.com/office/drawing/2014/main" id="{D18C6644-55ED-9B49-95C8-0178293996E5}"/>
                </a:ext>
              </a:extLst>
            </p:cNvPr>
            <p:cNvSpPr/>
            <p:nvPr/>
          </p:nvSpPr>
          <p:spPr>
            <a:xfrm>
              <a:off x="3981172" y="5030881"/>
              <a:ext cx="133238" cy="139572"/>
            </a:xfrm>
            <a:prstGeom prst="flowChartSummingJunction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5361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0" name="Google Shape;120;ga2e4b46b51_0_0"/>
              <p:cNvGraphicFramePr/>
              <p:nvPr>
                <p:extLst>
                  <p:ext uri="{D42A27DB-BD31-4B8C-83A1-F6EECF244321}">
                    <p14:modId xmlns:p14="http://schemas.microsoft.com/office/powerpoint/2010/main" val="1173678564"/>
                  </p:ext>
                </p:extLst>
              </p:nvPr>
            </p:nvGraphicFramePr>
            <p:xfrm>
              <a:off x="130629" y="154380"/>
              <a:ext cx="8882742" cy="6614555"/>
            </p:xfrm>
            <a:graphic>
              <a:graphicData uri="http://schemas.openxmlformats.org/drawingml/2006/table">
                <a:tbl>
                  <a:tblPr>
                    <a:noFill/>
                    <a:tableStyleId>{2572A604-6930-44FA-8A8C-41554DEEE212}</a:tableStyleId>
                  </a:tblPr>
                  <a:tblGrid>
                    <a:gridCol w="29609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3945">
                    <a:tc gridSpan="3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b="1" dirty="0" smtClean="0"/>
                            <a:t>Simplifying Fractions </a:t>
                          </a:r>
                          <a:endParaRPr b="1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7956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I DO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4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WE DO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FF2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YOU DO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D9EAD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52654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 smtClean="0"/>
                            <a:t>Simplify each of the following fractions:</a:t>
                          </a: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num>
                                  <m:den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30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400" b="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15</m:t>
                                    </m:r>
                                  </m:num>
                                  <m:den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40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400" b="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0.5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sz="1400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 smtClean="0"/>
                            <a:t>Simplify each of the following fractions:</a:t>
                          </a: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</m:num>
                                  <m:den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30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400" b="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25</m:t>
                                    </m:r>
                                  </m:num>
                                  <m:den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40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400" b="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0.25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sz="1400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 smtClean="0"/>
                            <a:t>Simplify each of the following fractions:</a:t>
                          </a: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num>
                                  <m:den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40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400" b="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25</m:t>
                                    </m:r>
                                  </m:num>
                                  <m:den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50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num>
                                  <m:den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0.5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i="1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i="1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i="1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i="1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i="1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num>
                                  <m:den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0.25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i="1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0" name="Google Shape;120;ga2e4b46b51_0_0"/>
              <p:cNvGraphicFramePr/>
              <p:nvPr>
                <p:extLst>
                  <p:ext uri="{D42A27DB-BD31-4B8C-83A1-F6EECF244321}">
                    <p14:modId xmlns:p14="http://schemas.microsoft.com/office/powerpoint/2010/main" val="1173678564"/>
                  </p:ext>
                </p:extLst>
              </p:nvPr>
            </p:nvGraphicFramePr>
            <p:xfrm>
              <a:off x="130629" y="154380"/>
              <a:ext cx="8882742" cy="6614555"/>
            </p:xfrm>
            <a:graphic>
              <a:graphicData uri="http://schemas.openxmlformats.org/drawingml/2006/table">
                <a:tbl>
                  <a:tblPr>
                    <a:noFill/>
                    <a:tableStyleId>{2572A604-6930-44FA-8A8C-41554DEEE212}</a:tableStyleId>
                  </a:tblPr>
                  <a:tblGrid>
                    <a:gridCol w="29609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3945">
                    <a:tc gridSpan="3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b="1" dirty="0" smtClean="0"/>
                            <a:t>Simplifying Fractions </a:t>
                          </a:r>
                          <a:endParaRPr b="1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7956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I DO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4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WE DO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FF2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YOU DO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D9EAD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5265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206" t="-17134" r="-200412" b="-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100206" t="-17134" r="-100412" b="-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200206" t="-17134" r="-412" b="-1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Google Shape;120;ga2e4b46b51_0_0"/>
          <p:cNvGraphicFramePr/>
          <p:nvPr>
            <p:extLst>
              <p:ext uri="{D42A27DB-BD31-4B8C-83A1-F6EECF244321}">
                <p14:modId xmlns:p14="http://schemas.microsoft.com/office/powerpoint/2010/main" val="3074190461"/>
              </p:ext>
            </p:extLst>
          </p:nvPr>
        </p:nvGraphicFramePr>
        <p:xfrm>
          <a:off x="130629" y="134090"/>
          <a:ext cx="8882742" cy="6581640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2960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394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 smtClean="0"/>
                        <a:t>Writing</a:t>
                      </a:r>
                      <a:r>
                        <a:rPr lang="en-GB" b="1" baseline="0" dirty="0" smtClean="0"/>
                        <a:t> Division as Fractions</a:t>
                      </a:r>
                      <a:endParaRPr b="1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95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I DO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WE DO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YOU DO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352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 smtClean="0"/>
                        <a:t>Write each of</a:t>
                      </a:r>
                      <a:r>
                        <a:rPr lang="en-GB" sz="1400" baseline="0" dirty="0" smtClean="0"/>
                        <a:t> the following division calculations as fractions</a:t>
                      </a:r>
                      <a:endParaRPr lang="en-GB" sz="140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 smtClean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 smtClean="0"/>
                        <a:t>320</a:t>
                      </a:r>
                      <a:r>
                        <a:rPr lang="en-GB" sz="1400" baseline="0" dirty="0" smtClean="0"/>
                        <a:t> ÷ 5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 smtClean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 smtClean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 smtClean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400" baseline="0" dirty="0" smtClean="0"/>
                        <a:t>320 ÷ 8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400" baseline="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400" baseline="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400" baseline="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400" baseline="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400" baseline="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400" dirty="0" smtClean="0"/>
                        <a:t>320</a:t>
                      </a:r>
                      <a:r>
                        <a:rPr lang="en-GB" sz="1400" baseline="0" dirty="0" smtClean="0"/>
                        <a:t> ÷ 0.8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400" baseline="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400" baseline="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400" baseline="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400" baseline="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400" baseline="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400" dirty="0" smtClean="0"/>
                        <a:t>3.2</a:t>
                      </a:r>
                      <a:r>
                        <a:rPr lang="en-GB" sz="1400" baseline="0" dirty="0" smtClean="0"/>
                        <a:t> ÷ 0.8</a:t>
                      </a:r>
                      <a:endParaRPr lang="en-GB" sz="14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400" dirty="0" smtClean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Write each of the following division calculations as fractions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72 ÷ 9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720 ÷ 9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720 ÷ 0.9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7.2 ÷ 0.9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Write each of the following division calculations as fractions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42 ÷ 6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420 ÷ 6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420 ÷ 0.6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420 ÷ </a:t>
                      </a:r>
                      <a:r>
                        <a:rPr kumimoji="0" lang="en-GB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0.06</a:t>
                      </a:r>
                      <a:endParaRPr kumimoji="0" lang="en-GB" sz="14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EXTENSION: </a:t>
                      </a:r>
                      <a:r>
                        <a:rPr kumimoji="0" lang="en-GB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Can you write some other similar calculations as the ones above and write them as a fraction.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920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 smtClean="0"/>
                        <a:t>For</a:t>
                      </a:r>
                      <a:r>
                        <a:rPr lang="en-GB" sz="1400" baseline="0" dirty="0" smtClean="0"/>
                        <a:t> each problem above, simplify the fraction to give an answer to each calculation.</a:t>
                      </a:r>
                      <a:endParaRPr sz="14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20872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41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Google Shape;120;ga2e4b46b51_0_0"/>
          <p:cNvGraphicFramePr/>
          <p:nvPr>
            <p:extLst>
              <p:ext uri="{D42A27DB-BD31-4B8C-83A1-F6EECF244321}">
                <p14:modId xmlns:p14="http://schemas.microsoft.com/office/powerpoint/2010/main" val="2142373085"/>
              </p:ext>
            </p:extLst>
          </p:nvPr>
        </p:nvGraphicFramePr>
        <p:xfrm>
          <a:off x="130629" y="154380"/>
          <a:ext cx="8882742" cy="6614555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2960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394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 smtClean="0"/>
                        <a:t>More Complex Divisions (1)</a:t>
                      </a:r>
                      <a:endParaRPr b="1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95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I DO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WE DO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YOU DO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265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 smtClean="0"/>
                        <a:t>By writing as fractions first and then simplifying, calculate: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 smtClean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 smtClean="0"/>
                        <a:t>325</a:t>
                      </a:r>
                      <a:r>
                        <a:rPr lang="en-GB" sz="1400" baseline="0" dirty="0" smtClean="0"/>
                        <a:t> ÷ 20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 smtClean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 smtClean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 smtClean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400" dirty="0" smtClean="0"/>
                        <a:t>325</a:t>
                      </a:r>
                      <a:r>
                        <a:rPr lang="en-GB" sz="1400" baseline="0" dirty="0" smtClean="0"/>
                        <a:t> ÷ 0.2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400" baseline="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400" baseline="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400" baseline="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400" baseline="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400" dirty="0" smtClean="0"/>
                        <a:t>32.5</a:t>
                      </a:r>
                      <a:r>
                        <a:rPr lang="en-GB" sz="1400" baseline="0" dirty="0" smtClean="0"/>
                        <a:t> ÷ 0.2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400" baseline="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400" baseline="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400" baseline="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400" baseline="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400" dirty="0" smtClean="0"/>
                        <a:t>32.5</a:t>
                      </a:r>
                      <a:r>
                        <a:rPr lang="en-GB" sz="1400" baseline="0" dirty="0" smtClean="0"/>
                        <a:t> ÷ 0.02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400" baseline="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400" baseline="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400" baseline="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400" baseline="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400" dirty="0" smtClean="0"/>
                        <a:t>32.5</a:t>
                      </a:r>
                      <a:r>
                        <a:rPr lang="en-GB" sz="1400" baseline="0" dirty="0" smtClean="0"/>
                        <a:t> ÷ 0.04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 smtClean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 smtClean="0"/>
                        <a:t>By writing as fractions first and then simplifying, calculate: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 smtClean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 smtClean="0"/>
                        <a:t>144</a:t>
                      </a:r>
                      <a:r>
                        <a:rPr lang="en-GB" sz="1400" baseline="0" dirty="0" smtClean="0"/>
                        <a:t> ÷ 30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 smtClean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 smtClean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 smtClean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 smtClean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 smtClean="0"/>
                        <a:t>144</a:t>
                      </a:r>
                      <a:r>
                        <a:rPr lang="en-GB" sz="1400" baseline="0" dirty="0" smtClean="0"/>
                        <a:t> ÷ 0.3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400" baseline="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400" baseline="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400" baseline="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400" baseline="0" dirty="0" smtClean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 smtClean="0"/>
                        <a:t>14.4</a:t>
                      </a:r>
                      <a:r>
                        <a:rPr lang="en-GB" sz="1400" baseline="0" dirty="0" smtClean="0"/>
                        <a:t> ÷ 0.3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400" baseline="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400" baseline="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400" baseline="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400" baseline="0" dirty="0" smtClean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 smtClean="0"/>
                        <a:t>14.4</a:t>
                      </a:r>
                      <a:r>
                        <a:rPr lang="en-GB" sz="1400" baseline="0" dirty="0" smtClean="0"/>
                        <a:t> ÷ 0.03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400" baseline="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400" baseline="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400" baseline="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400" baseline="0" dirty="0" smtClean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 smtClean="0"/>
                        <a:t>14.4</a:t>
                      </a:r>
                      <a:r>
                        <a:rPr lang="en-GB" sz="1400" baseline="0" dirty="0" smtClean="0"/>
                        <a:t> ÷ 0.06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 smtClean="0"/>
                        <a:t>By writing as fractions first and then simplifying, calculate: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 smtClean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 smtClean="0"/>
                        <a:t>144</a:t>
                      </a:r>
                      <a:r>
                        <a:rPr lang="en-GB" sz="1400" baseline="0" dirty="0" smtClean="0"/>
                        <a:t> ÷ 60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 smtClean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 smtClean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 smtClean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 smtClean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 smtClean="0"/>
                        <a:t>144</a:t>
                      </a:r>
                      <a:r>
                        <a:rPr lang="en-GB" sz="1400" baseline="0" dirty="0" smtClean="0"/>
                        <a:t> ÷ 0.6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400" baseline="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400" baseline="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400" baseline="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400" baseline="0" dirty="0" smtClean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 smtClean="0"/>
                        <a:t>14.4</a:t>
                      </a:r>
                      <a:r>
                        <a:rPr lang="en-GB" sz="1400" baseline="0" dirty="0" smtClean="0"/>
                        <a:t> ÷ 0.6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400" baseline="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400" baseline="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400" baseline="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400" baseline="0" dirty="0" smtClean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 smtClean="0"/>
                        <a:t>14.4</a:t>
                      </a:r>
                      <a:r>
                        <a:rPr lang="en-GB" sz="1400" baseline="0" dirty="0" smtClean="0"/>
                        <a:t> ÷ 0.06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400" baseline="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400" baseline="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400" baseline="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400" baseline="0" dirty="0" smtClean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 smtClean="0"/>
                        <a:t>14.4</a:t>
                      </a:r>
                      <a:r>
                        <a:rPr lang="en-GB" sz="1400" baseline="0" dirty="0" smtClean="0"/>
                        <a:t> ÷ 0.12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i="1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4139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Google Shape;120;ga2e4b46b51_0_0"/>
          <p:cNvGraphicFramePr/>
          <p:nvPr>
            <p:extLst>
              <p:ext uri="{D42A27DB-BD31-4B8C-83A1-F6EECF244321}">
                <p14:modId xmlns:p14="http://schemas.microsoft.com/office/powerpoint/2010/main" val="307774025"/>
              </p:ext>
            </p:extLst>
          </p:nvPr>
        </p:nvGraphicFramePr>
        <p:xfrm>
          <a:off x="130629" y="154380"/>
          <a:ext cx="8882742" cy="6614555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2960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394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 smtClean="0"/>
                        <a:t>More Complex Divisions (2)</a:t>
                      </a:r>
                      <a:endParaRPr b="1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95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I DO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WE DO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YOU DO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265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 smtClean="0"/>
                        <a:t>Calculate</a:t>
                      </a:r>
                      <a:endParaRPr lang="en-GB" sz="1400" baseline="0" dirty="0" smtClean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aseline="0" dirty="0" smtClean="0"/>
                        <a:t>34.8 ÷ 0.24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400" baseline="0" dirty="0" smtClean="0"/>
                        <a:t>0.348 ÷ 0.24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 smtClean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 smtClean="0"/>
                        <a:t>Calculate</a:t>
                      </a:r>
                      <a:endParaRPr lang="en-GB" sz="1400" baseline="0" dirty="0" smtClean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aseline="0" dirty="0" smtClean="0"/>
                        <a:t>60.9 ÷ 0.28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400" baseline="0" dirty="0" smtClean="0"/>
                        <a:t>0.0609 ÷ 0.28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 smtClean="0"/>
                        <a:t>Calculate</a:t>
                      </a:r>
                      <a:endParaRPr lang="en-GB" sz="1400" baseline="0" dirty="0" smtClean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aseline="0" dirty="0" smtClean="0"/>
                        <a:t>37.2 ÷ 0.12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i="1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i="1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i="1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i="1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400" baseline="0" dirty="0" smtClean="0"/>
                        <a:t>37.2 ÷ 0.24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400" baseline="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400" baseline="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400" baseline="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400" baseline="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400" baseline="0" dirty="0" smtClean="0"/>
                        <a:t>34.8 ÷ 0.24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400" i="1" baseline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400" i="1" baseline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400" i="1" baseline="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400" i="1" baseline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400" baseline="0" dirty="0" smtClean="0"/>
                        <a:t>3.48 ÷ 0.24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400" baseline="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400" baseline="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400" baseline="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400" baseline="0" dirty="0" smtClean="0"/>
                        <a:t>0.0348 ÷ 0.24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400" baseline="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400" baseline="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400" b="1" baseline="0" dirty="0" smtClean="0"/>
                        <a:t>ANSWER IN YOUR BOOKS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41424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421</Words>
  <Application>Microsoft Office PowerPoint</Application>
  <PresentationFormat>On-screen Show (4:3)</PresentationFormat>
  <Paragraphs>260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Cambria Math</vt:lpstr>
      <vt:lpstr>Office Theme</vt:lpstr>
      <vt:lpstr>Dividing Decimals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Green</dc:creator>
  <cp:lastModifiedBy>Windows User</cp:lastModifiedBy>
  <cp:revision>16</cp:revision>
  <dcterms:created xsi:type="dcterms:W3CDTF">2018-01-27T15:48:25Z</dcterms:created>
  <dcterms:modified xsi:type="dcterms:W3CDTF">2021-09-24T14:35:22Z</dcterms:modified>
</cp:coreProperties>
</file>