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80" r:id="rId2"/>
    <p:sldId id="281" r:id="rId3"/>
    <p:sldId id="260" r:id="rId4"/>
    <p:sldId id="283" r:id="rId5"/>
    <p:sldId id="284" r:id="rId6"/>
    <p:sldId id="285" r:id="rId7"/>
    <p:sldId id="286" r:id="rId8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4"/>
    <p:restoredTop sz="94683"/>
  </p:normalViewPr>
  <p:slideViewPr>
    <p:cSldViewPr snapToGrid="0">
      <p:cViewPr>
        <p:scale>
          <a:sx n="100" d="100"/>
          <a:sy n="100" d="100"/>
        </p:scale>
        <p:origin x="1960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247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9079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374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157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Volume of a Cuboid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830901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Volume of a Cuboid</a:t>
                      </a:r>
                      <a:endParaRPr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78749705"/>
              </p:ext>
            </p:extLst>
          </p:nvPr>
        </p:nvGraphicFramePr>
        <p:xfrm>
          <a:off x="130629" y="154380"/>
          <a:ext cx="8882742" cy="6621119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Volume of a Cuboid using Cross-Section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19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For each of the following shapes: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dirty="0"/>
                        <a:t>a) Write down the length of each dimension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dirty="0"/>
                        <a:t>b) Shade in the cross-section of each shape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400" dirty="0"/>
                        <a:t>c) Calculate the volume of the shape.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869994"/>
                  </a:ext>
                </a:extLst>
              </a:tr>
              <a:tr h="4616529"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i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343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1D7F9E7-CFC6-0145-B1CB-AE1FCF466115}"/>
              </a:ext>
            </a:extLst>
          </p:cNvPr>
          <p:cNvSpPr txBox="1"/>
          <p:nvPr/>
        </p:nvSpPr>
        <p:spPr>
          <a:xfrm>
            <a:off x="8250542" y="1184567"/>
            <a:ext cx="744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1cm</a:t>
            </a:r>
            <a:r>
              <a:rPr lang="en-US" baseline="30000" dirty="0"/>
              <a:t>3</a:t>
            </a:r>
            <a:endParaRPr lang="en-US" dirty="0"/>
          </a:p>
        </p:txBody>
      </p:sp>
      <p:pic>
        <p:nvPicPr>
          <p:cNvPr id="114" name="Picture 113" descr="Diagram&#10;&#10;Description automatically generated">
            <a:extLst>
              <a:ext uri="{FF2B5EF4-FFF2-40B4-BE49-F238E27FC236}">
                <a16:creationId xmlns:a16="http://schemas.microsoft.com/office/drawing/2014/main" id="{8EF4A884-D7AE-5948-8A44-AE98553068D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313688" y="2241550"/>
            <a:ext cx="1507222" cy="1185762"/>
          </a:xfrm>
          <a:prstGeom prst="rect">
            <a:avLst/>
          </a:prstGeom>
        </p:spPr>
      </p:pic>
      <p:pic>
        <p:nvPicPr>
          <p:cNvPr id="116" name="Picture 115" descr="Diagram&#10;&#10;Description automatically generated">
            <a:extLst>
              <a:ext uri="{FF2B5EF4-FFF2-40B4-BE49-F238E27FC236}">
                <a16:creationId xmlns:a16="http://schemas.microsoft.com/office/drawing/2014/main" id="{E3F34ECB-9733-BA42-A015-87075C8B2986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3155590" y="2241550"/>
            <a:ext cx="1606245" cy="1185762"/>
          </a:xfrm>
          <a:prstGeom prst="rect">
            <a:avLst/>
          </a:prstGeom>
        </p:spPr>
      </p:pic>
      <p:pic>
        <p:nvPicPr>
          <p:cNvPr id="118" name="Picture 117" descr="Diagram&#10;&#10;Description automatically generated">
            <a:extLst>
              <a:ext uri="{FF2B5EF4-FFF2-40B4-BE49-F238E27FC236}">
                <a16:creationId xmlns:a16="http://schemas.microsoft.com/office/drawing/2014/main" id="{1DBBFB11-0245-DB4A-9432-7EE8706FAA42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6180186" y="2241550"/>
            <a:ext cx="1382114" cy="1187450"/>
          </a:xfrm>
          <a:prstGeom prst="rect">
            <a:avLst/>
          </a:prstGeom>
        </p:spPr>
      </p:pic>
      <p:pic>
        <p:nvPicPr>
          <p:cNvPr id="121" name="Picture 120" descr="Chart, scatter chart&#10;&#10;Description automatically generated">
            <a:extLst>
              <a:ext uri="{FF2B5EF4-FFF2-40B4-BE49-F238E27FC236}">
                <a16:creationId xmlns:a16="http://schemas.microsoft.com/office/drawing/2014/main" id="{292F1A8B-ADE4-1C4D-8BC5-6E5EBD714887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313688" y="5329175"/>
            <a:ext cx="1507222" cy="1193085"/>
          </a:xfrm>
          <a:prstGeom prst="rect">
            <a:avLst/>
          </a:prstGeom>
        </p:spPr>
      </p:pic>
      <p:pic>
        <p:nvPicPr>
          <p:cNvPr id="122" name="Picture 121" descr="Chart, scatter chart&#10;&#10;Description automatically generated">
            <a:extLst>
              <a:ext uri="{FF2B5EF4-FFF2-40B4-BE49-F238E27FC236}">
                <a16:creationId xmlns:a16="http://schemas.microsoft.com/office/drawing/2014/main" id="{443F10E2-F98A-054D-835C-06227067127A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3155590" y="5329175"/>
            <a:ext cx="1606245" cy="1208288"/>
          </a:xfrm>
          <a:prstGeom prst="rect">
            <a:avLst/>
          </a:prstGeom>
        </p:spPr>
      </p:pic>
      <p:pic>
        <p:nvPicPr>
          <p:cNvPr id="124" name="Picture 123" descr="Chart&#10;&#10;Description automatically generated">
            <a:extLst>
              <a:ext uri="{FF2B5EF4-FFF2-40B4-BE49-F238E27FC236}">
                <a16:creationId xmlns:a16="http://schemas.microsoft.com/office/drawing/2014/main" id="{CEBB6A34-ACCB-2345-AB09-4E3E347B2A05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</a:blip>
          <a:stretch>
            <a:fillRect/>
          </a:stretch>
        </p:blipFill>
        <p:spPr>
          <a:xfrm>
            <a:off x="3171285" y="3847789"/>
            <a:ext cx="1416410" cy="1060908"/>
          </a:xfrm>
          <a:prstGeom prst="rect">
            <a:avLst/>
          </a:prstGeom>
        </p:spPr>
      </p:pic>
      <p:pic>
        <p:nvPicPr>
          <p:cNvPr id="126" name="Picture 125" descr="Chart&#10;&#10;Description automatically generated with medium confidence">
            <a:extLst>
              <a:ext uri="{FF2B5EF4-FFF2-40B4-BE49-F238E27FC236}">
                <a16:creationId xmlns:a16="http://schemas.microsoft.com/office/drawing/2014/main" id="{FD97A426-0B1D-C447-BABA-23C4B1DC0A15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</a:blip>
          <a:stretch>
            <a:fillRect/>
          </a:stretch>
        </p:blipFill>
        <p:spPr>
          <a:xfrm>
            <a:off x="313689" y="3847790"/>
            <a:ext cx="1507222" cy="1126548"/>
          </a:xfrm>
          <a:prstGeom prst="rect">
            <a:avLst/>
          </a:prstGeom>
        </p:spPr>
      </p:pic>
      <p:pic>
        <p:nvPicPr>
          <p:cNvPr id="128" name="Picture 127" descr="Chart&#10;&#10;Description automatically generated">
            <a:extLst>
              <a:ext uri="{FF2B5EF4-FFF2-40B4-BE49-F238E27FC236}">
                <a16:creationId xmlns:a16="http://schemas.microsoft.com/office/drawing/2014/main" id="{A4419DA5-0B3B-954E-867A-80051BB66890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6180186" y="3847789"/>
            <a:ext cx="1303588" cy="1187450"/>
          </a:xfrm>
          <a:prstGeom prst="rect">
            <a:avLst/>
          </a:prstGeom>
        </p:spPr>
      </p:pic>
      <p:pic>
        <p:nvPicPr>
          <p:cNvPr id="130" name="Picture 129" descr="Chart, scatter chart&#10;&#10;Description automatically generated">
            <a:extLst>
              <a:ext uri="{FF2B5EF4-FFF2-40B4-BE49-F238E27FC236}">
                <a16:creationId xmlns:a16="http://schemas.microsoft.com/office/drawing/2014/main" id="{CA07B8B8-10CA-E343-962B-BCC44A9C3F0C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</a:blip>
          <a:stretch>
            <a:fillRect/>
          </a:stretch>
        </p:blipFill>
        <p:spPr>
          <a:xfrm>
            <a:off x="6180186" y="5329175"/>
            <a:ext cx="1348377" cy="1187450"/>
          </a:xfrm>
          <a:prstGeom prst="rect">
            <a:avLst/>
          </a:prstGeom>
        </p:spPr>
      </p:pic>
      <p:pic>
        <p:nvPicPr>
          <p:cNvPr id="132" name="Picture 131" descr="Chart&#10;&#10;Description automatically generated">
            <a:extLst>
              <a:ext uri="{FF2B5EF4-FFF2-40B4-BE49-F238E27FC236}">
                <a16:creationId xmlns:a16="http://schemas.microsoft.com/office/drawing/2014/main" id="{01E9511E-4645-0045-9540-9F41335E71D9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</a:blip>
          <a:stretch>
            <a:fillRect/>
          </a:stretch>
        </p:blipFill>
        <p:spPr>
          <a:xfrm>
            <a:off x="7840020" y="1126115"/>
            <a:ext cx="391808" cy="4053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394245130"/>
              </p:ext>
            </p:extLst>
          </p:nvPr>
        </p:nvGraphicFramePr>
        <p:xfrm>
          <a:off x="130629" y="154380"/>
          <a:ext cx="8882742" cy="6614720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Volume of a Cuboid using Cross-Section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19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By calculating the area of the cross-section, calculate the volume of each of the following cuboids.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All dimensions are in cm.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3249"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i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34323"/>
                  </a:ext>
                </a:extLst>
              </a:tr>
            </a:tbl>
          </a:graphicData>
        </a:graphic>
      </p:graphicFrame>
      <p:sp>
        <p:nvSpPr>
          <p:cNvPr id="4" name="Cube 3">
            <a:extLst>
              <a:ext uri="{FF2B5EF4-FFF2-40B4-BE49-F238E27FC236}">
                <a16:creationId xmlns:a16="http://schemas.microsoft.com/office/drawing/2014/main" id="{300A575A-AD6D-EB41-A76C-61B68BC9A91C}"/>
              </a:ext>
            </a:extLst>
          </p:cNvPr>
          <p:cNvSpPr/>
          <p:nvPr/>
        </p:nvSpPr>
        <p:spPr>
          <a:xfrm>
            <a:off x="800100" y="1943100"/>
            <a:ext cx="1536700" cy="8128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4684B-ACE5-BD4D-824E-8E6AFD563246}"/>
              </a:ext>
            </a:extLst>
          </p:cNvPr>
          <p:cNvSpPr txBox="1"/>
          <p:nvPr/>
        </p:nvSpPr>
        <p:spPr>
          <a:xfrm>
            <a:off x="472766" y="2247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E235DC-7DFB-9544-A82E-3B6AF3264651}"/>
              </a:ext>
            </a:extLst>
          </p:cNvPr>
          <p:cNvSpPr txBox="1"/>
          <p:nvPr/>
        </p:nvSpPr>
        <p:spPr>
          <a:xfrm>
            <a:off x="2173133" y="25558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75A04E-74D0-254D-A09D-E36499DF000E}"/>
              </a:ext>
            </a:extLst>
          </p:cNvPr>
          <p:cNvSpPr txBox="1"/>
          <p:nvPr/>
        </p:nvSpPr>
        <p:spPr>
          <a:xfrm>
            <a:off x="1322950" y="2755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DC5EA8A0-3B6C-FF4A-BEB3-2E83046A3C0A}"/>
              </a:ext>
            </a:extLst>
          </p:cNvPr>
          <p:cNvSpPr/>
          <p:nvPr/>
        </p:nvSpPr>
        <p:spPr>
          <a:xfrm>
            <a:off x="3857888" y="1943100"/>
            <a:ext cx="1536700" cy="8128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B30A94-8C90-1144-B589-975E89C6A0A8}"/>
              </a:ext>
            </a:extLst>
          </p:cNvPr>
          <p:cNvSpPr txBox="1"/>
          <p:nvPr/>
        </p:nvSpPr>
        <p:spPr>
          <a:xfrm>
            <a:off x="3530554" y="2247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6FA012-4DF5-B04D-B4CD-5F73629347B5}"/>
              </a:ext>
            </a:extLst>
          </p:cNvPr>
          <p:cNvSpPr txBox="1"/>
          <p:nvPr/>
        </p:nvSpPr>
        <p:spPr>
          <a:xfrm>
            <a:off x="5230921" y="25558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9E3214-571C-084D-91B3-B77F9D8B6325}"/>
              </a:ext>
            </a:extLst>
          </p:cNvPr>
          <p:cNvSpPr txBox="1"/>
          <p:nvPr/>
        </p:nvSpPr>
        <p:spPr>
          <a:xfrm>
            <a:off x="4380738" y="2755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6BC1CE7B-D23B-C245-88B7-5F67E1908B53}"/>
              </a:ext>
            </a:extLst>
          </p:cNvPr>
          <p:cNvSpPr/>
          <p:nvPr/>
        </p:nvSpPr>
        <p:spPr>
          <a:xfrm>
            <a:off x="6855781" y="1943100"/>
            <a:ext cx="1536700" cy="8128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C4FE53-B4CD-AD42-9E8A-DA670344F0AC}"/>
              </a:ext>
            </a:extLst>
          </p:cNvPr>
          <p:cNvSpPr txBox="1"/>
          <p:nvPr/>
        </p:nvSpPr>
        <p:spPr>
          <a:xfrm>
            <a:off x="6528447" y="2247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29B8AF-F23A-B247-9CA5-3D3E257BEFE4}"/>
              </a:ext>
            </a:extLst>
          </p:cNvPr>
          <p:cNvSpPr txBox="1"/>
          <p:nvPr/>
        </p:nvSpPr>
        <p:spPr>
          <a:xfrm>
            <a:off x="8228814" y="25558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9AA531-C55D-5E4E-848F-F83C2FB9230A}"/>
              </a:ext>
            </a:extLst>
          </p:cNvPr>
          <p:cNvSpPr txBox="1"/>
          <p:nvPr/>
        </p:nvSpPr>
        <p:spPr>
          <a:xfrm>
            <a:off x="7378631" y="2755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FBBC1A65-5C6E-5241-91EA-D7D3882691FE}"/>
              </a:ext>
            </a:extLst>
          </p:cNvPr>
          <p:cNvSpPr/>
          <p:nvPr/>
        </p:nvSpPr>
        <p:spPr>
          <a:xfrm>
            <a:off x="6855781" y="4117945"/>
            <a:ext cx="1536700" cy="8128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BF3D6DF-DD21-AB47-A684-D5B1EACD36BA}"/>
              </a:ext>
            </a:extLst>
          </p:cNvPr>
          <p:cNvSpPr txBox="1"/>
          <p:nvPr/>
        </p:nvSpPr>
        <p:spPr>
          <a:xfrm>
            <a:off x="6528447" y="4422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801119-0923-9B4B-8E23-F2C6DE69008B}"/>
              </a:ext>
            </a:extLst>
          </p:cNvPr>
          <p:cNvSpPr txBox="1"/>
          <p:nvPr/>
        </p:nvSpPr>
        <p:spPr>
          <a:xfrm>
            <a:off x="8228814" y="4730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3C0C0F-9FC2-3446-AE67-3E3210F23AC0}"/>
              </a:ext>
            </a:extLst>
          </p:cNvPr>
          <p:cNvSpPr txBox="1"/>
          <p:nvPr/>
        </p:nvSpPr>
        <p:spPr>
          <a:xfrm>
            <a:off x="7378631" y="4930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7581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563721815"/>
              </p:ext>
            </p:extLst>
          </p:nvPr>
        </p:nvGraphicFramePr>
        <p:xfrm>
          <a:off x="130629" y="154380"/>
          <a:ext cx="8882742" cy="6614720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8882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Volume of a Cuboid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1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By calculating the area of the cross-section, calculate the volume of each of the following cuboids.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All dimensions are in cm.  </a:t>
                      </a:r>
                      <a:r>
                        <a:rPr lang="en-GB" sz="1400" b="1" u="sng" dirty="0">
                          <a:solidFill>
                            <a:srgbClr val="FF0000"/>
                          </a:solidFill>
                        </a:rPr>
                        <a:t>WORK ACROSS NOT DOWN.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3249"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34323"/>
                  </a:ext>
                </a:extLst>
              </a:tr>
            </a:tbl>
          </a:graphicData>
        </a:graphic>
      </p:graphicFrame>
      <p:sp>
        <p:nvSpPr>
          <p:cNvPr id="4" name="Cube 3">
            <a:extLst>
              <a:ext uri="{FF2B5EF4-FFF2-40B4-BE49-F238E27FC236}">
                <a16:creationId xmlns:a16="http://schemas.microsoft.com/office/drawing/2014/main" id="{300A575A-AD6D-EB41-A76C-61B68BC9A91C}"/>
              </a:ext>
            </a:extLst>
          </p:cNvPr>
          <p:cNvSpPr/>
          <p:nvPr/>
        </p:nvSpPr>
        <p:spPr>
          <a:xfrm>
            <a:off x="472410" y="1917700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4684B-ACE5-BD4D-824E-8E6AFD563246}"/>
              </a:ext>
            </a:extLst>
          </p:cNvPr>
          <p:cNvSpPr txBox="1"/>
          <p:nvPr/>
        </p:nvSpPr>
        <p:spPr>
          <a:xfrm>
            <a:off x="173122" y="20953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E235DC-7DFB-9544-A82E-3B6AF3264651}"/>
              </a:ext>
            </a:extLst>
          </p:cNvPr>
          <p:cNvSpPr txBox="1"/>
          <p:nvPr/>
        </p:nvSpPr>
        <p:spPr>
          <a:xfrm>
            <a:off x="1567709" y="24162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75A04E-74D0-254D-A09D-E36499DF000E}"/>
              </a:ext>
            </a:extLst>
          </p:cNvPr>
          <p:cNvSpPr txBox="1"/>
          <p:nvPr/>
        </p:nvSpPr>
        <p:spPr>
          <a:xfrm>
            <a:off x="858923" y="2495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3E098B18-0634-1B49-8558-423D53FE8901}"/>
              </a:ext>
            </a:extLst>
          </p:cNvPr>
          <p:cNvSpPr/>
          <p:nvPr/>
        </p:nvSpPr>
        <p:spPr>
          <a:xfrm>
            <a:off x="3403697" y="1917700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92F169-CA73-D148-A883-2F30BDC9ADF3}"/>
              </a:ext>
            </a:extLst>
          </p:cNvPr>
          <p:cNvSpPr txBox="1"/>
          <p:nvPr/>
        </p:nvSpPr>
        <p:spPr>
          <a:xfrm>
            <a:off x="3104409" y="20953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BD2E3E-96CC-8E4A-ADD3-16A173807512}"/>
              </a:ext>
            </a:extLst>
          </p:cNvPr>
          <p:cNvSpPr txBox="1"/>
          <p:nvPr/>
        </p:nvSpPr>
        <p:spPr>
          <a:xfrm>
            <a:off x="4498996" y="24162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FEB814-FB51-ED49-BA62-78FFCC0D38A9}"/>
              </a:ext>
            </a:extLst>
          </p:cNvPr>
          <p:cNvSpPr txBox="1"/>
          <p:nvPr/>
        </p:nvSpPr>
        <p:spPr>
          <a:xfrm>
            <a:off x="3790210" y="2495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9685D149-B4E7-5A43-987B-A28F7DFC650E}"/>
              </a:ext>
            </a:extLst>
          </p:cNvPr>
          <p:cNvSpPr/>
          <p:nvPr/>
        </p:nvSpPr>
        <p:spPr>
          <a:xfrm>
            <a:off x="6338879" y="1917700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C7D1DC-CB9E-3045-A87B-85C3AEB99416}"/>
              </a:ext>
            </a:extLst>
          </p:cNvPr>
          <p:cNvSpPr txBox="1"/>
          <p:nvPr/>
        </p:nvSpPr>
        <p:spPr>
          <a:xfrm>
            <a:off x="6039591" y="20953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0584C4-9626-954B-A6B3-C2F98B2C48F3}"/>
              </a:ext>
            </a:extLst>
          </p:cNvPr>
          <p:cNvSpPr txBox="1"/>
          <p:nvPr/>
        </p:nvSpPr>
        <p:spPr>
          <a:xfrm>
            <a:off x="7434178" y="24162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39258D-1FD4-444F-8BE1-905E56424969}"/>
              </a:ext>
            </a:extLst>
          </p:cNvPr>
          <p:cNvSpPr txBox="1"/>
          <p:nvPr/>
        </p:nvSpPr>
        <p:spPr>
          <a:xfrm>
            <a:off x="6725392" y="2495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A39FEA1F-1A1F-9F4C-BB68-121A3D61040A}"/>
              </a:ext>
            </a:extLst>
          </p:cNvPr>
          <p:cNvSpPr/>
          <p:nvPr/>
        </p:nvSpPr>
        <p:spPr>
          <a:xfrm>
            <a:off x="472410" y="3711484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A9062D-F438-B34A-A5A7-6C377E730B92}"/>
              </a:ext>
            </a:extLst>
          </p:cNvPr>
          <p:cNvSpPr txBox="1"/>
          <p:nvPr/>
        </p:nvSpPr>
        <p:spPr>
          <a:xfrm>
            <a:off x="173122" y="38891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4898E8-80D7-1242-82F9-E52ED264DEDA}"/>
              </a:ext>
            </a:extLst>
          </p:cNvPr>
          <p:cNvSpPr txBox="1"/>
          <p:nvPr/>
        </p:nvSpPr>
        <p:spPr>
          <a:xfrm>
            <a:off x="1567709" y="42100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BFD6F8-36B2-A743-96AF-77B79B96255E}"/>
              </a:ext>
            </a:extLst>
          </p:cNvPr>
          <p:cNvSpPr txBox="1"/>
          <p:nvPr/>
        </p:nvSpPr>
        <p:spPr>
          <a:xfrm>
            <a:off x="785060" y="4305058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DA023024-CC4E-5648-9AE4-0B5AAE374F69}"/>
              </a:ext>
            </a:extLst>
          </p:cNvPr>
          <p:cNvSpPr/>
          <p:nvPr/>
        </p:nvSpPr>
        <p:spPr>
          <a:xfrm>
            <a:off x="3403697" y="3711484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F244BA-93EE-A444-8BEC-27F53B859733}"/>
              </a:ext>
            </a:extLst>
          </p:cNvPr>
          <p:cNvSpPr txBox="1"/>
          <p:nvPr/>
        </p:nvSpPr>
        <p:spPr>
          <a:xfrm>
            <a:off x="3104409" y="38891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FDC8DD-CEF5-4E47-8AE3-198EFFF85394}"/>
              </a:ext>
            </a:extLst>
          </p:cNvPr>
          <p:cNvSpPr txBox="1"/>
          <p:nvPr/>
        </p:nvSpPr>
        <p:spPr>
          <a:xfrm>
            <a:off x="4498996" y="42100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540386-D1E7-CF43-B934-CDC033426235}"/>
              </a:ext>
            </a:extLst>
          </p:cNvPr>
          <p:cNvSpPr txBox="1"/>
          <p:nvPr/>
        </p:nvSpPr>
        <p:spPr>
          <a:xfrm>
            <a:off x="3716347" y="4305058"/>
            <a:ext cx="46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</a:t>
            </a:r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4C1C27EA-BD69-E248-AEB5-9A49402B7BCA}"/>
              </a:ext>
            </a:extLst>
          </p:cNvPr>
          <p:cNvSpPr/>
          <p:nvPr/>
        </p:nvSpPr>
        <p:spPr>
          <a:xfrm>
            <a:off x="6338879" y="3711484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FFDDFAE-DDCA-CE44-AFB9-77A2DA9AB660}"/>
              </a:ext>
            </a:extLst>
          </p:cNvPr>
          <p:cNvSpPr txBox="1"/>
          <p:nvPr/>
        </p:nvSpPr>
        <p:spPr>
          <a:xfrm>
            <a:off x="6039591" y="38891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AEDF8F-54B9-D54E-B222-2CBAF60009C6}"/>
              </a:ext>
            </a:extLst>
          </p:cNvPr>
          <p:cNvSpPr txBox="1"/>
          <p:nvPr/>
        </p:nvSpPr>
        <p:spPr>
          <a:xfrm>
            <a:off x="7434178" y="42100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3417EE-B10E-984F-9564-613E19FD15C2}"/>
              </a:ext>
            </a:extLst>
          </p:cNvPr>
          <p:cNvSpPr txBox="1"/>
          <p:nvPr/>
        </p:nvSpPr>
        <p:spPr>
          <a:xfrm>
            <a:off x="6647633" y="432422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D04BF5F7-12D0-C348-B517-9F13D3F8C1F9}"/>
              </a:ext>
            </a:extLst>
          </p:cNvPr>
          <p:cNvSpPr/>
          <p:nvPr/>
        </p:nvSpPr>
        <p:spPr>
          <a:xfrm>
            <a:off x="500456" y="5322569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713DC5-E963-0D46-8534-F1C14CB7527B}"/>
              </a:ext>
            </a:extLst>
          </p:cNvPr>
          <p:cNvSpPr txBox="1"/>
          <p:nvPr/>
        </p:nvSpPr>
        <p:spPr>
          <a:xfrm>
            <a:off x="201168" y="55002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EE8FB87-D175-514F-9040-04AEBC743509}"/>
              </a:ext>
            </a:extLst>
          </p:cNvPr>
          <p:cNvSpPr txBox="1"/>
          <p:nvPr/>
        </p:nvSpPr>
        <p:spPr>
          <a:xfrm>
            <a:off x="1595755" y="58211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E4E546-A8BC-F847-8856-8F1E6A3844D1}"/>
              </a:ext>
            </a:extLst>
          </p:cNvPr>
          <p:cNvSpPr txBox="1"/>
          <p:nvPr/>
        </p:nvSpPr>
        <p:spPr>
          <a:xfrm>
            <a:off x="813106" y="5916143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</a:t>
            </a:r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8995E3EC-30CA-CD4A-8676-8A1DC10C5E03}"/>
              </a:ext>
            </a:extLst>
          </p:cNvPr>
          <p:cNvSpPr/>
          <p:nvPr/>
        </p:nvSpPr>
        <p:spPr>
          <a:xfrm>
            <a:off x="3431743" y="5322569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72691E5-2837-5944-BCC7-3D758304A97F}"/>
              </a:ext>
            </a:extLst>
          </p:cNvPr>
          <p:cNvSpPr txBox="1"/>
          <p:nvPr/>
        </p:nvSpPr>
        <p:spPr>
          <a:xfrm>
            <a:off x="3132455" y="55002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0D3AED-0CEA-1E40-A44E-2DD445805E81}"/>
              </a:ext>
            </a:extLst>
          </p:cNvPr>
          <p:cNvSpPr txBox="1"/>
          <p:nvPr/>
        </p:nvSpPr>
        <p:spPr>
          <a:xfrm>
            <a:off x="4527042" y="582113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24B26F-E69D-CE4E-8CEF-3081A5A75F2E}"/>
              </a:ext>
            </a:extLst>
          </p:cNvPr>
          <p:cNvSpPr txBox="1"/>
          <p:nvPr/>
        </p:nvSpPr>
        <p:spPr>
          <a:xfrm>
            <a:off x="3744393" y="5916143"/>
            <a:ext cx="46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15</a:t>
            </a:r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6147EAD6-8189-F446-8AE1-8DC7CED6AD4B}"/>
              </a:ext>
            </a:extLst>
          </p:cNvPr>
          <p:cNvSpPr/>
          <p:nvPr/>
        </p:nvSpPr>
        <p:spPr>
          <a:xfrm>
            <a:off x="6366925" y="5322569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986634-096C-6F4E-827F-37FCEB9E0CBB}"/>
              </a:ext>
            </a:extLst>
          </p:cNvPr>
          <p:cNvSpPr txBox="1"/>
          <p:nvPr/>
        </p:nvSpPr>
        <p:spPr>
          <a:xfrm>
            <a:off x="6067637" y="55002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9539AA1-066E-F747-BC6A-11CE448B56C6}"/>
              </a:ext>
            </a:extLst>
          </p:cNvPr>
          <p:cNvSpPr txBox="1"/>
          <p:nvPr/>
        </p:nvSpPr>
        <p:spPr>
          <a:xfrm>
            <a:off x="7462224" y="5821134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040A747-1925-0C4F-AEE1-0D60A2534C2F}"/>
              </a:ext>
            </a:extLst>
          </p:cNvPr>
          <p:cNvSpPr txBox="1"/>
          <p:nvPr/>
        </p:nvSpPr>
        <p:spPr>
          <a:xfrm>
            <a:off x="6675679" y="593531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6675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512792811"/>
              </p:ext>
            </p:extLst>
          </p:nvPr>
        </p:nvGraphicFramePr>
        <p:xfrm>
          <a:off x="130629" y="154380"/>
          <a:ext cx="8882742" cy="6614720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94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Volume – Working Backwards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19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Work out the missing dimension given the volume of the shape.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All dimensions are in cm.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3249"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endParaRPr lang="en-GB" i="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34323"/>
                  </a:ext>
                </a:extLst>
              </a:tr>
            </a:tbl>
          </a:graphicData>
        </a:graphic>
      </p:graphicFrame>
      <p:sp>
        <p:nvSpPr>
          <p:cNvPr id="4" name="Cube 3">
            <a:extLst>
              <a:ext uri="{FF2B5EF4-FFF2-40B4-BE49-F238E27FC236}">
                <a16:creationId xmlns:a16="http://schemas.microsoft.com/office/drawing/2014/main" id="{300A575A-AD6D-EB41-A76C-61B68BC9A91C}"/>
              </a:ext>
            </a:extLst>
          </p:cNvPr>
          <p:cNvSpPr/>
          <p:nvPr/>
        </p:nvSpPr>
        <p:spPr>
          <a:xfrm>
            <a:off x="800100" y="1943100"/>
            <a:ext cx="1536700" cy="8128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Volume = 60cm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4684B-ACE5-BD4D-824E-8E6AFD563246}"/>
              </a:ext>
            </a:extLst>
          </p:cNvPr>
          <p:cNvSpPr txBox="1"/>
          <p:nvPr/>
        </p:nvSpPr>
        <p:spPr>
          <a:xfrm>
            <a:off x="472766" y="2247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E235DC-7DFB-9544-A82E-3B6AF3264651}"/>
              </a:ext>
            </a:extLst>
          </p:cNvPr>
          <p:cNvSpPr txBox="1"/>
          <p:nvPr/>
        </p:nvSpPr>
        <p:spPr>
          <a:xfrm>
            <a:off x="2173133" y="25558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87CA31-5A43-0B4C-83C1-7C74EB49EF20}"/>
              </a:ext>
            </a:extLst>
          </p:cNvPr>
          <p:cNvSpPr txBox="1"/>
          <p:nvPr/>
        </p:nvSpPr>
        <p:spPr>
          <a:xfrm>
            <a:off x="1322950" y="2755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?</a:t>
            </a:r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B4B2FB83-692A-8243-B927-3E51F202FD9A}"/>
              </a:ext>
            </a:extLst>
          </p:cNvPr>
          <p:cNvSpPr/>
          <p:nvPr/>
        </p:nvSpPr>
        <p:spPr>
          <a:xfrm>
            <a:off x="3821960" y="1943100"/>
            <a:ext cx="1536700" cy="8128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Volume = 120cm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5290FB-EB2A-964C-86BD-4255F1F6FC08}"/>
              </a:ext>
            </a:extLst>
          </p:cNvPr>
          <p:cNvSpPr txBox="1"/>
          <p:nvPr/>
        </p:nvSpPr>
        <p:spPr>
          <a:xfrm>
            <a:off x="3494626" y="2247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83E452-2E2B-5648-BBF6-7809F634BD24}"/>
              </a:ext>
            </a:extLst>
          </p:cNvPr>
          <p:cNvSpPr txBox="1"/>
          <p:nvPr/>
        </p:nvSpPr>
        <p:spPr>
          <a:xfrm>
            <a:off x="5194993" y="25558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CC7E8C-89C4-D84D-A1BA-FA5DB33FEEBC}"/>
              </a:ext>
            </a:extLst>
          </p:cNvPr>
          <p:cNvSpPr txBox="1"/>
          <p:nvPr/>
        </p:nvSpPr>
        <p:spPr>
          <a:xfrm>
            <a:off x="4344810" y="2755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?</a:t>
            </a:r>
          </a:p>
        </p:txBody>
      </p:sp>
      <p:sp>
        <p:nvSpPr>
          <p:cNvPr id="38" name="Cube 37">
            <a:extLst>
              <a:ext uri="{FF2B5EF4-FFF2-40B4-BE49-F238E27FC236}">
                <a16:creationId xmlns:a16="http://schemas.microsoft.com/office/drawing/2014/main" id="{B97BB392-9386-EB46-8F53-CB949915AC9D}"/>
              </a:ext>
            </a:extLst>
          </p:cNvPr>
          <p:cNvSpPr/>
          <p:nvPr/>
        </p:nvSpPr>
        <p:spPr>
          <a:xfrm>
            <a:off x="6843820" y="1943100"/>
            <a:ext cx="1536700" cy="8128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Volume = 240cm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9AAD3F-1FDA-5F4B-AE57-EA89C60A3248}"/>
              </a:ext>
            </a:extLst>
          </p:cNvPr>
          <p:cNvSpPr txBox="1"/>
          <p:nvPr/>
        </p:nvSpPr>
        <p:spPr>
          <a:xfrm>
            <a:off x="6516486" y="2247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AF0A2FD-2334-5448-94B5-56F7E6465BB1}"/>
              </a:ext>
            </a:extLst>
          </p:cNvPr>
          <p:cNvSpPr txBox="1"/>
          <p:nvPr/>
        </p:nvSpPr>
        <p:spPr>
          <a:xfrm>
            <a:off x="8216853" y="25558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7C3920-2426-E449-97DA-7DD1DAF4A749}"/>
              </a:ext>
            </a:extLst>
          </p:cNvPr>
          <p:cNvSpPr txBox="1"/>
          <p:nvPr/>
        </p:nvSpPr>
        <p:spPr>
          <a:xfrm>
            <a:off x="7294273" y="27559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</a:t>
            </a:r>
          </a:p>
        </p:txBody>
      </p:sp>
      <p:sp>
        <p:nvSpPr>
          <p:cNvPr id="42" name="Cube 41">
            <a:extLst>
              <a:ext uri="{FF2B5EF4-FFF2-40B4-BE49-F238E27FC236}">
                <a16:creationId xmlns:a16="http://schemas.microsoft.com/office/drawing/2014/main" id="{9A285A81-F460-A94C-BC51-AA553C910C46}"/>
              </a:ext>
            </a:extLst>
          </p:cNvPr>
          <p:cNvSpPr/>
          <p:nvPr/>
        </p:nvSpPr>
        <p:spPr>
          <a:xfrm>
            <a:off x="6843820" y="4270345"/>
            <a:ext cx="1536700" cy="812800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Volume = 300cm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5EC354-D2F1-3244-A353-50053BFB8D32}"/>
              </a:ext>
            </a:extLst>
          </p:cNvPr>
          <p:cNvSpPr txBox="1"/>
          <p:nvPr/>
        </p:nvSpPr>
        <p:spPr>
          <a:xfrm>
            <a:off x="6516486" y="45751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3EB8ED-6F9D-724B-AA1C-CE2702723248}"/>
              </a:ext>
            </a:extLst>
          </p:cNvPr>
          <p:cNvSpPr txBox="1"/>
          <p:nvPr/>
        </p:nvSpPr>
        <p:spPr>
          <a:xfrm>
            <a:off x="8216853" y="48830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AB7C711-60E0-954A-BA21-AA859D4AE84C}"/>
              </a:ext>
            </a:extLst>
          </p:cNvPr>
          <p:cNvSpPr txBox="1"/>
          <p:nvPr/>
        </p:nvSpPr>
        <p:spPr>
          <a:xfrm>
            <a:off x="7294273" y="50831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54698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284186564"/>
              </p:ext>
            </p:extLst>
          </p:nvPr>
        </p:nvGraphicFramePr>
        <p:xfrm>
          <a:off x="130629" y="154380"/>
          <a:ext cx="8882742" cy="6614720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8882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9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/>
                        <a:t>Volume – Working Backwards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11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Work out the missing dimension given the volume of the shape.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/>
                        <a:t>All dimensions are in cm.  </a:t>
                      </a:r>
                      <a:r>
                        <a:rPr lang="en-GB" sz="1400" b="1" u="sng" dirty="0">
                          <a:solidFill>
                            <a:srgbClr val="FF0000"/>
                          </a:solidFill>
                        </a:rPr>
                        <a:t>WORK ACROSS NOT DOWN.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3249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000" i="1" dirty="0"/>
                        <a:t>There are multiple answers for this last question.</a:t>
                      </a: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734323"/>
                  </a:ext>
                </a:extLst>
              </a:tr>
            </a:tbl>
          </a:graphicData>
        </a:graphic>
      </p:graphicFrame>
      <p:sp>
        <p:nvSpPr>
          <p:cNvPr id="4" name="Cube 3">
            <a:extLst>
              <a:ext uri="{FF2B5EF4-FFF2-40B4-BE49-F238E27FC236}">
                <a16:creationId xmlns:a16="http://schemas.microsoft.com/office/drawing/2014/main" id="{300A575A-AD6D-EB41-A76C-61B68BC9A91C}"/>
              </a:ext>
            </a:extLst>
          </p:cNvPr>
          <p:cNvSpPr/>
          <p:nvPr/>
        </p:nvSpPr>
        <p:spPr>
          <a:xfrm>
            <a:off x="472410" y="1917700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V=10cm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4684B-ACE5-BD4D-824E-8E6AFD563246}"/>
              </a:ext>
            </a:extLst>
          </p:cNvPr>
          <p:cNvSpPr txBox="1"/>
          <p:nvPr/>
        </p:nvSpPr>
        <p:spPr>
          <a:xfrm>
            <a:off x="173122" y="20953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E235DC-7DFB-9544-A82E-3B6AF3264651}"/>
              </a:ext>
            </a:extLst>
          </p:cNvPr>
          <p:cNvSpPr txBox="1"/>
          <p:nvPr/>
        </p:nvSpPr>
        <p:spPr>
          <a:xfrm>
            <a:off x="1567709" y="24162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75A04E-74D0-254D-A09D-E36499DF000E}"/>
              </a:ext>
            </a:extLst>
          </p:cNvPr>
          <p:cNvSpPr txBox="1"/>
          <p:nvPr/>
        </p:nvSpPr>
        <p:spPr>
          <a:xfrm>
            <a:off x="858923" y="2495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3E098B18-0634-1B49-8558-423D53FE8901}"/>
              </a:ext>
            </a:extLst>
          </p:cNvPr>
          <p:cNvSpPr/>
          <p:nvPr/>
        </p:nvSpPr>
        <p:spPr>
          <a:xfrm>
            <a:off x="3403697" y="1917700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V=10cm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92F169-CA73-D148-A883-2F30BDC9ADF3}"/>
              </a:ext>
            </a:extLst>
          </p:cNvPr>
          <p:cNvSpPr txBox="1"/>
          <p:nvPr/>
        </p:nvSpPr>
        <p:spPr>
          <a:xfrm>
            <a:off x="3104409" y="20953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FBD2E3E-96CC-8E4A-ADD3-16A173807512}"/>
              </a:ext>
            </a:extLst>
          </p:cNvPr>
          <p:cNvSpPr txBox="1"/>
          <p:nvPr/>
        </p:nvSpPr>
        <p:spPr>
          <a:xfrm>
            <a:off x="4498996" y="24162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FEB814-FB51-ED49-BA62-78FFCC0D38A9}"/>
              </a:ext>
            </a:extLst>
          </p:cNvPr>
          <p:cNvSpPr txBox="1"/>
          <p:nvPr/>
        </p:nvSpPr>
        <p:spPr>
          <a:xfrm>
            <a:off x="3790210" y="2495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9685D149-B4E7-5A43-987B-A28F7DFC650E}"/>
              </a:ext>
            </a:extLst>
          </p:cNvPr>
          <p:cNvSpPr/>
          <p:nvPr/>
        </p:nvSpPr>
        <p:spPr>
          <a:xfrm>
            <a:off x="6338879" y="1917700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V=20cm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C7D1DC-CB9E-3045-A87B-85C3AEB99416}"/>
              </a:ext>
            </a:extLst>
          </p:cNvPr>
          <p:cNvSpPr txBox="1"/>
          <p:nvPr/>
        </p:nvSpPr>
        <p:spPr>
          <a:xfrm>
            <a:off x="6039591" y="20953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C0584C4-9626-954B-A6B3-C2F98B2C48F3}"/>
              </a:ext>
            </a:extLst>
          </p:cNvPr>
          <p:cNvSpPr txBox="1"/>
          <p:nvPr/>
        </p:nvSpPr>
        <p:spPr>
          <a:xfrm>
            <a:off x="7434178" y="24162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39258D-1FD4-444F-8BE1-905E56424969}"/>
              </a:ext>
            </a:extLst>
          </p:cNvPr>
          <p:cNvSpPr txBox="1"/>
          <p:nvPr/>
        </p:nvSpPr>
        <p:spPr>
          <a:xfrm>
            <a:off x="6725392" y="24954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1" name="Cube 40">
            <a:extLst>
              <a:ext uri="{FF2B5EF4-FFF2-40B4-BE49-F238E27FC236}">
                <a16:creationId xmlns:a16="http://schemas.microsoft.com/office/drawing/2014/main" id="{A39FEA1F-1A1F-9F4C-BB68-121A3D61040A}"/>
              </a:ext>
            </a:extLst>
          </p:cNvPr>
          <p:cNvSpPr/>
          <p:nvPr/>
        </p:nvSpPr>
        <p:spPr>
          <a:xfrm>
            <a:off x="472410" y="3711484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V=30cm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A9062D-F438-B34A-A5A7-6C377E730B92}"/>
              </a:ext>
            </a:extLst>
          </p:cNvPr>
          <p:cNvSpPr txBox="1"/>
          <p:nvPr/>
        </p:nvSpPr>
        <p:spPr>
          <a:xfrm>
            <a:off x="173122" y="38891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4898E8-80D7-1242-82F9-E52ED264DEDA}"/>
              </a:ext>
            </a:extLst>
          </p:cNvPr>
          <p:cNvSpPr txBox="1"/>
          <p:nvPr/>
        </p:nvSpPr>
        <p:spPr>
          <a:xfrm>
            <a:off x="1567709" y="42100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BFD6F8-36B2-A743-96AF-77B79B96255E}"/>
              </a:ext>
            </a:extLst>
          </p:cNvPr>
          <p:cNvSpPr txBox="1"/>
          <p:nvPr/>
        </p:nvSpPr>
        <p:spPr>
          <a:xfrm>
            <a:off x="856393" y="431464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5" name="Cube 44">
            <a:extLst>
              <a:ext uri="{FF2B5EF4-FFF2-40B4-BE49-F238E27FC236}">
                <a16:creationId xmlns:a16="http://schemas.microsoft.com/office/drawing/2014/main" id="{DA023024-CC4E-5648-9AE4-0B5AAE374F69}"/>
              </a:ext>
            </a:extLst>
          </p:cNvPr>
          <p:cNvSpPr/>
          <p:nvPr/>
        </p:nvSpPr>
        <p:spPr>
          <a:xfrm>
            <a:off x="3403697" y="3711484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V=60cm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0F244BA-93EE-A444-8BEC-27F53B859733}"/>
              </a:ext>
            </a:extLst>
          </p:cNvPr>
          <p:cNvSpPr txBox="1"/>
          <p:nvPr/>
        </p:nvSpPr>
        <p:spPr>
          <a:xfrm>
            <a:off x="3104409" y="38891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FDC8DD-CEF5-4E47-8AE3-198EFFF85394}"/>
              </a:ext>
            </a:extLst>
          </p:cNvPr>
          <p:cNvSpPr txBox="1"/>
          <p:nvPr/>
        </p:nvSpPr>
        <p:spPr>
          <a:xfrm>
            <a:off x="4498996" y="42100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2540386-D1E7-CF43-B934-CDC033426235}"/>
              </a:ext>
            </a:extLst>
          </p:cNvPr>
          <p:cNvSpPr txBox="1"/>
          <p:nvPr/>
        </p:nvSpPr>
        <p:spPr>
          <a:xfrm>
            <a:off x="3716347" y="4305058"/>
            <a:ext cx="46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9" name="Cube 48">
            <a:extLst>
              <a:ext uri="{FF2B5EF4-FFF2-40B4-BE49-F238E27FC236}">
                <a16:creationId xmlns:a16="http://schemas.microsoft.com/office/drawing/2014/main" id="{4C1C27EA-BD69-E248-AEB5-9A49402B7BCA}"/>
              </a:ext>
            </a:extLst>
          </p:cNvPr>
          <p:cNvSpPr/>
          <p:nvPr/>
        </p:nvSpPr>
        <p:spPr>
          <a:xfrm>
            <a:off x="6338879" y="3711484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V=60cm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FFDDFAE-DDCA-CE44-AFB9-77A2DA9AB660}"/>
              </a:ext>
            </a:extLst>
          </p:cNvPr>
          <p:cNvSpPr txBox="1"/>
          <p:nvPr/>
        </p:nvSpPr>
        <p:spPr>
          <a:xfrm>
            <a:off x="6039591" y="388916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AEDF8F-54B9-D54E-B222-2CBAF60009C6}"/>
              </a:ext>
            </a:extLst>
          </p:cNvPr>
          <p:cNvSpPr txBox="1"/>
          <p:nvPr/>
        </p:nvSpPr>
        <p:spPr>
          <a:xfrm>
            <a:off x="7434178" y="42100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3417EE-B10E-984F-9564-613E19FD15C2}"/>
              </a:ext>
            </a:extLst>
          </p:cNvPr>
          <p:cNvSpPr txBox="1"/>
          <p:nvPr/>
        </p:nvSpPr>
        <p:spPr>
          <a:xfrm>
            <a:off x="6647633" y="4324229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3" name="Cube 52">
            <a:extLst>
              <a:ext uri="{FF2B5EF4-FFF2-40B4-BE49-F238E27FC236}">
                <a16:creationId xmlns:a16="http://schemas.microsoft.com/office/drawing/2014/main" id="{D04BF5F7-12D0-C348-B517-9F13D3F8C1F9}"/>
              </a:ext>
            </a:extLst>
          </p:cNvPr>
          <p:cNvSpPr/>
          <p:nvPr/>
        </p:nvSpPr>
        <p:spPr>
          <a:xfrm>
            <a:off x="500456" y="5322569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V=60cm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713DC5-E963-0D46-8534-F1C14CB7527B}"/>
              </a:ext>
            </a:extLst>
          </p:cNvPr>
          <p:cNvSpPr txBox="1"/>
          <p:nvPr/>
        </p:nvSpPr>
        <p:spPr>
          <a:xfrm>
            <a:off x="201168" y="55002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EE8FB87-D175-514F-9040-04AEBC743509}"/>
              </a:ext>
            </a:extLst>
          </p:cNvPr>
          <p:cNvSpPr txBox="1"/>
          <p:nvPr/>
        </p:nvSpPr>
        <p:spPr>
          <a:xfrm>
            <a:off x="1595755" y="58211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AE4E546-A8BC-F847-8856-8F1E6A3844D1}"/>
              </a:ext>
            </a:extLst>
          </p:cNvPr>
          <p:cNvSpPr txBox="1"/>
          <p:nvPr/>
        </p:nvSpPr>
        <p:spPr>
          <a:xfrm>
            <a:off x="856393" y="593670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7" name="Cube 56">
            <a:extLst>
              <a:ext uri="{FF2B5EF4-FFF2-40B4-BE49-F238E27FC236}">
                <a16:creationId xmlns:a16="http://schemas.microsoft.com/office/drawing/2014/main" id="{8995E3EC-30CA-CD4A-8676-8A1DC10C5E03}"/>
              </a:ext>
            </a:extLst>
          </p:cNvPr>
          <p:cNvSpPr/>
          <p:nvPr/>
        </p:nvSpPr>
        <p:spPr>
          <a:xfrm>
            <a:off x="3431743" y="5322569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V=72cm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72691E5-2837-5944-BCC7-3D758304A97F}"/>
              </a:ext>
            </a:extLst>
          </p:cNvPr>
          <p:cNvSpPr txBox="1"/>
          <p:nvPr/>
        </p:nvSpPr>
        <p:spPr>
          <a:xfrm>
            <a:off x="3132455" y="55002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60D3AED-0CEA-1E40-A44E-2DD445805E81}"/>
              </a:ext>
            </a:extLst>
          </p:cNvPr>
          <p:cNvSpPr txBox="1"/>
          <p:nvPr/>
        </p:nvSpPr>
        <p:spPr>
          <a:xfrm>
            <a:off x="4527042" y="58211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E24B26F-E69D-CE4E-8CEF-3081A5A75F2E}"/>
              </a:ext>
            </a:extLst>
          </p:cNvPr>
          <p:cNvSpPr txBox="1"/>
          <p:nvPr/>
        </p:nvSpPr>
        <p:spPr>
          <a:xfrm>
            <a:off x="3744393" y="5916143"/>
            <a:ext cx="46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1" name="Cube 60">
            <a:extLst>
              <a:ext uri="{FF2B5EF4-FFF2-40B4-BE49-F238E27FC236}">
                <a16:creationId xmlns:a16="http://schemas.microsoft.com/office/drawing/2014/main" id="{6147EAD6-8189-F446-8AE1-8DC7CED6AD4B}"/>
              </a:ext>
            </a:extLst>
          </p:cNvPr>
          <p:cNvSpPr/>
          <p:nvPr/>
        </p:nvSpPr>
        <p:spPr>
          <a:xfrm>
            <a:off x="6366925" y="5322569"/>
            <a:ext cx="1237412" cy="612745"/>
          </a:xfrm>
          <a:prstGeom prst="cub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V=144cm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F986634-096C-6F4E-827F-37FCEB9E0CBB}"/>
              </a:ext>
            </a:extLst>
          </p:cNvPr>
          <p:cNvSpPr txBox="1"/>
          <p:nvPr/>
        </p:nvSpPr>
        <p:spPr>
          <a:xfrm>
            <a:off x="6067637" y="55002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9539AA1-066E-F747-BC6A-11CE448B56C6}"/>
              </a:ext>
            </a:extLst>
          </p:cNvPr>
          <p:cNvSpPr txBox="1"/>
          <p:nvPr/>
        </p:nvSpPr>
        <p:spPr>
          <a:xfrm>
            <a:off x="7462224" y="58211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040A747-1925-0C4F-AEE1-0D60A2534C2F}"/>
              </a:ext>
            </a:extLst>
          </p:cNvPr>
          <p:cNvSpPr txBox="1"/>
          <p:nvPr/>
        </p:nvSpPr>
        <p:spPr>
          <a:xfrm>
            <a:off x="6725392" y="59353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604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333</Words>
  <Application>Microsoft Macintosh PowerPoint</Application>
  <PresentationFormat>On-screen Show (4:3)</PresentationFormat>
  <Paragraphs>129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Volume of a Cuboid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Martin Green</cp:lastModifiedBy>
  <cp:revision>21</cp:revision>
  <dcterms:created xsi:type="dcterms:W3CDTF">2018-01-27T15:48:25Z</dcterms:created>
  <dcterms:modified xsi:type="dcterms:W3CDTF">2021-08-09T19:15:38Z</dcterms:modified>
</cp:coreProperties>
</file>