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Z6s9EKObBtC2zJEx7MZIW8iJe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F3F4462-6702-4427-A5EC-B96F3207F120}">
  <a:tblStyle styleId="{5F3F4462-6702-4427-A5EC-B96F3207F12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2"/>
  </p:normalViewPr>
  <p:slideViewPr>
    <p:cSldViewPr snapToGrid="0">
      <p:cViewPr>
        <p:scale>
          <a:sx n="109" d="100"/>
          <a:sy n="109" d="100"/>
        </p:scale>
        <p:origin x="171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d679ff4c66_0_3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gd679ff4c66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1710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547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3135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2717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228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4" name="Google Shape;54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5" name="Google Shape;55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679ff4c66_0_3"/>
          <p:cNvSpPr txBox="1">
            <a:spLocks noGrp="1"/>
          </p:cNvSpPr>
          <p:nvPr>
            <p:ph type="ctrTitle"/>
          </p:nvPr>
        </p:nvSpPr>
        <p:spPr>
          <a:xfrm>
            <a:off x="685800" y="2693987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b="1" dirty="0">
                <a:latin typeface="Arial"/>
                <a:ea typeface="Arial"/>
                <a:cs typeface="Arial"/>
                <a:sym typeface="Arial"/>
              </a:rPr>
              <a:t>Formal Direct Proportion</a:t>
            </a:r>
            <a:endParaRPr dirty="0"/>
          </a:p>
        </p:txBody>
      </p:sp>
      <p:sp>
        <p:nvSpPr>
          <p:cNvPr id="82" name="Google Shape;82;gd679ff4c66_0_3"/>
          <p:cNvSpPr txBox="1">
            <a:spLocks noGrp="1"/>
          </p:cNvSpPr>
          <p:nvPr>
            <p:ph type="subTitle" idx="1"/>
          </p:nvPr>
        </p:nvSpPr>
        <p:spPr>
          <a:xfrm>
            <a:off x="685800" y="4405284"/>
            <a:ext cx="7772400" cy="1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Full lesson PowerPoint, including I Do, We Do, You Do Example Sheet(s).</a:t>
            </a:r>
            <a:endParaRPr/>
          </a:p>
        </p:txBody>
      </p:sp>
      <p:pic>
        <p:nvPicPr>
          <p:cNvPr id="83" name="Google Shape;83;gd679ff4c66_0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52543" y="941387"/>
            <a:ext cx="4238915" cy="15113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ga2e4b46b51_0_0"/>
          <p:cNvGraphicFramePr/>
          <p:nvPr>
            <p:extLst>
              <p:ext uri="{D42A27DB-BD31-4B8C-83A1-F6EECF244321}">
                <p14:modId xmlns:p14="http://schemas.microsoft.com/office/powerpoint/2010/main" val="3700967668"/>
              </p:ext>
            </p:extLst>
          </p:nvPr>
        </p:nvGraphicFramePr>
        <p:xfrm>
          <a:off x="130629" y="154380"/>
          <a:ext cx="8882775" cy="6580052"/>
        </p:xfrm>
        <a:graphic>
          <a:graphicData uri="http://schemas.openxmlformats.org/drawingml/2006/table">
            <a:tbl>
              <a:tblPr>
                <a:noFill/>
                <a:tableStyleId>{5F3F4462-6702-4427-A5EC-B96F3207F120}</a:tableStyleId>
              </a:tblPr>
              <a:tblGrid>
                <a:gridCol w="296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03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 dirty="0"/>
                        <a:t>Direct Proportion Tables (1)</a:t>
                      </a:r>
                      <a:endParaRPr sz="1400" b="1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7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I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WE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YOU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26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  <a:tabLst/>
                        <a:defRPr/>
                      </a:pPr>
                      <a:r>
                        <a:rPr lang="en-GB" sz="1400" u="none" strike="noStrike" cap="none" dirty="0"/>
                        <a:t>X and Y are </a:t>
                      </a:r>
                      <a:r>
                        <a:rPr lang="en-GB" sz="1400" b="1" u="none" strike="noStrike" cap="none" dirty="0"/>
                        <a:t>directly proportional </a:t>
                      </a:r>
                      <a:r>
                        <a:rPr lang="en-GB" sz="1400" u="none" strike="noStrike" cap="none" dirty="0"/>
                        <a:t>in the tables below.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  <a:tabLst/>
                        <a:defRPr/>
                      </a:pPr>
                      <a:r>
                        <a:rPr lang="en-GB" sz="1400" u="none" strike="noStrike" cap="none" dirty="0"/>
                        <a:t>For each table, find the missing value in two different ways.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245634"/>
                  </a:ext>
                </a:extLst>
              </a:tr>
              <a:tr h="509248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u="none" strike="noStrike" cap="none" dirty="0"/>
                        <a:t>a)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u="none" strike="noStrike" cap="none" dirty="0"/>
                        <a:t>b)</a:t>
                      </a:r>
                      <a:endParaRPr sz="1400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u="none" strike="noStrike" cap="none" dirty="0"/>
                        <a:t>a)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u="none" strike="noStrike" cap="none" dirty="0"/>
                        <a:t>b)</a:t>
                      </a:r>
                      <a:endParaRPr sz="1400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dk1"/>
                          </a:solidFill>
                        </a:rPr>
                        <a:t>a)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dk1"/>
                          </a:solidFill>
                        </a:rPr>
                        <a:t>b)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dk1"/>
                          </a:solidFill>
                        </a:rPr>
                        <a:t>c)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dk1"/>
                          </a:solidFill>
                        </a:rPr>
                        <a:t>d)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E295890-ACBF-F84C-AE6E-8F89196494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90767"/>
              </p:ext>
            </p:extLst>
          </p:nvPr>
        </p:nvGraphicFramePr>
        <p:xfrm>
          <a:off x="234776" y="2175474"/>
          <a:ext cx="2133600" cy="1111422"/>
        </p:xfrm>
        <a:graphic>
          <a:graphicData uri="http://schemas.openxmlformats.org/drawingml/2006/table">
            <a:tbl>
              <a:tblPr firstRow="1" bandRow="1">
                <a:tableStyleId>{5F3F4462-6702-4427-A5EC-B96F3207F120}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319236043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97667321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234396228"/>
                    </a:ext>
                  </a:extLst>
                </a:gridCol>
              </a:tblGrid>
              <a:tr h="55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5369863"/>
                  </a:ext>
                </a:extLst>
              </a:tr>
              <a:tr h="55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Y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5874628"/>
                  </a:ext>
                </a:extLst>
              </a:tr>
            </a:tbl>
          </a:graphicData>
        </a:graphic>
      </p:graphicFrame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29837C84-0BAC-B04A-BA1A-C459AB245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244327"/>
              </p:ext>
            </p:extLst>
          </p:nvPr>
        </p:nvGraphicFramePr>
        <p:xfrm>
          <a:off x="234776" y="4169460"/>
          <a:ext cx="2133600" cy="1111422"/>
        </p:xfrm>
        <a:graphic>
          <a:graphicData uri="http://schemas.openxmlformats.org/drawingml/2006/table">
            <a:tbl>
              <a:tblPr firstRow="1" bandRow="1">
                <a:tableStyleId>{5F3F4462-6702-4427-A5EC-B96F3207F120}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319236043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97667321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234396228"/>
                    </a:ext>
                  </a:extLst>
                </a:gridCol>
              </a:tblGrid>
              <a:tr h="55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5369863"/>
                  </a:ext>
                </a:extLst>
              </a:tr>
              <a:tr h="55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Y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5874628"/>
                  </a:ext>
                </a:extLst>
              </a:tr>
            </a:tbl>
          </a:graphicData>
        </a:graphic>
      </p:graphicFrame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7627ABFA-7BA7-C247-BB61-047627C336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779311"/>
              </p:ext>
            </p:extLst>
          </p:nvPr>
        </p:nvGraphicFramePr>
        <p:xfrm>
          <a:off x="3192161" y="2175474"/>
          <a:ext cx="2133600" cy="1111422"/>
        </p:xfrm>
        <a:graphic>
          <a:graphicData uri="http://schemas.openxmlformats.org/drawingml/2006/table">
            <a:tbl>
              <a:tblPr firstRow="1" bandRow="1">
                <a:tableStyleId>{5F3F4462-6702-4427-A5EC-B96F3207F120}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319236043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97667321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234396228"/>
                    </a:ext>
                  </a:extLst>
                </a:gridCol>
              </a:tblGrid>
              <a:tr h="55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5369863"/>
                  </a:ext>
                </a:extLst>
              </a:tr>
              <a:tr h="55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Y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5874628"/>
                  </a:ext>
                </a:extLst>
              </a:tr>
            </a:tbl>
          </a:graphicData>
        </a:graphic>
      </p:graphicFrame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BCB7D4B7-988B-3F40-8DC4-4E0569F6AC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825807"/>
              </p:ext>
            </p:extLst>
          </p:nvPr>
        </p:nvGraphicFramePr>
        <p:xfrm>
          <a:off x="3192161" y="4169460"/>
          <a:ext cx="2133600" cy="1111422"/>
        </p:xfrm>
        <a:graphic>
          <a:graphicData uri="http://schemas.openxmlformats.org/drawingml/2006/table">
            <a:tbl>
              <a:tblPr firstRow="1" bandRow="1">
                <a:tableStyleId>{5F3F4462-6702-4427-A5EC-B96F3207F120}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319236043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97667321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234396228"/>
                    </a:ext>
                  </a:extLst>
                </a:gridCol>
              </a:tblGrid>
              <a:tr h="55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5369863"/>
                  </a:ext>
                </a:extLst>
              </a:tr>
              <a:tr h="55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Y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5874628"/>
                  </a:ext>
                </a:extLst>
              </a:tr>
            </a:tbl>
          </a:graphicData>
        </a:graphic>
      </p:graphicFrame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515C5EFA-A120-1842-8D96-02007B689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688214"/>
              </p:ext>
            </p:extLst>
          </p:nvPr>
        </p:nvGraphicFramePr>
        <p:xfrm>
          <a:off x="6318417" y="1981887"/>
          <a:ext cx="1590754" cy="771260"/>
        </p:xfrm>
        <a:graphic>
          <a:graphicData uri="http://schemas.openxmlformats.org/drawingml/2006/table">
            <a:tbl>
              <a:tblPr firstRow="1" bandRow="1">
                <a:tableStyleId>{5F3F4462-6702-4427-A5EC-B96F3207F120}</a:tableStyleId>
              </a:tblPr>
              <a:tblGrid>
                <a:gridCol w="340876">
                  <a:extLst>
                    <a:ext uri="{9D8B030D-6E8A-4147-A177-3AD203B41FA5}">
                      <a16:colId xmlns:a16="http://schemas.microsoft.com/office/drawing/2014/main" val="3192360431"/>
                    </a:ext>
                  </a:extLst>
                </a:gridCol>
                <a:gridCol w="624939">
                  <a:extLst>
                    <a:ext uri="{9D8B030D-6E8A-4147-A177-3AD203B41FA5}">
                      <a16:colId xmlns:a16="http://schemas.microsoft.com/office/drawing/2014/main" val="2976673217"/>
                    </a:ext>
                  </a:extLst>
                </a:gridCol>
                <a:gridCol w="624939">
                  <a:extLst>
                    <a:ext uri="{9D8B030D-6E8A-4147-A177-3AD203B41FA5}">
                      <a16:colId xmlns:a16="http://schemas.microsoft.com/office/drawing/2014/main" val="4234396228"/>
                    </a:ext>
                  </a:extLst>
                </a:gridCol>
              </a:tblGrid>
              <a:tr h="38563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5369863"/>
                  </a:ext>
                </a:extLst>
              </a:tr>
              <a:tr h="38563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Y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5874628"/>
                  </a:ext>
                </a:extLst>
              </a:tr>
            </a:tbl>
          </a:graphicData>
        </a:graphic>
      </p:graphicFrame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73F64759-1341-B040-85E6-7503F5D210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146200"/>
              </p:ext>
            </p:extLst>
          </p:nvPr>
        </p:nvGraphicFramePr>
        <p:xfrm>
          <a:off x="6318417" y="3187788"/>
          <a:ext cx="1590754" cy="771260"/>
        </p:xfrm>
        <a:graphic>
          <a:graphicData uri="http://schemas.openxmlformats.org/drawingml/2006/table">
            <a:tbl>
              <a:tblPr firstRow="1" bandRow="1">
                <a:tableStyleId>{5F3F4462-6702-4427-A5EC-B96F3207F120}</a:tableStyleId>
              </a:tblPr>
              <a:tblGrid>
                <a:gridCol w="340876">
                  <a:extLst>
                    <a:ext uri="{9D8B030D-6E8A-4147-A177-3AD203B41FA5}">
                      <a16:colId xmlns:a16="http://schemas.microsoft.com/office/drawing/2014/main" val="3192360431"/>
                    </a:ext>
                  </a:extLst>
                </a:gridCol>
                <a:gridCol w="624939">
                  <a:extLst>
                    <a:ext uri="{9D8B030D-6E8A-4147-A177-3AD203B41FA5}">
                      <a16:colId xmlns:a16="http://schemas.microsoft.com/office/drawing/2014/main" val="2976673217"/>
                    </a:ext>
                  </a:extLst>
                </a:gridCol>
                <a:gridCol w="624939">
                  <a:extLst>
                    <a:ext uri="{9D8B030D-6E8A-4147-A177-3AD203B41FA5}">
                      <a16:colId xmlns:a16="http://schemas.microsoft.com/office/drawing/2014/main" val="4234396228"/>
                    </a:ext>
                  </a:extLst>
                </a:gridCol>
              </a:tblGrid>
              <a:tr h="38563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5369863"/>
                  </a:ext>
                </a:extLst>
              </a:tr>
              <a:tr h="38563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Y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5874628"/>
                  </a:ext>
                </a:extLst>
              </a:tr>
            </a:tbl>
          </a:graphicData>
        </a:graphic>
      </p:graphicFrame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CED0F1A3-0995-5145-9F17-2C3BF0A10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430716"/>
              </p:ext>
            </p:extLst>
          </p:nvPr>
        </p:nvGraphicFramePr>
        <p:xfrm>
          <a:off x="6318417" y="4361855"/>
          <a:ext cx="1590754" cy="771260"/>
        </p:xfrm>
        <a:graphic>
          <a:graphicData uri="http://schemas.openxmlformats.org/drawingml/2006/table">
            <a:tbl>
              <a:tblPr firstRow="1" bandRow="1">
                <a:tableStyleId>{5F3F4462-6702-4427-A5EC-B96F3207F120}</a:tableStyleId>
              </a:tblPr>
              <a:tblGrid>
                <a:gridCol w="340876">
                  <a:extLst>
                    <a:ext uri="{9D8B030D-6E8A-4147-A177-3AD203B41FA5}">
                      <a16:colId xmlns:a16="http://schemas.microsoft.com/office/drawing/2014/main" val="3192360431"/>
                    </a:ext>
                  </a:extLst>
                </a:gridCol>
                <a:gridCol w="624939">
                  <a:extLst>
                    <a:ext uri="{9D8B030D-6E8A-4147-A177-3AD203B41FA5}">
                      <a16:colId xmlns:a16="http://schemas.microsoft.com/office/drawing/2014/main" val="2976673217"/>
                    </a:ext>
                  </a:extLst>
                </a:gridCol>
                <a:gridCol w="624939">
                  <a:extLst>
                    <a:ext uri="{9D8B030D-6E8A-4147-A177-3AD203B41FA5}">
                      <a16:colId xmlns:a16="http://schemas.microsoft.com/office/drawing/2014/main" val="4234396228"/>
                    </a:ext>
                  </a:extLst>
                </a:gridCol>
              </a:tblGrid>
              <a:tr h="38563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5369863"/>
                  </a:ext>
                </a:extLst>
              </a:tr>
              <a:tr h="38563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Y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5874628"/>
                  </a:ext>
                </a:extLst>
              </a:tr>
            </a:tbl>
          </a:graphicData>
        </a:graphic>
      </p:graphicFrame>
      <p:graphicFrame>
        <p:nvGraphicFramePr>
          <p:cNvPr id="10" name="Table 2">
            <a:extLst>
              <a:ext uri="{FF2B5EF4-FFF2-40B4-BE49-F238E27FC236}">
                <a16:creationId xmlns:a16="http://schemas.microsoft.com/office/drawing/2014/main" id="{F5095DD8-3268-7544-B0CF-5138888FE9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77387"/>
              </p:ext>
            </p:extLst>
          </p:nvPr>
        </p:nvGraphicFramePr>
        <p:xfrm>
          <a:off x="6318417" y="5567756"/>
          <a:ext cx="1590754" cy="771260"/>
        </p:xfrm>
        <a:graphic>
          <a:graphicData uri="http://schemas.openxmlformats.org/drawingml/2006/table">
            <a:tbl>
              <a:tblPr firstRow="1" bandRow="1">
                <a:tableStyleId>{5F3F4462-6702-4427-A5EC-B96F3207F120}</a:tableStyleId>
              </a:tblPr>
              <a:tblGrid>
                <a:gridCol w="340876">
                  <a:extLst>
                    <a:ext uri="{9D8B030D-6E8A-4147-A177-3AD203B41FA5}">
                      <a16:colId xmlns:a16="http://schemas.microsoft.com/office/drawing/2014/main" val="3192360431"/>
                    </a:ext>
                  </a:extLst>
                </a:gridCol>
                <a:gridCol w="624939">
                  <a:extLst>
                    <a:ext uri="{9D8B030D-6E8A-4147-A177-3AD203B41FA5}">
                      <a16:colId xmlns:a16="http://schemas.microsoft.com/office/drawing/2014/main" val="2976673217"/>
                    </a:ext>
                  </a:extLst>
                </a:gridCol>
                <a:gridCol w="624939">
                  <a:extLst>
                    <a:ext uri="{9D8B030D-6E8A-4147-A177-3AD203B41FA5}">
                      <a16:colId xmlns:a16="http://schemas.microsoft.com/office/drawing/2014/main" val="4234396228"/>
                    </a:ext>
                  </a:extLst>
                </a:gridCol>
              </a:tblGrid>
              <a:tr h="38563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5369863"/>
                  </a:ext>
                </a:extLst>
              </a:tr>
              <a:tr h="38563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Y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587462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ga2e4b46b51_0_0"/>
          <p:cNvGraphicFramePr/>
          <p:nvPr>
            <p:extLst>
              <p:ext uri="{D42A27DB-BD31-4B8C-83A1-F6EECF244321}">
                <p14:modId xmlns:p14="http://schemas.microsoft.com/office/powerpoint/2010/main" val="531919323"/>
              </p:ext>
            </p:extLst>
          </p:nvPr>
        </p:nvGraphicFramePr>
        <p:xfrm>
          <a:off x="130629" y="154380"/>
          <a:ext cx="8882775" cy="6580052"/>
        </p:xfrm>
        <a:graphic>
          <a:graphicData uri="http://schemas.openxmlformats.org/drawingml/2006/table">
            <a:tbl>
              <a:tblPr>
                <a:noFill/>
                <a:tableStyleId>{5F3F4462-6702-4427-A5EC-B96F3207F120}</a:tableStyleId>
              </a:tblPr>
              <a:tblGrid>
                <a:gridCol w="296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03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 dirty="0"/>
                        <a:t>Direct Proportion Tables (2)</a:t>
                      </a:r>
                      <a:endParaRPr sz="1400" b="1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7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I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WE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YOU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26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  <a:tabLst/>
                        <a:defRPr/>
                      </a:pPr>
                      <a:r>
                        <a:rPr lang="en-GB" sz="1200" u="none" strike="noStrike" cap="none" dirty="0"/>
                        <a:t>X and Y are </a:t>
                      </a:r>
                      <a:r>
                        <a:rPr lang="en-GB" sz="1200" b="1" u="none" strike="noStrike" cap="none" dirty="0"/>
                        <a:t>directly proportional </a:t>
                      </a:r>
                      <a:r>
                        <a:rPr lang="en-GB" sz="1200" u="none" strike="noStrike" cap="none" dirty="0"/>
                        <a:t>in the tables below.  For each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  <a:tabLst/>
                        <a:defRPr/>
                      </a:pPr>
                      <a:r>
                        <a:rPr lang="en-GB" sz="1200" u="none" strike="noStrike" cap="none" dirty="0"/>
                        <a:t>a) Find the constant of proportionality (k)     b) Find the missing value(s)     c) Write an equation connecting Y and Y.</a:t>
                      </a:r>
                      <a:endParaRPr lang="en-GB" sz="1400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245634"/>
                  </a:ext>
                </a:extLst>
              </a:tr>
              <a:tr h="514579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400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dk1"/>
                          </a:solidFill>
                        </a:rPr>
                        <a:t>a)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dk1"/>
                          </a:solidFill>
                        </a:rPr>
                        <a:t>b)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dk1"/>
                          </a:solidFill>
                        </a:rPr>
                        <a:t>c)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E295890-ACBF-F84C-AE6E-8F89196494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469653"/>
              </p:ext>
            </p:extLst>
          </p:nvPr>
        </p:nvGraphicFramePr>
        <p:xfrm>
          <a:off x="210064" y="1953050"/>
          <a:ext cx="2133600" cy="1111422"/>
        </p:xfrm>
        <a:graphic>
          <a:graphicData uri="http://schemas.openxmlformats.org/drawingml/2006/table">
            <a:tbl>
              <a:tblPr firstRow="1" bandRow="1">
                <a:tableStyleId>{5F3F4462-6702-4427-A5EC-B96F3207F120}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319236043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97667321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234396228"/>
                    </a:ext>
                  </a:extLst>
                </a:gridCol>
              </a:tblGrid>
              <a:tr h="55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5369863"/>
                  </a:ext>
                </a:extLst>
              </a:tr>
              <a:tr h="55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Y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5874628"/>
                  </a:ext>
                </a:extLst>
              </a:tr>
            </a:tbl>
          </a:graphicData>
        </a:graphic>
      </p:graphicFrame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7627ABFA-7BA7-C247-BB61-047627C336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128842"/>
              </p:ext>
            </p:extLst>
          </p:nvPr>
        </p:nvGraphicFramePr>
        <p:xfrm>
          <a:off x="3142735" y="1953050"/>
          <a:ext cx="2133600" cy="1111422"/>
        </p:xfrm>
        <a:graphic>
          <a:graphicData uri="http://schemas.openxmlformats.org/drawingml/2006/table">
            <a:tbl>
              <a:tblPr firstRow="1" bandRow="1">
                <a:tableStyleId>{5F3F4462-6702-4427-A5EC-B96F3207F120}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319236043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97667321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234396228"/>
                    </a:ext>
                  </a:extLst>
                </a:gridCol>
              </a:tblGrid>
              <a:tr h="55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5369863"/>
                  </a:ext>
                </a:extLst>
              </a:tr>
              <a:tr h="5557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Y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5874628"/>
                  </a:ext>
                </a:extLst>
              </a:tr>
            </a:tbl>
          </a:graphicData>
        </a:graphic>
      </p:graphicFrame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515C5EFA-A120-1842-8D96-02007B689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293040"/>
              </p:ext>
            </p:extLst>
          </p:nvPr>
        </p:nvGraphicFramePr>
        <p:xfrm>
          <a:off x="6194853" y="1981887"/>
          <a:ext cx="1590754" cy="771260"/>
        </p:xfrm>
        <a:graphic>
          <a:graphicData uri="http://schemas.openxmlformats.org/drawingml/2006/table">
            <a:tbl>
              <a:tblPr firstRow="1" bandRow="1">
                <a:tableStyleId>{5F3F4462-6702-4427-A5EC-B96F3207F120}</a:tableStyleId>
              </a:tblPr>
              <a:tblGrid>
                <a:gridCol w="340876">
                  <a:extLst>
                    <a:ext uri="{9D8B030D-6E8A-4147-A177-3AD203B41FA5}">
                      <a16:colId xmlns:a16="http://schemas.microsoft.com/office/drawing/2014/main" val="3192360431"/>
                    </a:ext>
                  </a:extLst>
                </a:gridCol>
                <a:gridCol w="624939">
                  <a:extLst>
                    <a:ext uri="{9D8B030D-6E8A-4147-A177-3AD203B41FA5}">
                      <a16:colId xmlns:a16="http://schemas.microsoft.com/office/drawing/2014/main" val="2976673217"/>
                    </a:ext>
                  </a:extLst>
                </a:gridCol>
                <a:gridCol w="624939">
                  <a:extLst>
                    <a:ext uri="{9D8B030D-6E8A-4147-A177-3AD203B41FA5}">
                      <a16:colId xmlns:a16="http://schemas.microsoft.com/office/drawing/2014/main" val="4234396228"/>
                    </a:ext>
                  </a:extLst>
                </a:gridCol>
              </a:tblGrid>
              <a:tr h="38563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5369863"/>
                  </a:ext>
                </a:extLst>
              </a:tr>
              <a:tr h="38563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Y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5874628"/>
                  </a:ext>
                </a:extLst>
              </a:tr>
            </a:tbl>
          </a:graphicData>
        </a:graphic>
      </p:graphicFrame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73F64759-1341-B040-85E6-7503F5D210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098190"/>
              </p:ext>
            </p:extLst>
          </p:nvPr>
        </p:nvGraphicFramePr>
        <p:xfrm>
          <a:off x="6194853" y="3682063"/>
          <a:ext cx="1590754" cy="771260"/>
        </p:xfrm>
        <a:graphic>
          <a:graphicData uri="http://schemas.openxmlformats.org/drawingml/2006/table">
            <a:tbl>
              <a:tblPr firstRow="1" bandRow="1">
                <a:tableStyleId>{5F3F4462-6702-4427-A5EC-B96F3207F120}</a:tableStyleId>
              </a:tblPr>
              <a:tblGrid>
                <a:gridCol w="340876">
                  <a:extLst>
                    <a:ext uri="{9D8B030D-6E8A-4147-A177-3AD203B41FA5}">
                      <a16:colId xmlns:a16="http://schemas.microsoft.com/office/drawing/2014/main" val="3192360431"/>
                    </a:ext>
                  </a:extLst>
                </a:gridCol>
                <a:gridCol w="624939">
                  <a:extLst>
                    <a:ext uri="{9D8B030D-6E8A-4147-A177-3AD203B41FA5}">
                      <a16:colId xmlns:a16="http://schemas.microsoft.com/office/drawing/2014/main" val="2976673217"/>
                    </a:ext>
                  </a:extLst>
                </a:gridCol>
                <a:gridCol w="624939">
                  <a:extLst>
                    <a:ext uri="{9D8B030D-6E8A-4147-A177-3AD203B41FA5}">
                      <a16:colId xmlns:a16="http://schemas.microsoft.com/office/drawing/2014/main" val="4234396228"/>
                    </a:ext>
                  </a:extLst>
                </a:gridCol>
              </a:tblGrid>
              <a:tr h="38563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5369863"/>
                  </a:ext>
                </a:extLst>
              </a:tr>
              <a:tr h="38563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Y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5874628"/>
                  </a:ext>
                </a:extLst>
              </a:tr>
            </a:tbl>
          </a:graphicData>
        </a:graphic>
      </p:graphicFrame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CED0F1A3-0995-5145-9F17-2C3BF0A10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130287"/>
              </p:ext>
            </p:extLst>
          </p:nvPr>
        </p:nvGraphicFramePr>
        <p:xfrm>
          <a:off x="6194853" y="5375119"/>
          <a:ext cx="1590754" cy="771260"/>
        </p:xfrm>
        <a:graphic>
          <a:graphicData uri="http://schemas.openxmlformats.org/drawingml/2006/table">
            <a:tbl>
              <a:tblPr firstRow="1" bandRow="1">
                <a:tableStyleId>{5F3F4462-6702-4427-A5EC-B96F3207F120}</a:tableStyleId>
              </a:tblPr>
              <a:tblGrid>
                <a:gridCol w="340876">
                  <a:extLst>
                    <a:ext uri="{9D8B030D-6E8A-4147-A177-3AD203B41FA5}">
                      <a16:colId xmlns:a16="http://schemas.microsoft.com/office/drawing/2014/main" val="3192360431"/>
                    </a:ext>
                  </a:extLst>
                </a:gridCol>
                <a:gridCol w="624939">
                  <a:extLst>
                    <a:ext uri="{9D8B030D-6E8A-4147-A177-3AD203B41FA5}">
                      <a16:colId xmlns:a16="http://schemas.microsoft.com/office/drawing/2014/main" val="2976673217"/>
                    </a:ext>
                  </a:extLst>
                </a:gridCol>
                <a:gridCol w="624939">
                  <a:extLst>
                    <a:ext uri="{9D8B030D-6E8A-4147-A177-3AD203B41FA5}">
                      <a16:colId xmlns:a16="http://schemas.microsoft.com/office/drawing/2014/main" val="4234396228"/>
                    </a:ext>
                  </a:extLst>
                </a:gridCol>
              </a:tblGrid>
              <a:tr h="38563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X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5369863"/>
                  </a:ext>
                </a:extLst>
              </a:tr>
              <a:tr h="38563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Y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5874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29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ga2e4b46b51_0_0"/>
          <p:cNvGraphicFramePr/>
          <p:nvPr>
            <p:extLst>
              <p:ext uri="{D42A27DB-BD31-4B8C-83A1-F6EECF244321}">
                <p14:modId xmlns:p14="http://schemas.microsoft.com/office/powerpoint/2010/main" val="3548058469"/>
              </p:ext>
            </p:extLst>
          </p:nvPr>
        </p:nvGraphicFramePr>
        <p:xfrm>
          <a:off x="130629" y="154380"/>
          <a:ext cx="8882775" cy="6555339"/>
        </p:xfrm>
        <a:graphic>
          <a:graphicData uri="http://schemas.openxmlformats.org/drawingml/2006/table">
            <a:tbl>
              <a:tblPr>
                <a:noFill/>
                <a:tableStyleId>{5F3F4462-6702-4427-A5EC-B96F3207F120}</a:tableStyleId>
              </a:tblPr>
              <a:tblGrid>
                <a:gridCol w="296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03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 dirty="0"/>
                        <a:t>Formal Direct Proportion (1)</a:t>
                      </a:r>
                      <a:endParaRPr sz="1400" b="1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7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I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WE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YOU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734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300" u="none" strike="noStrike" cap="none" dirty="0"/>
                        <a:t>X and Y are </a:t>
                      </a:r>
                      <a:r>
                        <a:rPr lang="en-GB" sz="1300" b="1" u="none" strike="noStrike" cap="none" dirty="0"/>
                        <a:t>directly proportional.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300" b="1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300" b="1" u="none" strike="noStrike" cap="none" dirty="0"/>
                        <a:t>When X = 1, Y = 3.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3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r>
                        <a:rPr lang="en-GB" sz="1300" u="none" strike="noStrike" cap="none" dirty="0"/>
                        <a:t>Write an equation linking X and Y and find the constant of proportionality (k).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r>
                        <a:rPr lang="en-GB" sz="1300" u="none" strike="noStrike" cap="none" dirty="0"/>
                        <a:t>Use your answer to part a) to find the value of Y when X = 4.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r>
                        <a:rPr lang="en-GB" sz="1300" u="none" strike="noStrike" cap="none" dirty="0"/>
                        <a:t>Use your answer to part a) to find the value of X when Y = 30.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300" u="none" strike="noStrike" cap="none" dirty="0"/>
                        <a:t>X and Y are </a:t>
                      </a:r>
                      <a:r>
                        <a:rPr lang="en-GB" sz="1300" b="1" u="none" strike="noStrike" cap="none" dirty="0"/>
                        <a:t>directly proportional.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300" b="1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300" b="1" u="none" strike="noStrike" cap="none" dirty="0"/>
                        <a:t>When X = 1, Y = 5.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3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r>
                        <a:rPr lang="en-GB" sz="1300" u="none" strike="noStrike" cap="none" dirty="0"/>
                        <a:t>Write an equation linking X and Y and find the constant of proportionality (k).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r>
                        <a:rPr lang="en-GB" sz="1300" u="none" strike="noStrike" cap="none" dirty="0"/>
                        <a:t>Use your answer to part a) to find the value of Y when X = 4.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r>
                        <a:rPr lang="en-GB" sz="1300" u="none" strike="noStrike" cap="none" dirty="0"/>
                        <a:t>Use your answer to part a) to find the value of X when Y = 30.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300" u="none" strike="noStrike" cap="none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300" u="none" strike="noStrike" cap="none" dirty="0"/>
                        <a:t>X and Y are </a:t>
                      </a:r>
                      <a:r>
                        <a:rPr lang="en-GB" sz="1300" b="1" u="none" strike="noStrike" cap="none" dirty="0"/>
                        <a:t>directly proportional.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300" b="1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300" b="1" u="none" strike="noStrike" cap="none" dirty="0"/>
                        <a:t>When X = 1, Y = 6.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3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r>
                        <a:rPr lang="en-GB" sz="1300" u="none" strike="noStrike" cap="none" dirty="0"/>
                        <a:t>Write an equation linking X and Y and find the constant of proportionality (k).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r>
                        <a:rPr lang="en-GB" sz="1300" u="none" strike="noStrike" cap="none" dirty="0"/>
                        <a:t>Use your answer to part a) to find the value of Y when X = 4.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r>
                        <a:rPr lang="en-GB" sz="1300" u="none" strike="noStrike" cap="none" dirty="0"/>
                        <a:t>Use your answer to part a) to find the value of X when Y = 42.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3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69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ga2e4b46b51_0_0"/>
          <p:cNvGraphicFramePr/>
          <p:nvPr>
            <p:extLst>
              <p:ext uri="{D42A27DB-BD31-4B8C-83A1-F6EECF244321}">
                <p14:modId xmlns:p14="http://schemas.microsoft.com/office/powerpoint/2010/main" val="313272385"/>
              </p:ext>
            </p:extLst>
          </p:nvPr>
        </p:nvGraphicFramePr>
        <p:xfrm>
          <a:off x="130629" y="154380"/>
          <a:ext cx="8882775" cy="6555339"/>
        </p:xfrm>
        <a:graphic>
          <a:graphicData uri="http://schemas.openxmlformats.org/drawingml/2006/table">
            <a:tbl>
              <a:tblPr>
                <a:noFill/>
                <a:tableStyleId>{5F3F4462-6702-4427-A5EC-B96F3207F120}</a:tableStyleId>
              </a:tblPr>
              <a:tblGrid>
                <a:gridCol w="296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03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 dirty="0"/>
                        <a:t>Formal Direct Proportion (2)</a:t>
                      </a:r>
                      <a:endParaRPr sz="1400" b="1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7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I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WE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YOU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734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300" u="none" strike="noStrike" cap="none" dirty="0"/>
                        <a:t>X and Y are </a:t>
                      </a:r>
                      <a:r>
                        <a:rPr lang="en-GB" sz="1300" b="1" u="none" strike="noStrike" cap="none" dirty="0"/>
                        <a:t>directly proportional.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300" b="1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300" b="1" u="none" strike="noStrike" cap="none" dirty="0"/>
                        <a:t>When X = 2, Y = 12.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3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r>
                        <a:rPr lang="en-GB" sz="1300" u="none" strike="noStrike" cap="none" dirty="0"/>
                        <a:t>Write an equation linking X and Y and find the constant of proportionality (k).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r>
                        <a:rPr lang="en-GB" sz="1300" u="none" strike="noStrike" cap="none" dirty="0"/>
                        <a:t>Use your answer to part a) to find the value of Y when X = 4.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r>
                        <a:rPr lang="en-GB" sz="1300" u="none" strike="noStrike" cap="none" dirty="0"/>
                        <a:t>Use your answer to part a) to find the value of X when Y = 72.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300" u="none" strike="noStrike" cap="none" dirty="0"/>
                        <a:t>X and Y are </a:t>
                      </a:r>
                      <a:r>
                        <a:rPr lang="en-GB" sz="1300" b="1" u="none" strike="noStrike" cap="none" dirty="0"/>
                        <a:t>directly proportional.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300" b="1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300" b="1" u="none" strike="noStrike" cap="none" dirty="0"/>
                        <a:t>When X = 3, Y = 12.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3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r>
                        <a:rPr lang="en-GB" sz="1300" u="none" strike="noStrike" cap="none" dirty="0"/>
                        <a:t>Write an equation linking X and Y and find the constant of proportionality (k).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r>
                        <a:rPr lang="en-GB" sz="1300" u="none" strike="noStrike" cap="none" dirty="0"/>
                        <a:t>Use your answer to part a) to find the value of Y when X = 4.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r>
                        <a:rPr lang="en-GB" sz="1300" u="none" strike="noStrike" cap="none" dirty="0"/>
                        <a:t>Use your answer to part a) to find the value of X when Y = 72.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300" u="none" strike="noStrike" cap="none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300" u="none" strike="noStrike" cap="none" dirty="0"/>
                        <a:t>X and Y are </a:t>
                      </a:r>
                      <a:r>
                        <a:rPr lang="en-GB" sz="1300" b="1" u="none" strike="noStrike" cap="none" dirty="0"/>
                        <a:t>directly proportional.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300" b="1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300" b="1" u="none" strike="noStrike" cap="none" dirty="0"/>
                        <a:t>When X = 3, Y = 24.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3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r>
                        <a:rPr lang="en-GB" sz="1300" u="none" strike="noStrike" cap="none" dirty="0"/>
                        <a:t>Write an equation linking X and Y and find the constant of proportionality (k).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r>
                        <a:rPr lang="en-GB" sz="1300" u="none" strike="noStrike" cap="none" dirty="0"/>
                        <a:t>Use your answer to part a) to find the value of Y when X = 9.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300" u="none" strike="noStrike" cap="none"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r>
                        <a:rPr lang="en-GB" sz="1300" u="none" strike="noStrike" cap="none" dirty="0"/>
                        <a:t>Use your answer to part a) to find the value of X when Y = 72.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3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138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ga2e4b46b51_0_0"/>
          <p:cNvGraphicFramePr/>
          <p:nvPr>
            <p:extLst>
              <p:ext uri="{D42A27DB-BD31-4B8C-83A1-F6EECF244321}">
                <p14:modId xmlns:p14="http://schemas.microsoft.com/office/powerpoint/2010/main" val="546053535"/>
              </p:ext>
            </p:extLst>
          </p:nvPr>
        </p:nvGraphicFramePr>
        <p:xfrm>
          <a:off x="130629" y="154380"/>
          <a:ext cx="8882775" cy="6555339"/>
        </p:xfrm>
        <a:graphic>
          <a:graphicData uri="http://schemas.openxmlformats.org/drawingml/2006/table">
            <a:tbl>
              <a:tblPr>
                <a:noFill/>
                <a:tableStyleId>{5F3F4462-6702-4427-A5EC-B96F3207F120}</a:tableStyleId>
              </a:tblPr>
              <a:tblGrid>
                <a:gridCol w="296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03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 dirty="0"/>
                        <a:t>Formal Direct Proportion (3)</a:t>
                      </a:r>
                      <a:endParaRPr sz="1400" b="1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7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I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WE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YOU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734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X and Y are directly proportional.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When X = 2, Y = 20.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a) Find Y when X = 5.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b) Find X when Y = 90.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X and Y are directly proportional.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When X = 4, Y = 20.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a) Find Y when X = 5.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b) Find X when Y = 90.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X and Y are directly proportional.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When X = 2, Y = 20.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a) Find Y when X = 3.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b) Find X when Y = 100.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+mj-lt"/>
                        <a:buNone/>
                      </a:pPr>
                      <a:endParaRPr lang="en-GB" sz="1200" b="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+mj-lt"/>
                        <a:buNone/>
                      </a:pPr>
                      <a:endParaRPr lang="en-GB" sz="1200" b="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+mj-lt"/>
                        <a:buNone/>
                      </a:pPr>
                      <a:endParaRPr lang="en-GB" sz="1200" b="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When X = 5, Y = 40.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a) Find Y when X = 15.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b) Find X when Y = 100.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+mj-lt"/>
                        <a:buNone/>
                      </a:pPr>
                      <a:endParaRPr lang="en-GB" sz="1200" b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667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ga2e4b46b51_0_0"/>
          <p:cNvGraphicFramePr/>
          <p:nvPr>
            <p:extLst>
              <p:ext uri="{D42A27DB-BD31-4B8C-83A1-F6EECF244321}">
                <p14:modId xmlns:p14="http://schemas.microsoft.com/office/powerpoint/2010/main" val="1974115033"/>
              </p:ext>
            </p:extLst>
          </p:nvPr>
        </p:nvGraphicFramePr>
        <p:xfrm>
          <a:off x="130629" y="154380"/>
          <a:ext cx="8882775" cy="6598112"/>
        </p:xfrm>
        <a:graphic>
          <a:graphicData uri="http://schemas.openxmlformats.org/drawingml/2006/table">
            <a:tbl>
              <a:tblPr>
                <a:noFill/>
                <a:tableStyleId>{5F3F4462-6702-4427-A5EC-B96F3207F120}</a:tableStyleId>
              </a:tblPr>
              <a:tblGrid>
                <a:gridCol w="296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03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 dirty="0"/>
                        <a:t>Plotting Direct Proportion</a:t>
                      </a:r>
                      <a:endParaRPr sz="1400" b="1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7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I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WE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YOU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18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X and Y are directly proportional.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When X = 5, Y = 40.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a) Find Y when X = 2.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b) Find X when Y = 8.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c) Plot this on the axes below.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X and Y are directly proportional.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When X = 4, Y = 20.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a) Find Y when X = 3.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b) Find X when Y = 35.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c) Plot this on the axes below.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X and Y are directly proportional.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When X = 5, Y = 20.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a) Find Y when X = 2.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b) Find X when Y = 32.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0" u="none" strike="noStrike" cap="none" dirty="0"/>
                        <a:t>c) Plot this on the axes below.</a:t>
                      </a:r>
                      <a:endParaRPr lang="en-GB" sz="1200" b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938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r>
                        <a:rPr lang="en-GB" sz="1200" b="1" u="none" strike="noStrike" cap="none" dirty="0"/>
                        <a:t>EXTENSION</a:t>
                      </a:r>
                      <a:r>
                        <a:rPr lang="en-GB" sz="1200" b="0" u="none" strike="noStrike" cap="none" dirty="0"/>
                        <a:t>: What key features do you notice a Direct Proportion Graph always has?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None/>
                      </a:pPr>
                      <a:endParaRPr lang="en-GB" sz="1200" b="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752236"/>
                  </a:ext>
                </a:extLst>
              </a:tr>
            </a:tbl>
          </a:graphicData>
        </a:graphic>
      </p:graphicFrame>
      <p:pic>
        <p:nvPicPr>
          <p:cNvPr id="1028" name="Picture 4" descr="Static Cling Grid - First Quadrant">
            <a:extLst>
              <a:ext uri="{FF2B5EF4-FFF2-40B4-BE49-F238E27FC236}">
                <a16:creationId xmlns:a16="http://schemas.microsoft.com/office/drawing/2014/main" id="{CFE2981C-3D5F-5C49-B31F-E009D86E2D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47" y="3763110"/>
            <a:ext cx="2180492" cy="2180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Static Cling Grid - First Quadrant">
            <a:extLst>
              <a:ext uri="{FF2B5EF4-FFF2-40B4-BE49-F238E27FC236}">
                <a16:creationId xmlns:a16="http://schemas.microsoft.com/office/drawing/2014/main" id="{07260F63-51A4-FB45-9186-F87F95290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754" y="3763110"/>
            <a:ext cx="2180492" cy="2180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Static Cling Grid - First Quadrant">
            <a:extLst>
              <a:ext uri="{FF2B5EF4-FFF2-40B4-BE49-F238E27FC236}">
                <a16:creationId xmlns:a16="http://schemas.microsoft.com/office/drawing/2014/main" id="{E6DEA47D-973A-0F44-91F3-85EC14FD6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661" y="3763110"/>
            <a:ext cx="2180492" cy="2180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728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930</Words>
  <Application>Microsoft Macintosh PowerPoint</Application>
  <PresentationFormat>On-screen Show (4:3)</PresentationFormat>
  <Paragraphs>338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Formal Direct Proportion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Direct Proportion</dc:title>
  <dc:creator>Martin Green</dc:creator>
  <cp:lastModifiedBy>Martin Green</cp:lastModifiedBy>
  <cp:revision>6</cp:revision>
  <dcterms:created xsi:type="dcterms:W3CDTF">2018-01-27T15:48:25Z</dcterms:created>
  <dcterms:modified xsi:type="dcterms:W3CDTF">2021-05-16T17:08:17Z</dcterms:modified>
</cp:coreProperties>
</file>