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280" r:id="rId2"/>
    <p:sldId id="260" r:id="rId3"/>
    <p:sldId id="281" r:id="rId4"/>
    <p:sldId id="282" r:id="rId5"/>
    <p:sldId id="283" r:id="rId6"/>
    <p:sldId id="285" r:id="rId7"/>
    <p:sldId id="286" r:id="rId8"/>
  </p:sldIdLst>
  <p:sldSz cx="9144000" cy="6858000" type="screen4x3"/>
  <p:notesSz cx="6794500" cy="9931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iZs39nGH+w16IVzHtR4PfxczB3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572A604-6930-44FA-8A8C-41554DEEE212}">
  <a:tblStyle styleId="{2572A604-6930-44FA-8A8C-41554DEEE21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D58A563-02C7-48BE-AD82-CCC30232CB04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0"/>
  </p:normalViewPr>
  <p:slideViewPr>
    <p:cSldViewPr snapToGrid="0">
      <p:cViewPr>
        <p:scale>
          <a:sx n="121" d="100"/>
          <a:sy n="121" d="100"/>
        </p:scale>
        <p:origin x="1360" y="1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8645" y="0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3106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75291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5740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805106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02491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2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7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8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8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EE82A-BC5C-D14C-9981-BCB8B89FC9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693987"/>
            <a:ext cx="7772400" cy="1470025"/>
          </a:xfrm>
        </p:spPr>
        <p:txBody>
          <a:bodyPr/>
          <a:lstStyle/>
          <a:p>
            <a:r>
              <a:rPr lang="en-US" b="1" dirty="0">
                <a:latin typeface="+mn-lt"/>
              </a:rPr>
              <a:t>Scatter Graphs &amp; Correlation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3B49E9-F7AA-3345-8461-3855BB3870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4405284"/>
            <a:ext cx="7772400" cy="1259246"/>
          </a:xfrm>
        </p:spPr>
        <p:txBody>
          <a:bodyPr/>
          <a:lstStyle/>
          <a:p>
            <a:r>
              <a:rPr lang="en-US" dirty="0">
                <a:latin typeface="+mn-lt"/>
              </a:rPr>
              <a:t>Full lesson PowerPoint, including I Do, We Do, You Do Example Sheet(s).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23159A-D4BC-1344-8A8E-8B0A71892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543" y="941387"/>
            <a:ext cx="4238914" cy="151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884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Google Shape;120;ga2e4b46b51_0_0"/>
          <p:cNvGraphicFramePr/>
          <p:nvPr>
            <p:extLst>
              <p:ext uri="{D42A27DB-BD31-4B8C-83A1-F6EECF244321}">
                <p14:modId xmlns:p14="http://schemas.microsoft.com/office/powerpoint/2010/main" val="3605836290"/>
              </p:ext>
            </p:extLst>
          </p:nvPr>
        </p:nvGraphicFramePr>
        <p:xfrm>
          <a:off x="130628" y="154380"/>
          <a:ext cx="8875586" cy="6622201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44377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377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394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b="1" dirty="0"/>
                        <a:t>Plotting Points on a Scatter Graph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95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WE DO</a:t>
                      </a:r>
                      <a:endParaRPr sz="18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YOU DO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894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400" dirty="0"/>
                        <a:t>The scatter graphs below show the temperatures on certain days and the number of ice creams sold in a shop.  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400" dirty="0"/>
                        <a:t>Complete each set of data by plotting the final five points given in the table.</a:t>
                      </a:r>
                      <a:endParaRPr sz="14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endParaRPr lang="en-GB" i="1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073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4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endParaRPr lang="en-GB" i="1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591210"/>
                  </a:ext>
                </a:extLst>
              </a:tr>
            </a:tbl>
          </a:graphicData>
        </a:graphic>
      </p:graphicFrame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FD635E66-CC4E-BE4E-B660-C6052A75ED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023562"/>
              </p:ext>
            </p:extLst>
          </p:nvPr>
        </p:nvGraphicFramePr>
        <p:xfrm>
          <a:off x="223284" y="1860463"/>
          <a:ext cx="4199860" cy="914400"/>
        </p:xfrm>
        <a:graphic>
          <a:graphicData uri="http://schemas.openxmlformats.org/drawingml/2006/table">
            <a:tbl>
              <a:tblPr firstRow="1" bandRow="1">
                <a:tableStyleId>{2572A604-6930-44FA-8A8C-41554DEEE212}</a:tableStyleId>
              </a:tblPr>
              <a:tblGrid>
                <a:gridCol w="1294685">
                  <a:extLst>
                    <a:ext uri="{9D8B030D-6E8A-4147-A177-3AD203B41FA5}">
                      <a16:colId xmlns:a16="http://schemas.microsoft.com/office/drawing/2014/main" val="199074214"/>
                    </a:ext>
                  </a:extLst>
                </a:gridCol>
                <a:gridCol w="581035">
                  <a:extLst>
                    <a:ext uri="{9D8B030D-6E8A-4147-A177-3AD203B41FA5}">
                      <a16:colId xmlns:a16="http://schemas.microsoft.com/office/drawing/2014/main" val="715354392"/>
                    </a:ext>
                  </a:extLst>
                </a:gridCol>
                <a:gridCol w="581035">
                  <a:extLst>
                    <a:ext uri="{9D8B030D-6E8A-4147-A177-3AD203B41FA5}">
                      <a16:colId xmlns:a16="http://schemas.microsoft.com/office/drawing/2014/main" val="3201003501"/>
                    </a:ext>
                  </a:extLst>
                </a:gridCol>
                <a:gridCol w="581035">
                  <a:extLst>
                    <a:ext uri="{9D8B030D-6E8A-4147-A177-3AD203B41FA5}">
                      <a16:colId xmlns:a16="http://schemas.microsoft.com/office/drawing/2014/main" val="4132392761"/>
                    </a:ext>
                  </a:extLst>
                </a:gridCol>
                <a:gridCol w="581035">
                  <a:extLst>
                    <a:ext uri="{9D8B030D-6E8A-4147-A177-3AD203B41FA5}">
                      <a16:colId xmlns:a16="http://schemas.microsoft.com/office/drawing/2014/main" val="3214447158"/>
                    </a:ext>
                  </a:extLst>
                </a:gridCol>
                <a:gridCol w="581035">
                  <a:extLst>
                    <a:ext uri="{9D8B030D-6E8A-4147-A177-3AD203B41FA5}">
                      <a16:colId xmlns:a16="http://schemas.microsoft.com/office/drawing/2014/main" val="266914991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Temp (ºC)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951334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Ice Creams Sold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3976984"/>
                  </a:ext>
                </a:extLst>
              </a:tr>
            </a:tbl>
          </a:graphicData>
        </a:graphic>
      </p:graphicFrame>
      <p:pic>
        <p:nvPicPr>
          <p:cNvPr id="10" name="Picture 9" descr="Chart, scatter chart&#10;&#10;Description automatically generated">
            <a:extLst>
              <a:ext uri="{FF2B5EF4-FFF2-40B4-BE49-F238E27FC236}">
                <a16:creationId xmlns:a16="http://schemas.microsoft.com/office/drawing/2014/main" id="{BB9E8D78-7F63-0841-B58D-DEF070642D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858" y="2996437"/>
            <a:ext cx="3799384" cy="338017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9E25839-5A00-FB41-9AE1-263BFBE40A00}"/>
              </a:ext>
            </a:extLst>
          </p:cNvPr>
          <p:cNvSpPr/>
          <p:nvPr/>
        </p:nvSpPr>
        <p:spPr>
          <a:xfrm>
            <a:off x="3070333" y="6338001"/>
            <a:ext cx="1352811" cy="36561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Temp (ºC)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FAE3746-8B7D-0B48-BB8A-4CFD51B81166}"/>
              </a:ext>
            </a:extLst>
          </p:cNvPr>
          <p:cNvSpPr/>
          <p:nvPr/>
        </p:nvSpPr>
        <p:spPr>
          <a:xfrm rot="16200000">
            <a:off x="-438055" y="3657775"/>
            <a:ext cx="1688297" cy="36561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Ice Creams Sold</a:t>
            </a:r>
          </a:p>
        </p:txBody>
      </p:sp>
      <p:pic>
        <p:nvPicPr>
          <p:cNvPr id="14" name="Picture 13" descr="Chart, scatter chart&#10;&#10;Description automatically generated">
            <a:extLst>
              <a:ext uri="{FF2B5EF4-FFF2-40B4-BE49-F238E27FC236}">
                <a16:creationId xmlns:a16="http://schemas.microsoft.com/office/drawing/2014/main" id="{78C768A7-0883-A149-AE73-18D1F6F20B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1360" y="2996436"/>
            <a:ext cx="3979303" cy="348044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EF27E48-1903-544C-BA3B-592B11930B88}"/>
              </a:ext>
            </a:extLst>
          </p:cNvPr>
          <p:cNvSpPr/>
          <p:nvPr/>
        </p:nvSpPr>
        <p:spPr>
          <a:xfrm>
            <a:off x="7520170" y="6332751"/>
            <a:ext cx="1352811" cy="36561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Temp (ºC)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5D90E9D-C4BA-9B41-87E6-72E6FB2BD4D9}"/>
              </a:ext>
            </a:extLst>
          </p:cNvPr>
          <p:cNvSpPr/>
          <p:nvPr/>
        </p:nvSpPr>
        <p:spPr>
          <a:xfrm rot="16200000">
            <a:off x="3954402" y="3657774"/>
            <a:ext cx="1688297" cy="36561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Ice Creams Sold</a:t>
            </a:r>
          </a:p>
        </p:txBody>
      </p:sp>
      <p:graphicFrame>
        <p:nvGraphicFramePr>
          <p:cNvPr id="18" name="Table 8">
            <a:extLst>
              <a:ext uri="{FF2B5EF4-FFF2-40B4-BE49-F238E27FC236}">
                <a16:creationId xmlns:a16="http://schemas.microsoft.com/office/drawing/2014/main" id="{02BF51C2-DFC5-3743-B06B-48D31A6F74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5184609"/>
              </p:ext>
            </p:extLst>
          </p:nvPr>
        </p:nvGraphicFramePr>
        <p:xfrm>
          <a:off x="4720858" y="1860463"/>
          <a:ext cx="4199860" cy="914400"/>
        </p:xfrm>
        <a:graphic>
          <a:graphicData uri="http://schemas.openxmlformats.org/drawingml/2006/table">
            <a:tbl>
              <a:tblPr firstRow="1" bandRow="1">
                <a:tableStyleId>{2572A604-6930-44FA-8A8C-41554DEEE212}</a:tableStyleId>
              </a:tblPr>
              <a:tblGrid>
                <a:gridCol w="1294685">
                  <a:extLst>
                    <a:ext uri="{9D8B030D-6E8A-4147-A177-3AD203B41FA5}">
                      <a16:colId xmlns:a16="http://schemas.microsoft.com/office/drawing/2014/main" val="199074214"/>
                    </a:ext>
                  </a:extLst>
                </a:gridCol>
                <a:gridCol w="581035">
                  <a:extLst>
                    <a:ext uri="{9D8B030D-6E8A-4147-A177-3AD203B41FA5}">
                      <a16:colId xmlns:a16="http://schemas.microsoft.com/office/drawing/2014/main" val="715354392"/>
                    </a:ext>
                  </a:extLst>
                </a:gridCol>
                <a:gridCol w="581035">
                  <a:extLst>
                    <a:ext uri="{9D8B030D-6E8A-4147-A177-3AD203B41FA5}">
                      <a16:colId xmlns:a16="http://schemas.microsoft.com/office/drawing/2014/main" val="3201003501"/>
                    </a:ext>
                  </a:extLst>
                </a:gridCol>
                <a:gridCol w="581035">
                  <a:extLst>
                    <a:ext uri="{9D8B030D-6E8A-4147-A177-3AD203B41FA5}">
                      <a16:colId xmlns:a16="http://schemas.microsoft.com/office/drawing/2014/main" val="4132392761"/>
                    </a:ext>
                  </a:extLst>
                </a:gridCol>
                <a:gridCol w="581035">
                  <a:extLst>
                    <a:ext uri="{9D8B030D-6E8A-4147-A177-3AD203B41FA5}">
                      <a16:colId xmlns:a16="http://schemas.microsoft.com/office/drawing/2014/main" val="3214447158"/>
                    </a:ext>
                  </a:extLst>
                </a:gridCol>
                <a:gridCol w="581035">
                  <a:extLst>
                    <a:ext uri="{9D8B030D-6E8A-4147-A177-3AD203B41FA5}">
                      <a16:colId xmlns:a16="http://schemas.microsoft.com/office/drawing/2014/main" val="266914991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Temp (ºC)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951334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Ice Creams Sold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397698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Google Shape;120;ga2e4b46b51_0_0"/>
          <p:cNvGraphicFramePr/>
          <p:nvPr>
            <p:extLst>
              <p:ext uri="{D42A27DB-BD31-4B8C-83A1-F6EECF244321}">
                <p14:modId xmlns:p14="http://schemas.microsoft.com/office/powerpoint/2010/main" val="199958212"/>
              </p:ext>
            </p:extLst>
          </p:nvPr>
        </p:nvGraphicFramePr>
        <p:xfrm>
          <a:off x="130628" y="154380"/>
          <a:ext cx="8875586" cy="6622201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44377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377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394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b="1" dirty="0"/>
                        <a:t>Correlation and Interpreting Scatter Graphs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95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WE DO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YOU DO 1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894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400" dirty="0"/>
                        <a:t>For each set of data below, state: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400" b="1" dirty="0"/>
                        <a:t>a</a:t>
                      </a:r>
                      <a:r>
                        <a:rPr lang="en-GB" sz="1400" b="0" dirty="0"/>
                        <a:t> The type of correlation shown   </a:t>
                      </a:r>
                      <a:r>
                        <a:rPr lang="en-GB" sz="1400" b="1" dirty="0"/>
                        <a:t>b</a:t>
                      </a:r>
                      <a:r>
                        <a:rPr lang="en-GB" sz="1400" b="0" dirty="0"/>
                        <a:t> An interpretation for the data</a:t>
                      </a:r>
                      <a:endParaRPr sz="1400" b="1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endParaRPr lang="en-GB" i="1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073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4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endParaRPr lang="en-GB" i="1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591210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A3DE8C3E-BF3F-3A4F-BE94-0CDFB3D5DCBA}"/>
              </a:ext>
            </a:extLst>
          </p:cNvPr>
          <p:cNvSpPr/>
          <p:nvPr/>
        </p:nvSpPr>
        <p:spPr>
          <a:xfrm rot="16200000">
            <a:off x="-699436" y="2718323"/>
            <a:ext cx="2164287" cy="36561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Number of minutes per game</a:t>
            </a:r>
          </a:p>
        </p:txBody>
      </p:sp>
      <p:pic>
        <p:nvPicPr>
          <p:cNvPr id="5" name="Picture 4" descr="Chart, scatter chart&#10;&#10;Description automatically generated">
            <a:extLst>
              <a:ext uri="{FF2B5EF4-FFF2-40B4-BE49-F238E27FC236}">
                <a16:creationId xmlns:a16="http://schemas.microsoft.com/office/drawing/2014/main" id="{8D81371A-1FB6-D14D-B452-7BF99D2035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9754" y="1818989"/>
            <a:ext cx="2624609" cy="2412213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048978B5-1183-AE41-A6D1-3114088FCAEE}"/>
              </a:ext>
            </a:extLst>
          </p:cNvPr>
          <p:cNvSpPr/>
          <p:nvPr/>
        </p:nvSpPr>
        <p:spPr>
          <a:xfrm>
            <a:off x="7857269" y="3799045"/>
            <a:ext cx="842503" cy="36561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Age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A24358F-F2C7-DE47-89D0-291202A6B175}"/>
              </a:ext>
            </a:extLst>
          </p:cNvPr>
          <p:cNvSpPr/>
          <p:nvPr/>
        </p:nvSpPr>
        <p:spPr>
          <a:xfrm rot="16200000">
            <a:off x="3815531" y="2718323"/>
            <a:ext cx="2164287" cy="36561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Number of times played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3B6DEBD-8C12-9347-924D-92B5CD3630DE}"/>
              </a:ext>
            </a:extLst>
          </p:cNvPr>
          <p:cNvSpPr/>
          <p:nvPr/>
        </p:nvSpPr>
        <p:spPr>
          <a:xfrm>
            <a:off x="5576898" y="1793903"/>
            <a:ext cx="3367205" cy="36561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Number of appearances by a group of football players by age..</a:t>
            </a:r>
          </a:p>
        </p:txBody>
      </p:sp>
      <p:pic>
        <p:nvPicPr>
          <p:cNvPr id="24" name="Picture 23" descr="Chart, scatter chart&#10;&#10;Description automatically generated">
            <a:extLst>
              <a:ext uri="{FF2B5EF4-FFF2-40B4-BE49-F238E27FC236}">
                <a16:creationId xmlns:a16="http://schemas.microsoft.com/office/drawing/2014/main" id="{98AE8BAC-B1CC-7644-AFE1-AAB0B9756C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424" y="1993163"/>
            <a:ext cx="3165018" cy="216428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DCFA364-1797-514E-A163-254D5463D935}"/>
              </a:ext>
            </a:extLst>
          </p:cNvPr>
          <p:cNvSpPr/>
          <p:nvPr/>
        </p:nvSpPr>
        <p:spPr>
          <a:xfrm>
            <a:off x="3843686" y="3857083"/>
            <a:ext cx="637911" cy="36561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Age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24973E2-A2C3-1F44-952B-5B9DC6ED0782}"/>
              </a:ext>
            </a:extLst>
          </p:cNvPr>
          <p:cNvSpPr/>
          <p:nvPr/>
        </p:nvSpPr>
        <p:spPr>
          <a:xfrm>
            <a:off x="1104587" y="1822922"/>
            <a:ext cx="3367205" cy="36561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Average number of minutes played by a group of football players at different ages.</a:t>
            </a:r>
          </a:p>
        </p:txBody>
      </p:sp>
    </p:spTree>
    <p:extLst>
      <p:ext uri="{BB962C8B-B14F-4D97-AF65-F5344CB8AC3E}">
        <p14:creationId xmlns:p14="http://schemas.microsoft.com/office/powerpoint/2010/main" val="2984468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Google Shape;120;ga2e4b46b51_0_0"/>
          <p:cNvGraphicFramePr/>
          <p:nvPr>
            <p:extLst>
              <p:ext uri="{D42A27DB-BD31-4B8C-83A1-F6EECF244321}">
                <p14:modId xmlns:p14="http://schemas.microsoft.com/office/powerpoint/2010/main" val="2129673157"/>
              </p:ext>
            </p:extLst>
          </p:nvPr>
        </p:nvGraphicFramePr>
        <p:xfrm>
          <a:off x="130628" y="154380"/>
          <a:ext cx="8875586" cy="6622201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44377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377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394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b="1" dirty="0"/>
                        <a:t>Correlation and Interpreting Scatter Graphs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9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800" dirty="0"/>
                        <a:t>YOU DO 2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800" dirty="0"/>
                        <a:t>YOU DO 3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894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400" dirty="0"/>
                        <a:t>For each set of data below, state: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400" b="1" dirty="0"/>
                        <a:t>a</a:t>
                      </a:r>
                      <a:r>
                        <a:rPr lang="en-GB" sz="1400" b="0" dirty="0"/>
                        <a:t>  The type of correlation shown    </a:t>
                      </a:r>
                      <a:r>
                        <a:rPr lang="en-GB" sz="1400" b="1" dirty="0"/>
                        <a:t>b</a:t>
                      </a:r>
                      <a:r>
                        <a:rPr lang="en-GB" sz="1400" b="0" dirty="0"/>
                        <a:t>  An interpretation for the data</a:t>
                      </a:r>
                      <a:endParaRPr sz="1400" b="1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endParaRPr lang="en-GB" i="1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073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4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endParaRPr lang="en-GB" i="1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591210"/>
                  </a:ext>
                </a:extLst>
              </a:tr>
            </a:tbl>
          </a:graphicData>
        </a:graphic>
      </p:graphicFrame>
      <p:pic>
        <p:nvPicPr>
          <p:cNvPr id="3" name="Picture 2" descr="Chart, scatter chart&#10;&#10;Description automatically generated">
            <a:extLst>
              <a:ext uri="{FF2B5EF4-FFF2-40B4-BE49-F238E27FC236}">
                <a16:creationId xmlns:a16="http://schemas.microsoft.com/office/drawing/2014/main" id="{1C399401-A153-6845-A4D4-C4DE560F8D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786" y="2005732"/>
            <a:ext cx="2624609" cy="197754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3DE8C3E-BF3F-3A4F-BE94-0CDFB3D5DCBA}"/>
              </a:ext>
            </a:extLst>
          </p:cNvPr>
          <p:cNvSpPr/>
          <p:nvPr/>
        </p:nvSpPr>
        <p:spPr>
          <a:xfrm rot="16200000">
            <a:off x="-699436" y="2718323"/>
            <a:ext cx="2164287" cy="36561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Number of Goals Scored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DCFA364-1797-514E-A163-254D5463D935}"/>
              </a:ext>
            </a:extLst>
          </p:cNvPr>
          <p:cNvSpPr/>
          <p:nvPr/>
        </p:nvSpPr>
        <p:spPr>
          <a:xfrm>
            <a:off x="3328664" y="3617657"/>
            <a:ext cx="842503" cy="36561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Age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24973E2-A2C3-1F44-952B-5B9DC6ED0782}"/>
              </a:ext>
            </a:extLst>
          </p:cNvPr>
          <p:cNvSpPr/>
          <p:nvPr/>
        </p:nvSpPr>
        <p:spPr>
          <a:xfrm>
            <a:off x="1104587" y="1822922"/>
            <a:ext cx="3367205" cy="36561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Number of goals scored by a group of football players by age.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48978B5-1183-AE41-A6D1-3114088FCAEE}"/>
              </a:ext>
            </a:extLst>
          </p:cNvPr>
          <p:cNvSpPr/>
          <p:nvPr/>
        </p:nvSpPr>
        <p:spPr>
          <a:xfrm>
            <a:off x="7596958" y="3800466"/>
            <a:ext cx="842503" cy="36561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Games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A24358F-F2C7-DE47-89D0-291202A6B175}"/>
              </a:ext>
            </a:extLst>
          </p:cNvPr>
          <p:cNvSpPr/>
          <p:nvPr/>
        </p:nvSpPr>
        <p:spPr>
          <a:xfrm rot="16200000">
            <a:off x="4435569" y="2098284"/>
            <a:ext cx="924211" cy="36561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Shots</a:t>
            </a:r>
          </a:p>
        </p:txBody>
      </p:sp>
      <p:pic>
        <p:nvPicPr>
          <p:cNvPr id="7" name="Picture 6" descr="Chart, scatter chart&#10;&#10;Description automatically generated">
            <a:extLst>
              <a:ext uri="{FF2B5EF4-FFF2-40B4-BE49-F238E27FC236}">
                <a16:creationId xmlns:a16="http://schemas.microsoft.com/office/drawing/2014/main" id="{18AF9FE2-00DB-B641-A97D-3DB3A5B0CD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1649" y="1818989"/>
            <a:ext cx="2439178" cy="2374789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43B6DEBD-8C12-9347-924D-92B5CD3630DE}"/>
              </a:ext>
            </a:extLst>
          </p:cNvPr>
          <p:cNvSpPr/>
          <p:nvPr/>
        </p:nvSpPr>
        <p:spPr>
          <a:xfrm>
            <a:off x="5576898" y="1793903"/>
            <a:ext cx="3367205" cy="36561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Number of games played compared with shots taken at goal.</a:t>
            </a:r>
          </a:p>
        </p:txBody>
      </p:sp>
    </p:spTree>
    <p:extLst>
      <p:ext uri="{BB962C8B-B14F-4D97-AF65-F5344CB8AC3E}">
        <p14:creationId xmlns:p14="http://schemas.microsoft.com/office/powerpoint/2010/main" val="408532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Google Shape;120;ga2e4b46b51_0_0"/>
          <p:cNvGraphicFramePr/>
          <p:nvPr>
            <p:extLst>
              <p:ext uri="{D42A27DB-BD31-4B8C-83A1-F6EECF244321}">
                <p14:modId xmlns:p14="http://schemas.microsoft.com/office/powerpoint/2010/main" val="1263385163"/>
              </p:ext>
            </p:extLst>
          </p:nvPr>
        </p:nvGraphicFramePr>
        <p:xfrm>
          <a:off x="130629" y="154380"/>
          <a:ext cx="8882742" cy="6578929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2960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394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/>
                        <a:t>Lines of Best Fits</a:t>
                      </a:r>
                      <a:endParaRPr b="1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95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I DO</a:t>
                      </a:r>
                      <a:endParaRPr sz="18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WE DO</a:t>
                      </a:r>
                      <a:endParaRPr sz="18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YOU DO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3766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For each scatter graph below: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a  </a:t>
                      </a:r>
                      <a:r>
                        <a:rPr lang="en-GB" sz="1400" b="0" dirty="0"/>
                        <a:t>State the type of correlation shown    </a:t>
                      </a:r>
                      <a:r>
                        <a:rPr lang="en-GB" sz="1400" b="1" dirty="0"/>
                        <a:t>b  </a:t>
                      </a:r>
                      <a:r>
                        <a:rPr lang="en-GB" sz="1400" b="0" dirty="0"/>
                        <a:t>Draw a line of best fit for the data</a:t>
                      </a:r>
                      <a:endParaRPr sz="1400" b="1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40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endParaRPr lang="en-GB" i="1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9448860"/>
                  </a:ext>
                </a:extLst>
              </a:tr>
              <a:tr h="500745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4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endParaRPr lang="en-GB" i="1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58BD9530-8CA8-EB4D-8604-17D620A9C4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720" y="1852550"/>
            <a:ext cx="2440573" cy="2719792"/>
          </a:xfrm>
          <a:prstGeom prst="rect">
            <a:avLst/>
          </a:prstGeom>
        </p:spPr>
      </p:pic>
      <p:pic>
        <p:nvPicPr>
          <p:cNvPr id="5" name="Picture 4" descr="Chart, line chart, scatter chart&#10;&#10;Description automatically generated">
            <a:extLst>
              <a:ext uri="{FF2B5EF4-FFF2-40B4-BE49-F238E27FC236}">
                <a16:creationId xmlns:a16="http://schemas.microsoft.com/office/drawing/2014/main" id="{7854D17A-3E73-CA4A-93FF-A654962D90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4390" y="1876300"/>
            <a:ext cx="2595220" cy="2719791"/>
          </a:xfrm>
          <a:prstGeom prst="rect">
            <a:avLst/>
          </a:prstGeom>
        </p:spPr>
      </p:pic>
      <p:pic>
        <p:nvPicPr>
          <p:cNvPr id="7" name="Picture 6" descr="Chart, scatter chart&#10;&#10;Description automatically generated">
            <a:extLst>
              <a:ext uri="{FF2B5EF4-FFF2-40B4-BE49-F238E27FC236}">
                <a16:creationId xmlns:a16="http://schemas.microsoft.com/office/drawing/2014/main" id="{A4B328F8-EC11-5B4E-96B9-6DAEB94DB6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5707" y="1876300"/>
            <a:ext cx="2135498" cy="2226623"/>
          </a:xfrm>
          <a:prstGeom prst="rect">
            <a:avLst/>
          </a:prstGeom>
        </p:spPr>
      </p:pic>
      <p:pic>
        <p:nvPicPr>
          <p:cNvPr id="9" name="Picture 8" descr="Chart, scatter chart&#10;&#10;Description automatically generated">
            <a:extLst>
              <a:ext uri="{FF2B5EF4-FFF2-40B4-BE49-F238E27FC236}">
                <a16:creationId xmlns:a16="http://schemas.microsoft.com/office/drawing/2014/main" id="{A2F2BE98-B411-544C-B066-DF2BF1EC46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5707" y="4257302"/>
            <a:ext cx="2135498" cy="222713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Google Shape;120;ga2e4b46b51_0_0"/>
          <p:cNvGraphicFramePr/>
          <p:nvPr>
            <p:extLst>
              <p:ext uri="{D42A27DB-BD31-4B8C-83A1-F6EECF244321}">
                <p14:modId xmlns:p14="http://schemas.microsoft.com/office/powerpoint/2010/main" val="2776488282"/>
              </p:ext>
            </p:extLst>
          </p:nvPr>
        </p:nvGraphicFramePr>
        <p:xfrm>
          <a:off x="130628" y="154380"/>
          <a:ext cx="8875586" cy="6631151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44377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377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394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b="1" dirty="0"/>
                        <a:t>Correlation and Interpreting Scatter Graphs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95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WE DO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YOU DO 1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7224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/>
                        <a:t>The scatter graph below shows the temperature and the number of hours of sunlight in City A .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/>
                        <a:t>Write down the co-ordinate of the </a:t>
                      </a:r>
                      <a:r>
                        <a:rPr lang="en-GB" sz="1200" b="1" dirty="0"/>
                        <a:t>outlier</a:t>
                      </a:r>
                      <a:r>
                        <a:rPr lang="en-GB" sz="1200" b="0" dirty="0"/>
                        <a:t>.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dirty="0"/>
                        <a:t>Write an interpretation for the data shown.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dirty="0"/>
                        <a:t>The temperature is forecast to be 18</a:t>
                      </a:r>
                      <a:r>
                        <a:rPr lang="en-GB" sz="1200" b="0" baseline="30000" dirty="0"/>
                        <a:t>º</a:t>
                      </a:r>
                      <a:r>
                        <a:rPr lang="en-GB" sz="1200" b="0" baseline="0" dirty="0"/>
                        <a:t>C, how many hours of sunlight should the City A expect to have?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baseline="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baseline="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baseline="0" dirty="0"/>
                        <a:t>A day is forecast to have 6 hours of sunlight, what is the most likely temperature?</a:t>
                      </a:r>
                      <a:endParaRPr lang="en-GB" sz="1200" baseline="300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2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/>
                        <a:t>The scatter graph below shows the temperature and the number of hours of sunlight in City B .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/>
                        <a:t>Write down the co-ordinate of the </a:t>
                      </a:r>
                      <a:r>
                        <a:rPr lang="en-GB" sz="1200" b="1" dirty="0"/>
                        <a:t>outlier</a:t>
                      </a:r>
                      <a:r>
                        <a:rPr lang="en-GB" sz="1200" b="0" dirty="0"/>
                        <a:t>.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dirty="0"/>
                        <a:t>Write an interpretation for the data shown.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dirty="0"/>
                        <a:t>The temperature is forecast to be 24</a:t>
                      </a:r>
                      <a:r>
                        <a:rPr lang="en-GB" sz="1200" b="0" baseline="30000" dirty="0"/>
                        <a:t>º</a:t>
                      </a:r>
                      <a:r>
                        <a:rPr lang="en-GB" sz="1200" b="0" baseline="0" dirty="0"/>
                        <a:t>C, how many hours of sunlight should the City B expect to have?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baseline="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baseline="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baseline="0" dirty="0"/>
                        <a:t>A day is forecast to have 8 hours of sunlight, what is the most likely temperature?</a:t>
                      </a:r>
                      <a:endParaRPr lang="en-GB" sz="1200" baseline="300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endParaRPr lang="en-GB" sz="1200" i="1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591210"/>
                  </a:ext>
                </a:extLst>
              </a:tr>
            </a:tbl>
          </a:graphicData>
        </a:graphic>
      </p:graphicFrame>
      <p:pic>
        <p:nvPicPr>
          <p:cNvPr id="11" name="Picture 10" descr="Chart, line chart&#10;&#10;Description automatically generated">
            <a:extLst>
              <a:ext uri="{FF2B5EF4-FFF2-40B4-BE49-F238E27FC236}">
                <a16:creationId xmlns:a16="http://schemas.microsoft.com/office/drawing/2014/main" id="{60060546-ABC0-E24D-93C4-64BACF8267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3908" y="1637041"/>
            <a:ext cx="2109402" cy="222503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C7A2EF9-A490-C140-A07D-4FA299918F4B}"/>
              </a:ext>
            </a:extLst>
          </p:cNvPr>
          <p:cNvSpPr txBox="1"/>
          <p:nvPr/>
        </p:nvSpPr>
        <p:spPr>
          <a:xfrm>
            <a:off x="3461619" y="3646630"/>
            <a:ext cx="861134" cy="215444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800" dirty="0"/>
              <a:t>Sunlight Hours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D4C9A5-A186-EC44-8D17-97DAC74853C8}"/>
              </a:ext>
            </a:extLst>
          </p:cNvPr>
          <p:cNvSpPr/>
          <p:nvPr/>
        </p:nvSpPr>
        <p:spPr>
          <a:xfrm rot="16200000">
            <a:off x="520316" y="2060367"/>
            <a:ext cx="1058609" cy="21195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Temperature (ºC)</a:t>
            </a:r>
          </a:p>
        </p:txBody>
      </p:sp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048D1017-AB2C-6A4B-BE9A-0AB470CC79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3256" y="1605685"/>
            <a:ext cx="2306836" cy="222503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7B373FB-0716-CB47-8AD9-87759F4A41EC}"/>
              </a:ext>
            </a:extLst>
          </p:cNvPr>
          <p:cNvSpPr/>
          <p:nvPr/>
        </p:nvSpPr>
        <p:spPr>
          <a:xfrm rot="16200000">
            <a:off x="4803282" y="2029011"/>
            <a:ext cx="1058609" cy="21195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Temperature (ºC)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4059B61-D24A-9547-8BA9-AC3F09049217}"/>
              </a:ext>
            </a:extLst>
          </p:cNvPr>
          <p:cNvSpPr txBox="1"/>
          <p:nvPr/>
        </p:nvSpPr>
        <p:spPr>
          <a:xfrm>
            <a:off x="8017586" y="3538908"/>
            <a:ext cx="861134" cy="215444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800" dirty="0"/>
              <a:t>Sunlight Hours</a:t>
            </a:r>
          </a:p>
        </p:txBody>
      </p:sp>
    </p:spTree>
    <p:extLst>
      <p:ext uri="{BB962C8B-B14F-4D97-AF65-F5344CB8AC3E}">
        <p14:creationId xmlns:p14="http://schemas.microsoft.com/office/powerpoint/2010/main" val="834832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Google Shape;120;ga2e4b46b51_0_0"/>
          <p:cNvGraphicFramePr/>
          <p:nvPr>
            <p:extLst>
              <p:ext uri="{D42A27DB-BD31-4B8C-83A1-F6EECF244321}">
                <p14:modId xmlns:p14="http://schemas.microsoft.com/office/powerpoint/2010/main" val="2640361756"/>
              </p:ext>
            </p:extLst>
          </p:nvPr>
        </p:nvGraphicFramePr>
        <p:xfrm>
          <a:off x="130628" y="154380"/>
          <a:ext cx="8875586" cy="6631151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44377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377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394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b="1" dirty="0"/>
                        <a:t>Correlation and Interpreting Scatter Graphs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95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YOU DO 2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YOU DO 3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7224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/>
                        <a:t>The scatter graph below shows the age and value (in £’000) of some antiques.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dirty="0"/>
                        <a:t>Write an interpretation for the data shown.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dirty="0"/>
                        <a:t>Draw a line of best fit on the diagram.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dirty="0"/>
                        <a:t>What value would you expect a 5-year-old antique to have?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/>
                        <a:t>The scatter graph below shows how many antiques have been made and their value (in £’000).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dirty="0"/>
                        <a:t>Write an interpretation for the data shown.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dirty="0"/>
                        <a:t>Draw a line of best fit on the diagram.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dirty="0"/>
                        <a:t>How many £12,000 antiques would you expect to have been made?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591210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C7A2EF9-A490-C140-A07D-4FA299918F4B}"/>
              </a:ext>
            </a:extLst>
          </p:cNvPr>
          <p:cNvSpPr txBox="1"/>
          <p:nvPr/>
        </p:nvSpPr>
        <p:spPr>
          <a:xfrm>
            <a:off x="2650831" y="3839948"/>
            <a:ext cx="734496" cy="215444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800" dirty="0"/>
              <a:t>Age (Years)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D4C9A5-A186-EC44-8D17-97DAC74853C8}"/>
              </a:ext>
            </a:extLst>
          </p:cNvPr>
          <p:cNvSpPr/>
          <p:nvPr/>
        </p:nvSpPr>
        <p:spPr>
          <a:xfrm rot="16200000">
            <a:off x="-213802" y="2029010"/>
            <a:ext cx="1058609" cy="21195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Value (£’000)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7B373FB-0716-CB47-8AD9-87759F4A41EC}"/>
              </a:ext>
            </a:extLst>
          </p:cNvPr>
          <p:cNvSpPr/>
          <p:nvPr/>
        </p:nvSpPr>
        <p:spPr>
          <a:xfrm rot="16200000">
            <a:off x="4245704" y="2029010"/>
            <a:ext cx="1058609" cy="21195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Value (£’000)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4059B61-D24A-9547-8BA9-AC3F09049217}"/>
              </a:ext>
            </a:extLst>
          </p:cNvPr>
          <p:cNvSpPr txBox="1"/>
          <p:nvPr/>
        </p:nvSpPr>
        <p:spPr>
          <a:xfrm>
            <a:off x="8122695" y="3839948"/>
            <a:ext cx="569387" cy="215444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800" dirty="0"/>
              <a:t>Quantity</a:t>
            </a:r>
          </a:p>
        </p:txBody>
      </p:sp>
      <p:pic>
        <p:nvPicPr>
          <p:cNvPr id="4" name="Picture 3" descr="Chart, line chart, scatter chart&#10;&#10;Description automatically generated">
            <a:extLst>
              <a:ext uri="{FF2B5EF4-FFF2-40B4-BE49-F238E27FC236}">
                <a16:creationId xmlns:a16="http://schemas.microsoft.com/office/drawing/2014/main" id="{C6204D35-6981-434A-8237-1463860D9D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75" y="1605684"/>
            <a:ext cx="2050756" cy="2449708"/>
          </a:xfrm>
          <a:prstGeom prst="rect">
            <a:avLst/>
          </a:prstGeom>
        </p:spPr>
      </p:pic>
      <p:pic>
        <p:nvPicPr>
          <p:cNvPr id="6" name="Picture 5" descr="Chart, scatter chart&#10;&#10;Description automatically generated">
            <a:extLst>
              <a:ext uri="{FF2B5EF4-FFF2-40B4-BE49-F238E27FC236}">
                <a16:creationId xmlns:a16="http://schemas.microsoft.com/office/drawing/2014/main" id="{A0FC2144-F7CC-2C42-9D16-4B0AF81B04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5087" y="1605684"/>
            <a:ext cx="2952775" cy="24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9394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577</Words>
  <Application>Microsoft Macintosh PowerPoint</Application>
  <PresentationFormat>On-screen Show (4:3)</PresentationFormat>
  <Paragraphs>187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Scatter Graphs &amp; Correlation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Green</dc:creator>
  <cp:lastModifiedBy>Martin Green</cp:lastModifiedBy>
  <cp:revision>27</cp:revision>
  <dcterms:created xsi:type="dcterms:W3CDTF">2018-01-27T15:48:25Z</dcterms:created>
  <dcterms:modified xsi:type="dcterms:W3CDTF">2021-06-22T19:35:07Z</dcterms:modified>
</cp:coreProperties>
</file>