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80" r:id="rId2"/>
    <p:sldId id="281" r:id="rId3"/>
    <p:sldId id="282" r:id="rId4"/>
    <p:sldId id="260" r:id="rId5"/>
    <p:sldId id="283" r:id="rId6"/>
    <p:sldId id="284" r:id="rId7"/>
    <p:sldId id="285" r:id="rId8"/>
    <p:sldId id="286" r:id="rId9"/>
    <p:sldId id="287" r:id="rId10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 varScale="1">
        <p:scale>
          <a:sx n="102" d="100"/>
          <a:sy n="102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16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84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0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30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64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Estimation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564498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Estimation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404710"/>
              </p:ext>
            </p:extLst>
          </p:nvPr>
        </p:nvGraphicFramePr>
        <p:xfrm>
          <a:off x="130629" y="154380"/>
          <a:ext cx="8882742" cy="659715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Estimation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need help with what estimation means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know the meaning of ‘estimation’ in mathematics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round to 1 significant figure (Grade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estimate the solution to a calculation (Grade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determine if a solution is an overestimate or an underestimate (Grade 3+)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06687147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Estimation (1)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Round each of the following to 1 significant figure: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2400" dirty="0"/>
                            <a:t>7251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2400" dirty="0"/>
                            <a:t>831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Use your answers to estimate the value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2400" b="0" i="0" smtClean="0">
                                    <a:latin typeface="+mn-lt"/>
                                  </a:rPr>
                                  <m:t>7251 + 831</m:t>
                                </m:r>
                              </m:oMath>
                            </m:oMathPara>
                          </a14:m>
                          <a:endParaRPr sz="2400" dirty="0">
                            <a:latin typeface="+mn-lt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Round each of the following to 1 significant figure: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2400" dirty="0"/>
                            <a:t>6243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2400" dirty="0"/>
                            <a:t>3951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Use your answers to estimate the value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2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6243</m:t>
                                </m:r>
                                <m:r>
                                  <m:rPr>
                                    <m:nor/>
                                  </m:rPr>
                                  <a:rPr lang="en-GB" sz="2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-</m:t>
                                </m:r>
                                <m:r>
                                  <m:rPr>
                                    <m:nor/>
                                  </m:rPr>
                                  <a:rPr lang="en-GB" sz="2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3941</m:t>
                                </m:r>
                              </m:oMath>
                            </m:oMathPara>
                          </a14:m>
                          <a:endParaRPr lang="en-GB" sz="2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Round each of the following to 1 significant figure: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2400" dirty="0"/>
                            <a:t>6743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2400" dirty="0"/>
                            <a:t>3451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Use your answers to estimate the value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2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6743</m:t>
                                </m:r>
                                <m:r>
                                  <m:rPr>
                                    <m:nor/>
                                  </m:rPr>
                                  <a:rPr lang="en-GB" sz="2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 + </m:t>
                                </m:r>
                                <m:r>
                                  <m:rPr>
                                    <m:nor/>
                                  </m:rPr>
                                  <a:rPr lang="en-GB" sz="2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3451</m:t>
                                </m:r>
                              </m:oMath>
                            </m:oMathPara>
                          </a14:m>
                          <a:endParaRPr lang="en-GB" sz="2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2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24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24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6743 - 3451</m:t>
                                </m:r>
                              </m:oMath>
                            </m:oMathPara>
                          </a14:m>
                          <a:endParaRPr lang="en-GB" sz="24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06687147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Estimation (1)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263604958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Estimation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each of the following to 1 significant figure: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8.732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1.72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Use your answers to estimate the value of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+mn-lt"/>
                        </a:rPr>
                        <a:t>8.732 + </a:t>
                      </a:r>
                      <a:r>
                        <a:rPr lang="en-GB" sz="2400" dirty="0"/>
                        <a:t>1.72</a:t>
                      </a:r>
                      <a:endParaRPr lang="en-GB" sz="240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+mn-lt"/>
                        </a:rPr>
                        <a:t>8.732 – </a:t>
                      </a:r>
                      <a:r>
                        <a:rPr lang="en-GB" sz="2400" dirty="0"/>
                        <a:t>1.72</a:t>
                      </a:r>
                      <a:endParaRPr lang="en-GB" sz="2400" dirty="0">
                        <a:latin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+mn-lt"/>
                        </a:rPr>
                        <a:t>8.732 x </a:t>
                      </a:r>
                      <a:r>
                        <a:rPr lang="en-GB" sz="2400" dirty="0"/>
                        <a:t>1.72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each of the following to 1 significant figure: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12.83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0.48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Use your answers to estimate the value of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12.83 + 0.48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12.83 – 0.48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12.83 x 0.48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Round each of the following to 1 significant figure: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12.83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1.48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Use your answers to estimate the value of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12.83 + 1.48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12.83 – 1.48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12.83 x 1.48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09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375052348"/>
                  </p:ext>
                </p:extLst>
              </p:nvPr>
            </p:nvGraphicFramePr>
            <p:xfrm>
              <a:off x="130629" y="154380"/>
              <a:ext cx="8882742" cy="6640168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Estimation (3)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Estimate the value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latin typeface="+mn-lt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+mn-lt"/>
                                      </a:rPr>
                                      <m:t>4270 + 2104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+mn-lt"/>
                                      </a:rPr>
                                      <m:t>2.36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Estimate the value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4.270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 +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0.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2104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2.36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>
                            <a:latin typeface="+mn-lt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Estimate the value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17,200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623</m:t>
                                    </m:r>
                                    <m:r>
                                      <a:rPr lang="en-GB" sz="16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193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Estimate the value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72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0.6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23</m:t>
                                    </m:r>
                                    <m:r>
                                      <a:rPr lang="en-GB" sz="1600" b="0" i="1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+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93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Estimate the value of</a:t>
                          </a:r>
                        </a:p>
                        <a:p>
                          <a:pPr marL="0" lvl="0" indent="0" algn="ctr" rtl="0">
                            <a:lnSpc>
                              <a:spcPct val="17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270 +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104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2.36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lnSpc>
                              <a:spcPct val="17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70 + 3104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2.36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7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5270 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-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 3104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2.36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7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270 + 3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104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2.36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7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.270 + 3.104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8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7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2.86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6.270 + 3.104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i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7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600" b="1" i="0" dirty="0"/>
                            <a:t>ANSWER IN YOUR BOOKS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375052348"/>
                  </p:ext>
                </p:extLst>
              </p:nvPr>
            </p:nvGraphicFramePr>
            <p:xfrm>
              <a:off x="130629" y="154380"/>
              <a:ext cx="8882742" cy="6640168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Estimation (3)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782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188" r="-200858" b="-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188" r="-100000" b="-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188" r="-429" b="-4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9670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409333194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Estimation (4)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Estimate the value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+mn-lt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+mn-lt"/>
                                      </a:rPr>
                                      <m:t>3.728 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+mn-lt"/>
                                      </a:rPr>
                                      <m:t>×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+mn-lt"/>
                                      </a:rPr>
                                      <m:t> 21.89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+mn-lt"/>
                                      </a:rPr>
                                      <m:t>1.72 + 3.8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+mn-lt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Estimate the value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+mn-lt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+mn-lt"/>
                                      </a:rPr>
                                      <m:t>18.39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+mn-lt"/>
                                      </a:rPr>
                                      <m:t>3.61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1600" b="0" i="0" smtClean="0">
                                    <a:latin typeface="+mn-lt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GB" sz="1600" b="0" i="0" smtClean="0">
                                    <a:latin typeface="+mn-lt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+mn-lt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+mn-lt"/>
                                      </a:rPr>
                                      <m:t>6.31 + 9.31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400" b="0" i="0" u="none" strike="noStrike" cap="none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Estimate the value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9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28 ×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24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.89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9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 + 3.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i="1" dirty="0"/>
                        </a:p>
                        <a:p>
                          <a:pPr marL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i="1" dirty="0"/>
                        </a:p>
                        <a:p>
                          <a:pPr marL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i="1" dirty="0"/>
                        </a:p>
                        <a:p>
                          <a:pPr marL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i="1" dirty="0"/>
                        </a:p>
                        <a:p>
                          <a:pPr marL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i="1" dirty="0"/>
                        </a:p>
                        <a:p>
                          <a:pPr marL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i="1" dirty="0"/>
                        </a:p>
                        <a:p>
                          <a:pPr marL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i="1" dirty="0"/>
                        </a:p>
                        <a:p>
                          <a:pPr marL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i="1" dirty="0"/>
                        </a:p>
                        <a:p>
                          <a:pPr marL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.39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4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1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1600" b="0" i="0" u="none" strike="noStrike" cap="none" smtClean="0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rPr>
                                  <m:t>× 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9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.31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-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1600" b="0" i="0" u="none" strike="noStrike" cap="none" smtClean="0">
                                        <a:solidFill>
                                          <a:srgbClr val="000000"/>
                                        </a:solidFill>
                                        <a:latin typeface="Arial"/>
                                        <a:ea typeface="Arial"/>
                                        <a:cs typeface="Arial"/>
                                        <a:sym typeface="Arial"/>
                                      </a:rPr>
                                      <m:t>.31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sz="1600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4093331949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Estimation (4)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632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795113926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Estimation (5)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Estimate the value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65</m:t>
                                    </m:r>
                                  </m:e>
                                </m:rad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600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+ 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600" b="0" i="0" smtClean="0"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m:t>3.1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Estimate the value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124</m:t>
                                    </m:r>
                                  </m:e>
                                </m:rad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600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-</m:t>
                                </m:r>
                                <m:r>
                                  <m:rPr>
                                    <m:nor/>
                                  </m:rPr>
                                  <a:rPr lang="en-GB" sz="1600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600" b="0" i="0" smtClean="0"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m:t>0.49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/>
                            <a:t>Estimate the value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99</m:t>
                                    </m:r>
                                  </m:e>
                                </m:rad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600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− 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600" b="0" i="0" smtClean="0"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m:t>2.1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101</m:t>
                                    </m:r>
                                  </m:e>
                                </m:rad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600" b="0" i="0" smtClean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− 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600" b="0" i="0" smtClean="0"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rPr>
                                          <m:t>2.1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+mn-lt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b="0" i="1" smtClean="0">
                                            <a:latin typeface="+mn-lt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600" b="0" i="0" smtClean="0">
                                            <a:latin typeface="+mn-lt"/>
                                            <a:cs typeface="Arial" panose="020B0604020202020204" pitchFamily="34" charset="0"/>
                                          </a:rPr>
                                          <m:t>101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+mn-lt"/>
                                        <a:cs typeface="Arial" panose="020B0604020202020204" pitchFamily="34" charset="0"/>
                                      </a:rPr>
                                      <m:t>4.9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GB" sz="16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 sz="1600" b="0" i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GB" sz="1600" b="0" i="0" smtClean="0">
                                    <a:latin typeface="+mn-lt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+mn-lt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600" b="0" i="1" smtClean="0">
                                            <a:latin typeface="+mn-lt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GB" sz="1600" b="0" i="0" smtClean="0">
                                            <a:latin typeface="+mn-lt"/>
                                            <a:cs typeface="Arial" panose="020B0604020202020204" pitchFamily="34" charset="0"/>
                                          </a:rPr>
                                          <m:t>2.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GB" sz="1600" b="0" i="0" smtClean="0">
                                            <a:latin typeface="+mn-lt"/>
                                            <a:cs typeface="Arial" panose="020B0604020202020204" pitchFamily="34" charset="0"/>
                                          </a:rPr>
                                          <m:t>9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GB" sz="1600" b="0" i="0" smtClean="0">
                                        <a:latin typeface="+mn-lt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marL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795113926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Estimation (5)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383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4188909548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Estimation (6)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Estimate the </a:t>
                      </a:r>
                      <a:r>
                        <a:rPr lang="en-GB" sz="1400" b="1" dirty="0"/>
                        <a:t>volume</a:t>
                      </a:r>
                      <a:r>
                        <a:rPr lang="en-GB" sz="1400" b="0" dirty="0"/>
                        <a:t> of a cylinder with radius 4.9cm and height 7.1cm.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Estimate the </a:t>
                      </a:r>
                      <a:r>
                        <a:rPr lang="en-GB" sz="1400" b="1" dirty="0"/>
                        <a:t>volume</a:t>
                      </a:r>
                      <a:r>
                        <a:rPr lang="en-GB" sz="1400" b="0" dirty="0"/>
                        <a:t> of a cylinder with radius 4.3cm and height 7.6cm.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Estimate the </a:t>
                      </a:r>
                      <a:r>
                        <a:rPr lang="en-GB" sz="1400" b="1" dirty="0"/>
                        <a:t>volume</a:t>
                      </a:r>
                      <a:r>
                        <a:rPr lang="en-GB" sz="1400" b="0" dirty="0"/>
                        <a:t> of a cylinder with radius 5.3cm and height 8.6cm.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dirty="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dirty="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dirty="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dirty="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dirty="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dirty="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dirty="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dirty="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i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Estimate the </a:t>
                      </a:r>
                      <a:r>
                        <a:rPr lang="en-GB" sz="1400" b="1" dirty="0"/>
                        <a:t>volume</a:t>
                      </a:r>
                      <a:r>
                        <a:rPr lang="en-GB" sz="1400" b="0" dirty="0"/>
                        <a:t> of a cylinder with radius 15.3cm and height 18.6cm.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13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441</Words>
  <Application>Microsoft Macintosh PowerPoint</Application>
  <PresentationFormat>On-screen Show (4:3)</PresentationFormat>
  <Paragraphs>215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Office Theme</vt:lpstr>
      <vt:lpstr>Estimation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12</cp:revision>
  <dcterms:created xsi:type="dcterms:W3CDTF">2018-01-27T15:48:25Z</dcterms:created>
  <dcterms:modified xsi:type="dcterms:W3CDTF">2021-09-13T21:25:04Z</dcterms:modified>
</cp:coreProperties>
</file>