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2" r:id="rId4"/>
    <p:sldId id="263" r:id="rId5"/>
    <p:sldId id="258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794500" cy="9931400"/>
  <p:embeddedFontLst>
    <p:embeddedFont>
      <p:font typeface="Cambria Math" panose="02040503050406030204" pitchFamily="18" charset="0"/>
      <p:regular r:id="rId13"/>
    </p:embeddedFont>
    <p:embeddedFont>
      <p:font typeface="Shadows Into Light Tw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EE0qdA0g4tF3ARhhnAkqj1HUF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Gre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2EE"/>
    <a:srgbClr val="993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85A158-3649-417E-BDEE-9E40738048BC}">
  <a:tblStyle styleId="{7F85A158-3649-417E-BDEE-9E4073804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458B3A-F510-48E0-AEC9-860BF68AB8C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DA9C4B7-D3AB-4166-812B-C7BD41E84BCC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F73A98A-5FFF-423B-A4BD-9ADFB77961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67" Type="http://customschemas.google.com/relationships/presentationmetadata" Target="meta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ff6ec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8eff6ec956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8eff6ec956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39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ff6ec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8eff6ec956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8eff6ec956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44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ff6ec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8eff6ec956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g8eff6ec956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422-606D-41EF-AE60-DABFA050CEC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2258-4CB6-406D-B530-4AB16DE4D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3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Collecting like terms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517"/>
            <a:ext cx="7772400" cy="889866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0536" y="1011382"/>
                <a:ext cx="2216728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1)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2)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3)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4)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5)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6)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7)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8)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9)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10)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−4</m:t>
                    </m:r>
                  </m:oMath>
                </a14:m>
                <a:endParaRPr lang="en-GB" sz="24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36" y="1011382"/>
                <a:ext cx="2216728" cy="5632311"/>
              </a:xfrm>
              <a:prstGeom prst="rect">
                <a:avLst/>
              </a:prstGeom>
              <a:blipFill>
                <a:blip r:embed="rId2"/>
                <a:stretch>
                  <a:fillRect l="-4121" b="-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1011382"/>
                <a:ext cx="3685308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11)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−4</m:t>
                    </m:r>
                  </m:oMath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−5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13)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14)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16)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17)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18)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19)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2</a:t>
                </a:r>
                <a:r>
                  <a:rPr lang="en-GB" sz="2400" dirty="0" smtClean="0"/>
                  <a:t>0)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11382"/>
                <a:ext cx="3685308" cy="5632311"/>
              </a:xfrm>
              <a:prstGeom prst="rect">
                <a:avLst/>
              </a:prstGeom>
              <a:blipFill>
                <a:blip r:embed="rId3"/>
                <a:stretch>
                  <a:fillRect l="-2479" b="-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4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5173" y="1886397"/>
            <a:ext cx="2198596" cy="2198596"/>
          </a:xfrm>
          <a:prstGeom prst="rect">
            <a:avLst/>
          </a:prstGeom>
          <a:solidFill>
            <a:srgbClr val="483D8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5" name="Rectangle 4"/>
          <p:cNvSpPr/>
          <p:nvPr/>
        </p:nvSpPr>
        <p:spPr>
          <a:xfrm>
            <a:off x="2135173" y="829379"/>
            <a:ext cx="2198596" cy="615203"/>
          </a:xfrm>
          <a:prstGeom prst="rect">
            <a:avLst/>
          </a:prstGeom>
          <a:solidFill>
            <a:srgbClr val="008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7" name="Rectangle 6"/>
          <p:cNvSpPr/>
          <p:nvPr/>
        </p:nvSpPr>
        <p:spPr>
          <a:xfrm>
            <a:off x="1122925" y="835449"/>
            <a:ext cx="615203" cy="615203"/>
          </a:xfrm>
          <a:prstGeom prst="rect">
            <a:avLst/>
          </a:prstGeom>
          <a:solidFill>
            <a:srgbClr val="FFD7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8" name="TextBox 7"/>
          <p:cNvSpPr txBox="1"/>
          <p:nvPr/>
        </p:nvSpPr>
        <p:spPr>
          <a:xfrm>
            <a:off x="1273511" y="386196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640" y="890539"/>
            <a:ext cx="207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3511" y="885797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6889" y="892617"/>
            <a:ext cx="207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68356" y="344631"/>
                <a:ext cx="33222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56" y="344631"/>
                <a:ext cx="332229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68356" y="844257"/>
                <a:ext cx="33222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56" y="844257"/>
                <a:ext cx="332229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68356" y="1394234"/>
                <a:ext cx="33222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56" y="1394234"/>
                <a:ext cx="332229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76889" y="2605814"/>
                <a:ext cx="33222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89" y="2605814"/>
                <a:ext cx="332229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68356" y="2605814"/>
                <a:ext cx="72172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7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56" y="2605814"/>
                <a:ext cx="721721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50806" y="178446"/>
            <a:ext cx="239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Negatives…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96260" y="685583"/>
            <a:ext cx="615203" cy="615203"/>
            <a:chOff x="8476352" y="1233211"/>
            <a:chExt cx="820271" cy="820271"/>
          </a:xfrm>
          <a:solidFill>
            <a:srgbClr val="FF0000"/>
          </a:solidFill>
        </p:grpSpPr>
        <p:sp>
          <p:nvSpPr>
            <p:cNvPr id="20" name="Rectangle 19"/>
            <p:cNvSpPr/>
            <p:nvPr/>
          </p:nvSpPr>
          <p:spPr>
            <a:xfrm>
              <a:off x="8476352" y="1233211"/>
              <a:ext cx="820271" cy="820271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6129" y="1280820"/>
              <a:ext cx="656591" cy="6771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700" dirty="0"/>
                <a:t>-1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96259" y="1405049"/>
            <a:ext cx="2198596" cy="615203"/>
            <a:chOff x="8476352" y="2192499"/>
            <a:chExt cx="2931461" cy="820271"/>
          </a:xfrm>
          <a:solidFill>
            <a:srgbClr val="FF0000"/>
          </a:solidFill>
        </p:grpSpPr>
        <p:sp>
          <p:nvSpPr>
            <p:cNvPr id="21" name="Rectangle 20"/>
            <p:cNvSpPr/>
            <p:nvPr/>
          </p:nvSpPr>
          <p:spPr>
            <a:xfrm>
              <a:off x="8476352" y="2192499"/>
              <a:ext cx="2931461" cy="820271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336964" y="2279468"/>
                  <a:ext cx="1210235" cy="67710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7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6964" y="2279468"/>
                  <a:ext cx="1210235" cy="6771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296260" y="2157362"/>
            <a:ext cx="2198596" cy="2198596"/>
            <a:chOff x="8476353" y="3195584"/>
            <a:chExt cx="2931461" cy="2931461"/>
          </a:xfrm>
          <a:solidFill>
            <a:srgbClr val="FF0000"/>
          </a:solidFill>
        </p:grpSpPr>
        <p:sp>
          <p:nvSpPr>
            <p:cNvPr id="22" name="Rectangle 21"/>
            <p:cNvSpPr/>
            <p:nvPr/>
          </p:nvSpPr>
          <p:spPr>
            <a:xfrm>
              <a:off x="8476353" y="3195584"/>
              <a:ext cx="2931461" cy="2931461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336964" y="4225671"/>
                  <a:ext cx="1210235" cy="67710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GB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27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6964" y="4225671"/>
                  <a:ext cx="1210235" cy="6771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35173" y="4344643"/>
                <a:ext cx="1508572" cy="615203"/>
              </a:xfrm>
              <a:prstGeom prst="rect">
                <a:avLst/>
              </a:prstGeom>
              <a:solidFill>
                <a:srgbClr val="9932CC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73" y="4344643"/>
                <a:ext cx="1508572" cy="615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135173" y="5219496"/>
                <a:ext cx="1488121" cy="1488121"/>
              </a:xfrm>
              <a:prstGeom prst="rect">
                <a:avLst/>
              </a:prstGeom>
              <a:solidFill>
                <a:srgbClr val="EE82EE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7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73" y="5219496"/>
                <a:ext cx="1488121" cy="14881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90126" y="4480125"/>
                <a:ext cx="1508572" cy="615203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126" y="4480125"/>
                <a:ext cx="1508572" cy="615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90126" y="5219496"/>
                <a:ext cx="1488121" cy="1488121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126" y="5219496"/>
                <a:ext cx="1488121" cy="14881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6" grpId="0" animBg="1"/>
      <p:bldP spid="27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g8eff6ec956_0_0"/>
          <p:cNvGraphicFramePr/>
          <p:nvPr>
            <p:extLst>
              <p:ext uri="{D42A27DB-BD31-4B8C-83A1-F6EECF244321}">
                <p14:modId xmlns:p14="http://schemas.microsoft.com/office/powerpoint/2010/main" val="4040623237"/>
              </p:ext>
            </p:extLst>
          </p:nvPr>
        </p:nvGraphicFramePr>
        <p:xfrm>
          <a:off x="3113675" y="655650"/>
          <a:ext cx="2916650" cy="598512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29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WE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/>
                        <a:t>Simplify</a:t>
                      </a:r>
                      <a:r>
                        <a:rPr lang="en-US" baseline="0" dirty="0" smtClean="0"/>
                        <a:t> the following</a:t>
                      </a:r>
                      <a:r>
                        <a:rPr lang="en-US" dirty="0" smtClean="0"/>
                        <a:t>: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1)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3)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Google Shape;112;g8eff6ec956_0_0"/>
          <p:cNvGraphicFramePr/>
          <p:nvPr>
            <p:extLst>
              <p:ext uri="{D42A27DB-BD31-4B8C-83A1-F6EECF244321}">
                <p14:modId xmlns:p14="http://schemas.microsoft.com/office/powerpoint/2010/main" val="1820064644"/>
              </p:ext>
            </p:extLst>
          </p:nvPr>
        </p:nvGraphicFramePr>
        <p:xfrm>
          <a:off x="6030325" y="655650"/>
          <a:ext cx="2916650" cy="598512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29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YOU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Simplify</a:t>
                      </a:r>
                      <a:r>
                        <a:rPr lang="en-US" baseline="0" dirty="0" smtClean="0"/>
                        <a:t> the following</a:t>
                      </a:r>
                      <a:r>
                        <a:rPr lang="en-US" dirty="0" smtClean="0"/>
                        <a:t>: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1)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3)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4" name="Google Shape;114;g8eff6ec956_0_0"/>
          <p:cNvGraphicFramePr/>
          <p:nvPr>
            <p:extLst>
              <p:ext uri="{D42A27DB-BD31-4B8C-83A1-F6EECF244321}">
                <p14:modId xmlns:p14="http://schemas.microsoft.com/office/powerpoint/2010/main" val="289396330"/>
              </p:ext>
            </p:extLst>
          </p:nvPr>
        </p:nvGraphicFramePr>
        <p:xfrm>
          <a:off x="197025" y="655650"/>
          <a:ext cx="2916650" cy="598512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29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Simplify</a:t>
                      </a:r>
                      <a:r>
                        <a:rPr lang="en-US" baseline="0" dirty="0" smtClean="0"/>
                        <a:t> the following</a:t>
                      </a:r>
                      <a:r>
                        <a:rPr lang="en-US" dirty="0" smtClean="0"/>
                        <a:t>: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1)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3)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5" name="Google Shape;115;g8eff6ec956_0_0"/>
          <p:cNvGraphicFramePr/>
          <p:nvPr/>
        </p:nvGraphicFramePr>
        <p:xfrm>
          <a:off x="823088" y="168400"/>
          <a:ext cx="7040625" cy="39621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14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Don’t forget to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Reflect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Expect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Check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Explain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for each question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6" y="1727218"/>
            <a:ext cx="1228725" cy="122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86" y="3312535"/>
            <a:ext cx="2200275" cy="128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43" y="4966697"/>
            <a:ext cx="2428875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675" y="1745537"/>
            <a:ext cx="1209675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589" y="3267512"/>
            <a:ext cx="2333625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132" y="4943452"/>
            <a:ext cx="2657475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563" y="1610758"/>
            <a:ext cx="1200150" cy="141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3563" y="3150610"/>
            <a:ext cx="1704975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3563" y="4805805"/>
            <a:ext cx="2209800" cy="14382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7025" y="3029983"/>
            <a:ext cx="8749950" cy="29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1894" y="4567754"/>
            <a:ext cx="8749950" cy="29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351;g9843bef937_0_193"/>
              <p:cNvSpPr txBox="1"/>
              <p:nvPr/>
            </p:nvSpPr>
            <p:spPr>
              <a:xfrm>
                <a:off x="1670269" y="1981754"/>
                <a:ext cx="1428537" cy="492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𝟑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𝒙</m:t>
                      </m:r>
                    </m:oMath>
                  </m:oMathPara>
                </a14:m>
                <a:endParaRPr sz="2800" b="1" dirty="0">
                  <a:solidFill>
                    <a:srgbClr val="FF0000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endParaRPr>
              </a:p>
            </p:txBody>
          </p:sp>
        </mc:Choice>
        <mc:Fallback xmlns="">
          <p:sp>
            <p:nvSpPr>
              <p:cNvPr id="18" name="Google Shape;351;g9843bef937_0_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269" y="1981754"/>
                <a:ext cx="1428537" cy="4927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51;g9843bef937_0_193"/>
              <p:cNvSpPr txBox="1"/>
              <p:nvPr/>
            </p:nvSpPr>
            <p:spPr>
              <a:xfrm>
                <a:off x="1724479" y="3866537"/>
                <a:ext cx="1428537" cy="492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𝟑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𝒙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+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𝟐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  <a:latin typeface="Shadows Into Light Two"/>
                    <a:ea typeface="Shadows Into Light Two"/>
                    <a:cs typeface="Shadows Into Light Two"/>
                    <a:sym typeface="Shadows Into Light Two"/>
                  </a:rPr>
                  <a:t> </a:t>
                </a:r>
                <a:endParaRPr sz="2800" b="1" dirty="0">
                  <a:solidFill>
                    <a:srgbClr val="FF0000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endParaRPr>
              </a:p>
            </p:txBody>
          </p:sp>
        </mc:Choice>
        <mc:Fallback xmlns="">
          <p:sp>
            <p:nvSpPr>
              <p:cNvPr id="19" name="Google Shape;351;g9843bef937_0_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79" y="3866537"/>
                <a:ext cx="1428537" cy="4927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351;g9843bef937_0_193"/>
              <p:cNvSpPr txBox="1"/>
              <p:nvPr/>
            </p:nvSpPr>
            <p:spPr>
              <a:xfrm>
                <a:off x="552022" y="6090820"/>
                <a:ext cx="2272739" cy="492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𝟑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𝒙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+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+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hadows Into Light Two"/>
                        <a:cs typeface="Shadows Into Light Two"/>
                        <a:sym typeface="Shadows Into Light Two"/>
                      </a:rPr>
                      <m:t>𝒚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  <a:latin typeface="Shadows Into Light Two"/>
                    <a:ea typeface="Shadows Into Light Two"/>
                    <a:cs typeface="Shadows Into Light Two"/>
                    <a:sym typeface="Shadows Into Light Two"/>
                  </a:rPr>
                  <a:t> </a:t>
                </a:r>
                <a:endParaRPr sz="2800" b="1" dirty="0">
                  <a:solidFill>
                    <a:srgbClr val="FF0000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endParaRPr>
              </a:p>
            </p:txBody>
          </p:sp>
        </mc:Choice>
        <mc:Fallback xmlns="">
          <p:sp>
            <p:nvSpPr>
              <p:cNvPr id="20" name="Google Shape;351;g9843bef937_0_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2" y="6090820"/>
                <a:ext cx="2272739" cy="492753"/>
              </a:xfrm>
              <a:prstGeom prst="rect">
                <a:avLst/>
              </a:prstGeom>
              <a:blipFill>
                <a:blip r:embed="rId14"/>
                <a:stretch>
                  <a:fillRect b="-4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8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g8eff6ec956_0_0"/>
          <p:cNvGraphicFramePr/>
          <p:nvPr>
            <p:extLst>
              <p:ext uri="{D42A27DB-BD31-4B8C-83A1-F6EECF244321}">
                <p14:modId xmlns:p14="http://schemas.microsoft.com/office/powerpoint/2010/main" val="865476783"/>
              </p:ext>
            </p:extLst>
          </p:nvPr>
        </p:nvGraphicFramePr>
        <p:xfrm>
          <a:off x="3113675" y="655650"/>
          <a:ext cx="2916650" cy="598512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29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WE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/>
                        <a:t>Simplify</a:t>
                      </a:r>
                      <a:r>
                        <a:rPr lang="en-US" baseline="0" dirty="0" smtClean="0"/>
                        <a:t> the following</a:t>
                      </a:r>
                      <a:r>
                        <a:rPr lang="en-US" dirty="0" smtClean="0"/>
                        <a:t>: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1)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2)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Google Shape;112;g8eff6ec956_0_0"/>
          <p:cNvGraphicFramePr/>
          <p:nvPr>
            <p:extLst>
              <p:ext uri="{D42A27DB-BD31-4B8C-83A1-F6EECF244321}">
                <p14:modId xmlns:p14="http://schemas.microsoft.com/office/powerpoint/2010/main" val="1721120626"/>
              </p:ext>
            </p:extLst>
          </p:nvPr>
        </p:nvGraphicFramePr>
        <p:xfrm>
          <a:off x="6030325" y="655650"/>
          <a:ext cx="2916650" cy="598512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29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YOU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Simplify</a:t>
                      </a:r>
                      <a:r>
                        <a:rPr lang="en-US" baseline="0" dirty="0" smtClean="0"/>
                        <a:t> the following</a:t>
                      </a:r>
                      <a:r>
                        <a:rPr lang="en-US" dirty="0" smtClean="0"/>
                        <a:t>: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1)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2)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4" name="Google Shape;114;g8eff6ec956_0_0"/>
          <p:cNvGraphicFramePr/>
          <p:nvPr>
            <p:extLst>
              <p:ext uri="{D42A27DB-BD31-4B8C-83A1-F6EECF244321}">
                <p14:modId xmlns:p14="http://schemas.microsoft.com/office/powerpoint/2010/main" val="3410625076"/>
              </p:ext>
            </p:extLst>
          </p:nvPr>
        </p:nvGraphicFramePr>
        <p:xfrm>
          <a:off x="197025" y="655650"/>
          <a:ext cx="2916650" cy="598512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29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Simplify</a:t>
                      </a:r>
                      <a:r>
                        <a:rPr lang="en-US" baseline="0" dirty="0" smtClean="0"/>
                        <a:t> the following</a:t>
                      </a:r>
                      <a:r>
                        <a:rPr lang="en-US" dirty="0" smtClean="0"/>
                        <a:t>: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1)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 smtClean="0"/>
                        <a:t>2)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5" name="Google Shape;115;g8eff6ec956_0_0"/>
          <p:cNvGraphicFramePr/>
          <p:nvPr/>
        </p:nvGraphicFramePr>
        <p:xfrm>
          <a:off x="823088" y="168400"/>
          <a:ext cx="7040625" cy="39621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14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Don’t forget to</a:t>
                      </a:r>
                      <a:endParaRPr sz="1400" b="1" u="none" strike="noStrike" cap="none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Reflect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Expect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Check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Explain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for each question</a:t>
                      </a:r>
                      <a:endParaRPr sz="1400" b="1" u="none" strike="noStrike" cap="none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97025" y="3618623"/>
            <a:ext cx="8749950" cy="29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5" y="2082511"/>
            <a:ext cx="2324100" cy="1085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00" y="4223904"/>
            <a:ext cx="2400300" cy="148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714" y="2020598"/>
            <a:ext cx="1085850" cy="1209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0" y="4133416"/>
            <a:ext cx="2362200" cy="1666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600" y="1915504"/>
            <a:ext cx="2505075" cy="117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986" y="3972617"/>
            <a:ext cx="2371725" cy="2352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351;g9843bef937_0_193"/>
              <p:cNvSpPr txBox="1"/>
              <p:nvPr/>
            </p:nvSpPr>
            <p:spPr>
              <a:xfrm>
                <a:off x="1259055" y="3125870"/>
                <a:ext cx="764160" cy="492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𝒙</m:t>
                      </m:r>
                    </m:oMath>
                  </m:oMathPara>
                </a14:m>
                <a:endParaRPr sz="2800" b="1" dirty="0">
                  <a:solidFill>
                    <a:srgbClr val="FF0000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endParaRPr>
              </a:p>
            </p:txBody>
          </p:sp>
        </mc:Choice>
        <mc:Fallback xmlns="">
          <p:sp>
            <p:nvSpPr>
              <p:cNvPr id="23" name="Google Shape;351;g9843bef937_0_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55" y="3125870"/>
                <a:ext cx="764160" cy="4927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351;g9843bef937_0_193"/>
          <p:cNvSpPr txBox="1"/>
          <p:nvPr/>
        </p:nvSpPr>
        <p:spPr>
          <a:xfrm>
            <a:off x="455200" y="1422751"/>
            <a:ext cx="2400300" cy="49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0000"/>
                </a:solidFill>
                <a:ea typeface="Shadows Into Light Two"/>
                <a:cs typeface="Shadows Into Light Two"/>
                <a:sym typeface="Shadows Into Light Two"/>
              </a:rPr>
              <a:t>A</a:t>
            </a:r>
            <a:r>
              <a:rPr lang="en-GB" sz="1600" b="1" dirty="0" smtClean="0">
                <a:solidFill>
                  <a:srgbClr val="FF0000"/>
                </a:solidFill>
                <a:ea typeface="Shadows Into Light Two"/>
                <a:cs typeface="Shadows Into Light Two"/>
                <a:sym typeface="Shadows Into Light Two"/>
              </a:rPr>
              <a:t>re there any zero pairs?</a:t>
            </a:r>
            <a:endParaRPr sz="2800" b="1" dirty="0">
              <a:solidFill>
                <a:srgbClr val="FF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5200" y="2082511"/>
            <a:ext cx="2438400" cy="364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423759" y="2443166"/>
            <a:ext cx="2438400" cy="364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Google Shape;351;g9843bef937_0_193"/>
          <p:cNvSpPr txBox="1"/>
          <p:nvPr/>
        </p:nvSpPr>
        <p:spPr>
          <a:xfrm>
            <a:off x="455200" y="3627533"/>
            <a:ext cx="2400300" cy="49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0000"/>
                </a:solidFill>
                <a:ea typeface="Shadows Into Light Two"/>
                <a:cs typeface="Shadows Into Light Two"/>
                <a:sym typeface="Shadows Into Light Two"/>
              </a:rPr>
              <a:t>A</a:t>
            </a:r>
            <a:r>
              <a:rPr lang="en-GB" sz="1600" b="1" dirty="0" smtClean="0">
                <a:solidFill>
                  <a:srgbClr val="FF0000"/>
                </a:solidFill>
                <a:ea typeface="Shadows Into Light Two"/>
                <a:cs typeface="Shadows Into Light Two"/>
                <a:sym typeface="Shadows Into Light Two"/>
              </a:rPr>
              <a:t>re there any zero pairs?</a:t>
            </a:r>
            <a:endParaRPr sz="2800" b="1" dirty="0">
              <a:solidFill>
                <a:srgbClr val="FF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9345" y="4230682"/>
            <a:ext cx="2438400" cy="364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423759" y="4591339"/>
            <a:ext cx="2438400" cy="364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425220" y="5148954"/>
            <a:ext cx="805362" cy="37901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70063" y="5127029"/>
            <a:ext cx="805362" cy="37901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Google Shape;351;g9843bef937_0_193"/>
              <p:cNvSpPr txBox="1"/>
              <p:nvPr/>
            </p:nvSpPr>
            <p:spPr>
              <a:xfrm>
                <a:off x="631047" y="5880956"/>
                <a:ext cx="1814945" cy="492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 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hadows Into Light Two"/>
                          <a:cs typeface="Shadows Into Light Two"/>
                          <a:sym typeface="Shadows Into Light Two"/>
                        </a:rPr>
                        <m:t>𝟏</m:t>
                      </m:r>
                    </m:oMath>
                  </m:oMathPara>
                </a14:m>
                <a:endParaRPr sz="2800" b="1" dirty="0">
                  <a:solidFill>
                    <a:srgbClr val="FF0000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endParaRPr>
              </a:p>
            </p:txBody>
          </p:sp>
        </mc:Choice>
        <mc:Fallback xmlns="">
          <p:sp>
            <p:nvSpPr>
              <p:cNvPr id="34" name="Google Shape;351;g9843bef937_0_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7" y="5880956"/>
                <a:ext cx="1814945" cy="4927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1" name="Google Shape;111;g8eff6ec956_0_0"/>
              <p:cNvGraphicFramePr/>
              <p:nvPr>
                <p:extLst>
                  <p:ext uri="{D42A27DB-BD31-4B8C-83A1-F6EECF244321}">
                    <p14:modId xmlns:p14="http://schemas.microsoft.com/office/powerpoint/2010/main" val="2866115200"/>
                  </p:ext>
                </p:extLst>
              </p:nvPr>
            </p:nvGraphicFramePr>
            <p:xfrm>
              <a:off x="3113675" y="655650"/>
              <a:ext cx="2916650" cy="5985120"/>
            </p:xfrm>
            <a:graphic>
              <a:graphicData uri="http://schemas.openxmlformats.org/drawingml/2006/table">
                <a:tbl>
                  <a:tblPr>
                    <a:noFill/>
                    <a:tableStyleId>{DDA9C4B7-D3AB-4166-812B-C7BD41E84BCC}</a:tableStyleId>
                  </a:tblPr>
                  <a:tblGrid>
                    <a:gridCol w="29166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US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dirty="0" smtClean="0"/>
                            <a:t>Simplify the following expressions:</a:t>
                          </a:r>
                          <a:endParaRPr lang="en-GB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+3+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Arial"/>
                            <a:buNone/>
                          </a:pPr>
                          <a:endParaRPr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1" name="Google Shape;111;g8eff6ec956_0_0"/>
              <p:cNvGraphicFramePr/>
              <p:nvPr>
                <p:extLst>
                  <p:ext uri="{D42A27DB-BD31-4B8C-83A1-F6EECF244321}">
                    <p14:modId xmlns:p14="http://schemas.microsoft.com/office/powerpoint/2010/main" val="2866115200"/>
                  </p:ext>
                </p:extLst>
              </p:nvPr>
            </p:nvGraphicFramePr>
            <p:xfrm>
              <a:off x="3113675" y="655650"/>
              <a:ext cx="2916650" cy="5985120"/>
            </p:xfrm>
            <a:graphic>
              <a:graphicData uri="http://schemas.openxmlformats.org/drawingml/2006/table">
                <a:tbl>
                  <a:tblPr>
                    <a:noFill/>
                    <a:tableStyleId>{DDA9C4B7-D3AB-4166-812B-C7BD41E84BCC}</a:tableStyleId>
                  </a:tblPr>
                  <a:tblGrid>
                    <a:gridCol w="29166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717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US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7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8" t="-8370" r="-208" b="-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" name="Google Shape;112;g8eff6ec956_0_0"/>
              <p:cNvGraphicFramePr/>
              <p:nvPr>
                <p:extLst>
                  <p:ext uri="{D42A27DB-BD31-4B8C-83A1-F6EECF244321}">
                    <p14:modId xmlns:p14="http://schemas.microsoft.com/office/powerpoint/2010/main" val="2549036572"/>
                  </p:ext>
                </p:extLst>
              </p:nvPr>
            </p:nvGraphicFramePr>
            <p:xfrm>
              <a:off x="6030325" y="655650"/>
              <a:ext cx="2916650" cy="5985120"/>
            </p:xfrm>
            <a:graphic>
              <a:graphicData uri="http://schemas.openxmlformats.org/drawingml/2006/table">
                <a:tbl>
                  <a:tblPr>
                    <a:noFill/>
                    <a:tableStyleId>{DDA9C4B7-D3AB-4166-812B-C7BD41E84BCC}</a:tableStyleId>
                  </a:tblPr>
                  <a:tblGrid>
                    <a:gridCol w="29166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US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dirty="0" smtClean="0"/>
                            <a:t>Simplify the following expressions:</a:t>
                          </a:r>
                          <a:endParaRPr lang="en-GB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400"/>
                            <a:buFont typeface="Arial"/>
                            <a:buNone/>
                          </a:pPr>
                          <a:endParaRPr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" name="Google Shape;112;g8eff6ec956_0_0"/>
              <p:cNvGraphicFramePr/>
              <p:nvPr>
                <p:extLst>
                  <p:ext uri="{D42A27DB-BD31-4B8C-83A1-F6EECF244321}">
                    <p14:modId xmlns:p14="http://schemas.microsoft.com/office/powerpoint/2010/main" val="2549036572"/>
                  </p:ext>
                </p:extLst>
              </p:nvPr>
            </p:nvGraphicFramePr>
            <p:xfrm>
              <a:off x="6030325" y="655650"/>
              <a:ext cx="2916650" cy="5985120"/>
            </p:xfrm>
            <a:graphic>
              <a:graphicData uri="http://schemas.openxmlformats.org/drawingml/2006/table">
                <a:tbl>
                  <a:tblPr>
                    <a:noFill/>
                    <a:tableStyleId>{DDA9C4B7-D3AB-4166-812B-C7BD41E84BCC}</a:tableStyleId>
                  </a:tblPr>
                  <a:tblGrid>
                    <a:gridCol w="29166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717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US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7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9" t="-8370" r="-418" b="-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oogle Shape;114;g8eff6ec956_0_0"/>
              <p:cNvGraphicFramePr/>
              <p:nvPr>
                <p:extLst>
                  <p:ext uri="{D42A27DB-BD31-4B8C-83A1-F6EECF244321}">
                    <p14:modId xmlns:p14="http://schemas.microsoft.com/office/powerpoint/2010/main" val="3357262097"/>
                  </p:ext>
                </p:extLst>
              </p:nvPr>
            </p:nvGraphicFramePr>
            <p:xfrm>
              <a:off x="197025" y="655650"/>
              <a:ext cx="2916650" cy="5985120"/>
            </p:xfrm>
            <a:graphic>
              <a:graphicData uri="http://schemas.openxmlformats.org/drawingml/2006/table">
                <a:tbl>
                  <a:tblPr>
                    <a:noFill/>
                    <a:tableStyleId>{DDA9C4B7-D3AB-4166-812B-C7BD41E84BCC}</a:tableStyleId>
                  </a:tblPr>
                  <a:tblGrid>
                    <a:gridCol w="29166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US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US" dirty="0" smtClean="0"/>
                            <a:t>Simplify the following expressions:</a:t>
                          </a:r>
                          <a:endParaRPr lang="en-US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US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+4 −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−6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lang="en-GB" dirty="0" smtClean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oogle Shape;114;g8eff6ec956_0_0"/>
              <p:cNvGraphicFramePr/>
              <p:nvPr>
                <p:extLst>
                  <p:ext uri="{D42A27DB-BD31-4B8C-83A1-F6EECF244321}">
                    <p14:modId xmlns:p14="http://schemas.microsoft.com/office/powerpoint/2010/main" val="3357262097"/>
                  </p:ext>
                </p:extLst>
              </p:nvPr>
            </p:nvGraphicFramePr>
            <p:xfrm>
              <a:off x="197025" y="655650"/>
              <a:ext cx="2916650" cy="5985120"/>
            </p:xfrm>
            <a:graphic>
              <a:graphicData uri="http://schemas.openxmlformats.org/drawingml/2006/table">
                <a:tbl>
                  <a:tblPr>
                    <a:noFill/>
                    <a:tableStyleId>{DDA9C4B7-D3AB-4166-812B-C7BD41E84BCC}</a:tableStyleId>
                  </a:tblPr>
                  <a:tblGrid>
                    <a:gridCol w="29166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717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US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7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209" t="-8370" r="-418" b="-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5" name="Google Shape;115;g8eff6ec956_0_0"/>
          <p:cNvGraphicFramePr/>
          <p:nvPr/>
        </p:nvGraphicFramePr>
        <p:xfrm>
          <a:off x="823088" y="168400"/>
          <a:ext cx="7040625" cy="396210"/>
        </p:xfrm>
        <a:graphic>
          <a:graphicData uri="http://schemas.openxmlformats.org/drawingml/2006/table">
            <a:tbl>
              <a:tblPr>
                <a:noFill/>
                <a:tableStyleId>{DDA9C4B7-D3AB-4166-812B-C7BD41E84BCC}</a:tableStyleId>
              </a:tblPr>
              <a:tblGrid>
                <a:gridCol w="14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Don’t forget to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Reflect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Expect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Check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Explain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for each question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52" y="2236865"/>
            <a:ext cx="2793616" cy="1173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52" y="4113700"/>
            <a:ext cx="2793616" cy="1251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4183" y="5726863"/>
                <a:ext cx="189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−2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3" y="5726863"/>
                <a:ext cx="189807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351;g9843bef937_0_193"/>
          <p:cNvSpPr txBox="1"/>
          <p:nvPr/>
        </p:nvSpPr>
        <p:spPr>
          <a:xfrm>
            <a:off x="323064" y="3529907"/>
            <a:ext cx="2652378" cy="49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0000"/>
                </a:solidFill>
                <a:ea typeface="Shadows Into Light Two"/>
                <a:cs typeface="Shadows Into Light Two"/>
                <a:sym typeface="Shadows Into Light Two"/>
              </a:rPr>
              <a:t>A</a:t>
            </a:r>
            <a:r>
              <a:rPr lang="en-GB" sz="1600" b="1" dirty="0" smtClean="0">
                <a:solidFill>
                  <a:srgbClr val="FF0000"/>
                </a:solidFill>
                <a:ea typeface="Shadows Into Light Two"/>
                <a:cs typeface="Shadows Into Light Two"/>
                <a:sym typeface="Shadows Into Light Two"/>
              </a:rPr>
              <a:t>re there any zero pairs?</a:t>
            </a:r>
            <a:endParaRPr sz="2800" b="1" dirty="0">
              <a:solidFill>
                <a:srgbClr val="FF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" name="Google Shape;351;g9843bef937_0_193"/>
          <p:cNvSpPr txBox="1"/>
          <p:nvPr/>
        </p:nvSpPr>
        <p:spPr>
          <a:xfrm>
            <a:off x="11855" y="1836462"/>
            <a:ext cx="3286990" cy="49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rgbClr val="FF0000"/>
                </a:solidFill>
                <a:ea typeface="Shadows Into Light Two"/>
                <a:cs typeface="Shadows Into Light Two"/>
                <a:sym typeface="Shadows Into Light Two"/>
              </a:rPr>
              <a:t>Draw the diagram</a:t>
            </a:r>
            <a:endParaRPr sz="2800" b="1" dirty="0">
              <a:solidFill>
                <a:srgbClr val="FF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"/>
            <a:ext cx="7772400" cy="6820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5703" y="817420"/>
            <a:ext cx="2863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Simplify the following expressions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266954"/>
                  </p:ext>
                </p:extLst>
              </p:nvPr>
            </p:nvGraphicFramePr>
            <p:xfrm>
              <a:off x="304800" y="1125196"/>
              <a:ext cx="8153399" cy="5400293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637309">
                      <a:extLst>
                        <a:ext uri="{9D8B030D-6E8A-4147-A177-3AD203B41FA5}">
                          <a16:colId xmlns:a16="http://schemas.microsoft.com/office/drawing/2014/main" val="3386289646"/>
                        </a:ext>
                      </a:extLst>
                    </a:gridCol>
                    <a:gridCol w="2678174">
                      <a:extLst>
                        <a:ext uri="{9D8B030D-6E8A-4147-A177-3AD203B41FA5}">
                          <a16:colId xmlns:a16="http://schemas.microsoft.com/office/drawing/2014/main" val="328142036"/>
                        </a:ext>
                      </a:extLst>
                    </a:gridCol>
                    <a:gridCol w="3411091">
                      <a:extLst>
                        <a:ext uri="{9D8B030D-6E8A-4147-A177-3AD203B41FA5}">
                          <a16:colId xmlns:a16="http://schemas.microsoft.com/office/drawing/2014/main" val="3771422941"/>
                        </a:ext>
                      </a:extLst>
                    </a:gridCol>
                    <a:gridCol w="1426825">
                      <a:extLst>
                        <a:ext uri="{9D8B030D-6E8A-4147-A177-3AD203B41FA5}">
                          <a16:colId xmlns:a16="http://schemas.microsoft.com/office/drawing/2014/main" val="1219918499"/>
                        </a:ext>
                      </a:extLst>
                    </a:gridCol>
                  </a:tblGrid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e.g.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000" dirty="0">
                              <a:effectLst/>
                            </a:rPr>
                            <a:t> 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GB" sz="3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3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extLst>
                      <a:ext uri="{0D108BD9-81ED-4DB2-BD59-A6C34878D82A}">
                        <a16:rowId xmlns:a16="http://schemas.microsoft.com/office/drawing/2014/main" val="2535824596"/>
                      </a:ext>
                    </a:extLst>
                  </a:tr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000" dirty="0">
                              <a:effectLst/>
                            </a:rPr>
                            <a:t> 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1324257220"/>
                      </a:ext>
                    </a:extLst>
                  </a:tr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2269420777"/>
                      </a:ext>
                    </a:extLst>
                  </a:tr>
                  <a:tr h="115923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2300345902"/>
                      </a:ext>
                    </a:extLst>
                  </a:tr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4.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000" dirty="0">
                              <a:effectLst/>
                            </a:rPr>
                            <a:t> 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40646609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266954"/>
                  </p:ext>
                </p:extLst>
              </p:nvPr>
            </p:nvGraphicFramePr>
            <p:xfrm>
              <a:off x="304800" y="1125196"/>
              <a:ext cx="8153399" cy="5400293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637309">
                      <a:extLst>
                        <a:ext uri="{9D8B030D-6E8A-4147-A177-3AD203B41FA5}">
                          <a16:colId xmlns:a16="http://schemas.microsoft.com/office/drawing/2014/main" val="3386289646"/>
                        </a:ext>
                      </a:extLst>
                    </a:gridCol>
                    <a:gridCol w="2678174">
                      <a:extLst>
                        <a:ext uri="{9D8B030D-6E8A-4147-A177-3AD203B41FA5}">
                          <a16:colId xmlns:a16="http://schemas.microsoft.com/office/drawing/2014/main" val="328142036"/>
                        </a:ext>
                      </a:extLst>
                    </a:gridCol>
                    <a:gridCol w="3411091">
                      <a:extLst>
                        <a:ext uri="{9D8B030D-6E8A-4147-A177-3AD203B41FA5}">
                          <a16:colId xmlns:a16="http://schemas.microsoft.com/office/drawing/2014/main" val="3771422941"/>
                        </a:ext>
                      </a:extLst>
                    </a:gridCol>
                    <a:gridCol w="1426825">
                      <a:extLst>
                        <a:ext uri="{9D8B030D-6E8A-4147-A177-3AD203B41FA5}">
                          <a16:colId xmlns:a16="http://schemas.microsoft.com/office/drawing/2014/main" val="1219918499"/>
                        </a:ext>
                      </a:extLst>
                    </a:gridCol>
                  </a:tblGrid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e.g.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24146" t="-575" r="-181321" b="-4109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472222" t="-575" r="-855" b="-4109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5824596"/>
                      </a:ext>
                    </a:extLst>
                  </a:tr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24146" t="-100575" r="-181321" b="-3109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1324257220"/>
                      </a:ext>
                    </a:extLst>
                  </a:tr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24146" t="-200575" r="-181321" b="-2109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2269420777"/>
                      </a:ext>
                    </a:extLst>
                  </a:tr>
                  <a:tr h="115923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24146" t="-273822" r="-181321" b="-921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2300345902"/>
                      </a:ext>
                    </a:extLst>
                  </a:tr>
                  <a:tr h="1060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4.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24146" t="-410345" r="-18132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40646609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4" y="1139053"/>
            <a:ext cx="2428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388942" y="1268361"/>
            <a:ext cx="840658" cy="8517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675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084275"/>
                  </p:ext>
                </p:extLst>
              </p:nvPr>
            </p:nvGraphicFramePr>
            <p:xfrm>
              <a:off x="282488" y="294857"/>
              <a:ext cx="8556712" cy="6313760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495733">
                      <a:extLst>
                        <a:ext uri="{9D8B030D-6E8A-4147-A177-3AD203B41FA5}">
                          <a16:colId xmlns:a16="http://schemas.microsoft.com/office/drawing/2014/main" val="3059591007"/>
                        </a:ext>
                      </a:extLst>
                    </a:gridCol>
                    <a:gridCol w="2983753">
                      <a:extLst>
                        <a:ext uri="{9D8B030D-6E8A-4147-A177-3AD203B41FA5}">
                          <a16:colId xmlns:a16="http://schemas.microsoft.com/office/drawing/2014/main" val="558415469"/>
                        </a:ext>
                      </a:extLst>
                    </a:gridCol>
                    <a:gridCol w="3579823">
                      <a:extLst>
                        <a:ext uri="{9D8B030D-6E8A-4147-A177-3AD203B41FA5}">
                          <a16:colId xmlns:a16="http://schemas.microsoft.com/office/drawing/2014/main" val="3467237350"/>
                        </a:ext>
                      </a:extLst>
                    </a:gridCol>
                    <a:gridCol w="1497403">
                      <a:extLst>
                        <a:ext uri="{9D8B030D-6E8A-4147-A177-3AD203B41FA5}">
                          <a16:colId xmlns:a16="http://schemas.microsoft.com/office/drawing/2014/main" val="1994295288"/>
                        </a:ext>
                      </a:extLst>
                    </a:gridCol>
                  </a:tblGrid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5.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1634349"/>
                      </a:ext>
                    </a:extLst>
                  </a:tr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6.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effectLst/>
                            </a:rPr>
                            <a:t> 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2492608"/>
                      </a:ext>
                    </a:extLst>
                  </a:tr>
                  <a:tr h="1355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7.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14855805"/>
                      </a:ext>
                    </a:extLst>
                  </a:tr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8.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42778053"/>
                      </a:ext>
                    </a:extLst>
                  </a:tr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9.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2000" dirty="0">
                              <a:effectLst/>
                            </a:rPr>
                            <a:t> 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798407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084275"/>
                  </p:ext>
                </p:extLst>
              </p:nvPr>
            </p:nvGraphicFramePr>
            <p:xfrm>
              <a:off x="282488" y="294857"/>
              <a:ext cx="8556712" cy="6313760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495733">
                      <a:extLst>
                        <a:ext uri="{9D8B030D-6E8A-4147-A177-3AD203B41FA5}">
                          <a16:colId xmlns:a16="http://schemas.microsoft.com/office/drawing/2014/main" val="3059591007"/>
                        </a:ext>
                      </a:extLst>
                    </a:gridCol>
                    <a:gridCol w="2983753">
                      <a:extLst>
                        <a:ext uri="{9D8B030D-6E8A-4147-A177-3AD203B41FA5}">
                          <a16:colId xmlns:a16="http://schemas.microsoft.com/office/drawing/2014/main" val="558415469"/>
                        </a:ext>
                      </a:extLst>
                    </a:gridCol>
                    <a:gridCol w="3579823">
                      <a:extLst>
                        <a:ext uri="{9D8B030D-6E8A-4147-A177-3AD203B41FA5}">
                          <a16:colId xmlns:a16="http://schemas.microsoft.com/office/drawing/2014/main" val="3467237350"/>
                        </a:ext>
                      </a:extLst>
                    </a:gridCol>
                    <a:gridCol w="1497403">
                      <a:extLst>
                        <a:ext uri="{9D8B030D-6E8A-4147-A177-3AD203B41FA5}">
                          <a16:colId xmlns:a16="http://schemas.microsoft.com/office/drawing/2014/main" val="1994295288"/>
                        </a:ext>
                      </a:extLst>
                    </a:gridCol>
                  </a:tblGrid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5.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5" t="-490" r="-170408" b="-4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1634349"/>
                      </a:ext>
                    </a:extLst>
                  </a:tr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6.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5" t="-100985" r="-170408" b="-310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2492608"/>
                      </a:ext>
                    </a:extLst>
                  </a:tr>
                  <a:tr h="1355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7.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5" t="-182960" r="-170408" b="-182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14855805"/>
                      </a:ext>
                    </a:extLst>
                  </a:tr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8.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5" t="-310837" r="-170408" b="-100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42778053"/>
                      </a:ext>
                    </a:extLst>
                  </a:tr>
                  <a:tr h="123961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9.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5" t="-408824" r="-170408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798407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90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466587"/>
                  </p:ext>
                </p:extLst>
              </p:nvPr>
            </p:nvGraphicFramePr>
            <p:xfrm>
              <a:off x="216294" y="173180"/>
              <a:ext cx="8692180" cy="6477004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503581">
                      <a:extLst>
                        <a:ext uri="{9D8B030D-6E8A-4147-A177-3AD203B41FA5}">
                          <a16:colId xmlns:a16="http://schemas.microsoft.com/office/drawing/2014/main" val="3856301507"/>
                        </a:ext>
                      </a:extLst>
                    </a:gridCol>
                    <a:gridCol w="3602743">
                      <a:extLst>
                        <a:ext uri="{9D8B030D-6E8A-4147-A177-3AD203B41FA5}">
                          <a16:colId xmlns:a16="http://schemas.microsoft.com/office/drawing/2014/main" val="3437487541"/>
                        </a:ext>
                      </a:extLst>
                    </a:gridCol>
                    <a:gridCol w="3064746">
                      <a:extLst>
                        <a:ext uri="{9D8B030D-6E8A-4147-A177-3AD203B41FA5}">
                          <a16:colId xmlns:a16="http://schemas.microsoft.com/office/drawing/2014/main" val="1352305792"/>
                        </a:ext>
                      </a:extLst>
                    </a:gridCol>
                    <a:gridCol w="1521110">
                      <a:extLst>
                        <a:ext uri="{9D8B030D-6E8A-4147-A177-3AD203B41FA5}">
                          <a16:colId xmlns:a16="http://schemas.microsoft.com/office/drawing/2014/main" val="939056258"/>
                        </a:ext>
                      </a:extLst>
                    </a:gridCol>
                  </a:tblGrid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10.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+4−5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800">
                              <a:effectLst/>
                            </a:rPr>
                            <a:t> 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1754135352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11.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−4+2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971005676"/>
                      </a:ext>
                    </a:extLst>
                  </a:tr>
                  <a:tr h="116218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12.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800">
                              <a:effectLst/>
                            </a:rPr>
                            <a:t> 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2350810788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13.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>
                              <a:effectLst/>
                            </a:rPr>
                            <a:t> 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3923189810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14.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800">
                              <a:effectLst/>
                            </a:rPr>
                            <a:t> 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3943759978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15.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+3−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−7+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 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4293017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466587"/>
                  </p:ext>
                </p:extLst>
              </p:nvPr>
            </p:nvGraphicFramePr>
            <p:xfrm>
              <a:off x="216294" y="173180"/>
              <a:ext cx="8692180" cy="6477004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503581">
                      <a:extLst>
                        <a:ext uri="{9D8B030D-6E8A-4147-A177-3AD203B41FA5}">
                          <a16:colId xmlns:a16="http://schemas.microsoft.com/office/drawing/2014/main" val="3856301507"/>
                        </a:ext>
                      </a:extLst>
                    </a:gridCol>
                    <a:gridCol w="3602743">
                      <a:extLst>
                        <a:ext uri="{9D8B030D-6E8A-4147-A177-3AD203B41FA5}">
                          <a16:colId xmlns:a16="http://schemas.microsoft.com/office/drawing/2014/main" val="3437487541"/>
                        </a:ext>
                      </a:extLst>
                    </a:gridCol>
                    <a:gridCol w="3064746">
                      <a:extLst>
                        <a:ext uri="{9D8B030D-6E8A-4147-A177-3AD203B41FA5}">
                          <a16:colId xmlns:a16="http://schemas.microsoft.com/office/drawing/2014/main" val="1352305792"/>
                        </a:ext>
                      </a:extLst>
                    </a:gridCol>
                    <a:gridCol w="1521110">
                      <a:extLst>
                        <a:ext uri="{9D8B030D-6E8A-4147-A177-3AD203B41FA5}">
                          <a16:colId xmlns:a16="http://schemas.microsoft.com/office/drawing/2014/main" val="939056258"/>
                        </a:ext>
                      </a:extLst>
                    </a:gridCol>
                  </a:tblGrid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10.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14213" t="-575" r="-127580" b="-5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1754135352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11.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14213" t="-100000" r="-127580" b="-409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971005676"/>
                      </a:ext>
                    </a:extLst>
                  </a:tr>
                  <a:tr h="116218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12.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14213" t="-183246" r="-127580" b="-274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2350810788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13.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14213" t="-310920" r="-127580" b="-2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3923189810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14.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14213" t="-408571" r="-127580" b="-100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3943759978"/>
                      </a:ext>
                    </a:extLst>
                  </a:tr>
                  <a:tr h="10629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15.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377" marR="61377" marT="0" marB="0" anchor="ctr">
                        <a:blipFill>
                          <a:blip r:embed="rId2"/>
                          <a:stretch>
                            <a:fillRect l="-14213" t="-511494" r="-127580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 </a:t>
                          </a:r>
                          <a:endParaRPr lang="en-GB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 </a:t>
                          </a:r>
                          <a:endParaRPr lang="en-GB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377" marR="61377" marT="0" marB="0"/>
                    </a:tc>
                    <a:extLst>
                      <a:ext uri="{0D108BD9-81ED-4DB2-BD59-A6C34878D82A}">
                        <a16:rowId xmlns:a16="http://schemas.microsoft.com/office/drawing/2014/main" val="42930175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1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408877"/>
                  </p:ext>
                </p:extLst>
              </p:nvPr>
            </p:nvGraphicFramePr>
            <p:xfrm>
              <a:off x="199360" y="214558"/>
              <a:ext cx="8764531" cy="6394059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507773">
                      <a:extLst>
                        <a:ext uri="{9D8B030D-6E8A-4147-A177-3AD203B41FA5}">
                          <a16:colId xmlns:a16="http://schemas.microsoft.com/office/drawing/2014/main" val="4234010802"/>
                        </a:ext>
                      </a:extLst>
                    </a:gridCol>
                    <a:gridCol w="3056220">
                      <a:extLst>
                        <a:ext uri="{9D8B030D-6E8A-4147-A177-3AD203B41FA5}">
                          <a16:colId xmlns:a16="http://schemas.microsoft.com/office/drawing/2014/main" val="1956706433"/>
                        </a:ext>
                      </a:extLst>
                    </a:gridCol>
                    <a:gridCol w="3666767">
                      <a:extLst>
                        <a:ext uri="{9D8B030D-6E8A-4147-A177-3AD203B41FA5}">
                          <a16:colId xmlns:a16="http://schemas.microsoft.com/office/drawing/2014/main" val="3643964839"/>
                        </a:ext>
                      </a:extLst>
                    </a:gridCol>
                    <a:gridCol w="1533771">
                      <a:extLst>
                        <a:ext uri="{9D8B030D-6E8A-4147-A177-3AD203B41FA5}">
                          <a16:colId xmlns:a16="http://schemas.microsoft.com/office/drawing/2014/main" val="3654919716"/>
                        </a:ext>
                      </a:extLst>
                    </a:gridCol>
                  </a:tblGrid>
                  <a:tr h="1347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16.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8355411"/>
                      </a:ext>
                    </a:extLst>
                  </a:tr>
                  <a:tr h="123278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17.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9709433"/>
                      </a:ext>
                    </a:extLst>
                  </a:tr>
                  <a:tr h="123278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18.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+ 4</m:t>
                              </m:r>
                              <m:d>
                                <m:d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0095016"/>
                      </a:ext>
                    </a:extLst>
                  </a:tr>
                  <a:tr h="123278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19.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+4(2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2000">
                              <a:effectLst/>
                            </a:rPr>
                            <a:t> 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8073241"/>
                      </a:ext>
                    </a:extLst>
                  </a:tr>
                  <a:tr h="1347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20.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−2(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>
                                  <a:effectLst/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2000" dirty="0">
                              <a:effectLst/>
                            </a:rPr>
                            <a:t> 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727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8408877"/>
                  </p:ext>
                </p:extLst>
              </p:nvPr>
            </p:nvGraphicFramePr>
            <p:xfrm>
              <a:off x="199360" y="214558"/>
              <a:ext cx="8764531" cy="6394059"/>
            </p:xfrm>
            <a:graphic>
              <a:graphicData uri="http://schemas.openxmlformats.org/drawingml/2006/table">
                <a:tbl>
                  <a:tblPr firstRow="1" firstCol="1" bandRow="1">
                    <a:tableStyleId>{7F85A158-3649-417E-BDEE-9E40738048BC}</a:tableStyleId>
                  </a:tblPr>
                  <a:tblGrid>
                    <a:gridCol w="507773">
                      <a:extLst>
                        <a:ext uri="{9D8B030D-6E8A-4147-A177-3AD203B41FA5}">
                          <a16:colId xmlns:a16="http://schemas.microsoft.com/office/drawing/2014/main" val="4234010802"/>
                        </a:ext>
                      </a:extLst>
                    </a:gridCol>
                    <a:gridCol w="3056220">
                      <a:extLst>
                        <a:ext uri="{9D8B030D-6E8A-4147-A177-3AD203B41FA5}">
                          <a16:colId xmlns:a16="http://schemas.microsoft.com/office/drawing/2014/main" val="1956706433"/>
                        </a:ext>
                      </a:extLst>
                    </a:gridCol>
                    <a:gridCol w="3666767">
                      <a:extLst>
                        <a:ext uri="{9D8B030D-6E8A-4147-A177-3AD203B41FA5}">
                          <a16:colId xmlns:a16="http://schemas.microsoft.com/office/drawing/2014/main" val="3643964839"/>
                        </a:ext>
                      </a:extLst>
                    </a:gridCol>
                    <a:gridCol w="1533771">
                      <a:extLst>
                        <a:ext uri="{9D8B030D-6E8A-4147-A177-3AD203B41FA5}">
                          <a16:colId xmlns:a16="http://schemas.microsoft.com/office/drawing/2014/main" val="3654919716"/>
                        </a:ext>
                      </a:extLst>
                    </a:gridCol>
                  </a:tblGrid>
                  <a:tr h="1347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16.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3" t="-452" r="-170518" b="-375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8355411"/>
                      </a:ext>
                    </a:extLst>
                  </a:tr>
                  <a:tr h="123278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17.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3" t="-109360" r="-170518" b="-308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9709433"/>
                      </a:ext>
                    </a:extLst>
                  </a:tr>
                  <a:tr h="123278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18.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3" t="-210396" r="-170518" b="-210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0095016"/>
                      </a:ext>
                    </a:extLst>
                  </a:tr>
                  <a:tr h="123278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19.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3" t="-308867" r="-170518" b="-109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8073241"/>
                      </a:ext>
                    </a:extLst>
                  </a:tr>
                  <a:tr h="1347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20.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6733" t="-375566" r="-170518" b="-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</a:rPr>
                            <a:t> </a:t>
                          </a:r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727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21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818</Words>
  <Application>Microsoft Office PowerPoint</Application>
  <PresentationFormat>On-screen Show (4:3)</PresentationFormat>
  <Paragraphs>288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Times New Roman</vt:lpstr>
      <vt:lpstr>Shadows Into Light Two</vt:lpstr>
      <vt:lpstr>Arial</vt:lpstr>
      <vt:lpstr>Calibri</vt:lpstr>
      <vt:lpstr>Office Theme</vt:lpstr>
      <vt:lpstr>Collecting like terms</vt:lpstr>
      <vt:lpstr>PowerPoint Presentation</vt:lpstr>
      <vt:lpstr>PowerPoint Presentation</vt:lpstr>
      <vt:lpstr>PowerPoint Presentation</vt:lpstr>
      <vt:lpstr>PowerPoint Presentation</vt:lpstr>
      <vt:lpstr>Task</vt:lpstr>
      <vt:lpstr>PowerPoint Presentation</vt:lpstr>
      <vt:lpstr>PowerPoint Presentation</vt:lpstr>
      <vt:lpstr>PowerPoint Presentation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P Bruce</cp:lastModifiedBy>
  <cp:revision>20</cp:revision>
  <dcterms:created xsi:type="dcterms:W3CDTF">2018-01-27T15:48:25Z</dcterms:created>
  <dcterms:modified xsi:type="dcterms:W3CDTF">2020-12-09T15:09:55Z</dcterms:modified>
</cp:coreProperties>
</file>