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301" r:id="rId2"/>
    <p:sldId id="302" r:id="rId3"/>
    <p:sldId id="319" r:id="rId4"/>
    <p:sldId id="320" r:id="rId5"/>
    <p:sldId id="322" r:id="rId6"/>
    <p:sldId id="323" r:id="rId7"/>
    <p:sldId id="324" r:id="rId8"/>
    <p:sldId id="325" r:id="rId9"/>
    <p:sldId id="329" r:id="rId10"/>
    <p:sldId id="330" r:id="rId11"/>
    <p:sldId id="332" r:id="rId12"/>
    <p:sldId id="333" r:id="rId13"/>
    <p:sldId id="334" r:id="rId14"/>
    <p:sldId id="335" r:id="rId15"/>
    <p:sldId id="336" r:id="rId16"/>
    <p:sldId id="337" r:id="rId17"/>
    <p:sldId id="338" r:id="rId18"/>
  </p:sldIdLst>
  <p:sldSz cx="9144000" cy="6858000" type="screen4x3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0" roundtripDataSignature="AMtx7miZs39nGH+w16IVzHtR4PfxczB3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72A604-6930-44FA-8A8C-41554DEEE212}">
  <a:tblStyle styleId="{2572A604-6930-44FA-8A8C-41554DEEE21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D58A563-02C7-48BE-AD82-CCC30232CB0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37"/>
    <p:restoredTop sz="94650"/>
  </p:normalViewPr>
  <p:slideViewPr>
    <p:cSldViewPr snapToGrid="0">
      <p:cViewPr varScale="1">
        <p:scale>
          <a:sx n="120" d="100"/>
          <a:sy n="120" d="100"/>
        </p:scale>
        <p:origin x="123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47822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432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6995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7087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7810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742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432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6649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9251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9838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5248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8010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8338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060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9319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2e4b46b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2e4b46b51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700" cy="446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2e4b46b51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6"/>
            <a:ext cx="29442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925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E82A-BC5C-D14C-9981-BCB8B89FC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Drawing Pie Charts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B49E9-F7AA-3345-8461-3855BB387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405284"/>
            <a:ext cx="7772400" cy="1259246"/>
          </a:xfrm>
        </p:spPr>
        <p:txBody>
          <a:bodyPr/>
          <a:lstStyle/>
          <a:p>
            <a:r>
              <a:rPr lang="en-US" dirty="0">
                <a:latin typeface="+mn-lt"/>
              </a:rPr>
              <a:t>Full lesson PowerPoint, including I Do, We Do, You Do Example Sheet(s).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3159A-D4BC-1344-8A8E-8B0A71892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543" y="941387"/>
            <a:ext cx="4238914" cy="15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077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30362684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(4)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I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WE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Complete the table below, then use it to draw the pie chart.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/>
                        <a:t>Complete the table below, then use it to draw the pie chart.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C2A4D793-4843-3840-A209-9CDCC68EE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213" y="3623953"/>
            <a:ext cx="2728023" cy="2728023"/>
          </a:xfrm>
          <a:prstGeom prst="rect">
            <a:avLst/>
          </a:prstGeom>
        </p:spPr>
      </p:pic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9D70C6B8-546A-094C-B761-A0AD71A34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180289"/>
              </p:ext>
            </p:extLst>
          </p:nvPr>
        </p:nvGraphicFramePr>
        <p:xfrm>
          <a:off x="321428" y="1438472"/>
          <a:ext cx="4067876" cy="1795575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34451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698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482D53F-0668-A341-8A1A-A89987CB4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057" y="3632414"/>
            <a:ext cx="2728023" cy="2728023"/>
          </a:xfrm>
          <a:prstGeom prst="rect">
            <a:avLst/>
          </a:prstGeom>
        </p:spPr>
      </p:pic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9F337BD9-372E-7B40-A6E5-C311490C7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16115"/>
              </p:ext>
            </p:extLst>
          </p:nvPr>
        </p:nvGraphicFramePr>
        <p:xfrm>
          <a:off x="4788560" y="1438472"/>
          <a:ext cx="4067876" cy="1795575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34451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180°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698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30°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657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559013745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(4)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1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2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Complete the table below, then use it to draw the pie chart.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/>
                        <a:t>Complete the table below, then use it to draw the pie chart.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C2A4D793-4843-3840-A209-9CDCC68EE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213" y="3623953"/>
            <a:ext cx="2728023" cy="2728023"/>
          </a:xfrm>
          <a:prstGeom prst="rect">
            <a:avLst/>
          </a:prstGeom>
        </p:spPr>
      </p:pic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9D70C6B8-546A-094C-B761-A0AD71A34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224902"/>
              </p:ext>
            </p:extLst>
          </p:nvPr>
        </p:nvGraphicFramePr>
        <p:xfrm>
          <a:off x="321428" y="1438472"/>
          <a:ext cx="4067876" cy="1795575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344516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6833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6987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34451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482D53F-0668-A341-8A1A-A89987CB4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057" y="3632414"/>
            <a:ext cx="2728023" cy="2728023"/>
          </a:xfrm>
          <a:prstGeom prst="rect">
            <a:avLst/>
          </a:prstGeom>
        </p:spPr>
      </p:pic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9F337BD9-372E-7B40-A6E5-C311490C7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939410"/>
              </p:ext>
            </p:extLst>
          </p:nvPr>
        </p:nvGraphicFramePr>
        <p:xfrm>
          <a:off x="4788560" y="1438472"/>
          <a:ext cx="4067876" cy="1814502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940893"/>
                  </a:ext>
                </a:extLst>
              </a:tr>
              <a:tr h="3069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Yellow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508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578211238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(4)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3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4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Complete the table below, then use it to draw the pie chart.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/>
                        <a:t>Complete the table below, then use it to draw the pie chart.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C2A4D793-4843-3840-A209-9CDCC68EE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213" y="3623953"/>
            <a:ext cx="2728023" cy="2728023"/>
          </a:xfrm>
          <a:prstGeom prst="rect">
            <a:avLst/>
          </a:prstGeom>
        </p:spPr>
      </p:pic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482D53F-0668-A341-8A1A-A89987CB4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057" y="3632414"/>
            <a:ext cx="2728023" cy="2728023"/>
          </a:xfrm>
          <a:prstGeom prst="rect">
            <a:avLst/>
          </a:prstGeom>
        </p:spPr>
      </p:pic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9F337BD9-372E-7B40-A6E5-C311490C7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990543"/>
              </p:ext>
            </p:extLst>
          </p:nvPr>
        </p:nvGraphicFramePr>
        <p:xfrm>
          <a:off x="4788560" y="1438472"/>
          <a:ext cx="4067876" cy="1814502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100°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940893"/>
                  </a:ext>
                </a:extLst>
              </a:tr>
              <a:tr h="3069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Yellow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40°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ADF1BD1-28EF-2945-AEDF-3D3E354A8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71539"/>
              </p:ext>
            </p:extLst>
          </p:nvPr>
        </p:nvGraphicFramePr>
        <p:xfrm>
          <a:off x="287565" y="1444650"/>
          <a:ext cx="4067876" cy="1814502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940893"/>
                  </a:ext>
                </a:extLst>
              </a:tr>
              <a:tr h="3069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Yellow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019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287475729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(4)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5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6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Complete the table below, then use it to draw the pie chart.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/>
                        <a:t>Complete the table below, then use it to draw the pie chart.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C2A4D793-4843-3840-A209-9CDCC68EE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213" y="3623953"/>
            <a:ext cx="2728023" cy="2728023"/>
          </a:xfrm>
          <a:prstGeom prst="rect">
            <a:avLst/>
          </a:prstGeom>
        </p:spPr>
      </p:pic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482D53F-0668-A341-8A1A-A89987CB4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057" y="3632414"/>
            <a:ext cx="2728023" cy="2728023"/>
          </a:xfrm>
          <a:prstGeom prst="rect">
            <a:avLst/>
          </a:prstGeom>
        </p:spPr>
      </p:pic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9F337BD9-372E-7B40-A6E5-C311490C7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47590"/>
              </p:ext>
            </p:extLst>
          </p:nvPr>
        </p:nvGraphicFramePr>
        <p:xfrm>
          <a:off x="4788560" y="1438472"/>
          <a:ext cx="4067876" cy="1814502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144°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81°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940893"/>
                  </a:ext>
                </a:extLst>
              </a:tr>
              <a:tr h="3069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Yellow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ADF1BD1-28EF-2945-AEDF-3D3E354A8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658583"/>
              </p:ext>
            </p:extLst>
          </p:nvPr>
        </p:nvGraphicFramePr>
        <p:xfrm>
          <a:off x="287565" y="1444650"/>
          <a:ext cx="4067876" cy="1814502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1617928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180°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0563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36°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5940893"/>
                  </a:ext>
                </a:extLst>
              </a:tr>
              <a:tr h="30691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Yellow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1400" b="0" i="0" u="none" strike="noStrike" cap="none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2858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335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4108866724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(5)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I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WE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Draw a pie chart to represent the data represented by the bar chart.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Draw a pie chart to represent the data represented by the bar chart.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D8EF1953-1BD9-E343-8A74-C3D042AA6587}"/>
              </a:ext>
            </a:extLst>
          </p:cNvPr>
          <p:cNvGrpSpPr/>
          <p:nvPr/>
        </p:nvGrpSpPr>
        <p:grpSpPr>
          <a:xfrm>
            <a:off x="160637" y="1639412"/>
            <a:ext cx="2446636" cy="1936724"/>
            <a:chOff x="976185" y="1639412"/>
            <a:chExt cx="2446636" cy="1936724"/>
          </a:xfrm>
        </p:grpSpPr>
        <p:pic>
          <p:nvPicPr>
            <p:cNvPr id="3" name="Picture 2" descr="Chart, bar chart&#10;&#10;Description automatically generated">
              <a:extLst>
                <a:ext uri="{FF2B5EF4-FFF2-40B4-BE49-F238E27FC236}">
                  <a16:creationId xmlns:a16="http://schemas.microsoft.com/office/drawing/2014/main" id="{994614CF-DA8D-0147-8F2B-C931413CF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2264" y="1639412"/>
              <a:ext cx="2095843" cy="1628947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84505FC-49D1-5D4B-9605-F18AA844976C}"/>
                </a:ext>
              </a:extLst>
            </p:cNvPr>
            <p:cNvSpPr txBox="1"/>
            <p:nvPr/>
          </p:nvSpPr>
          <p:spPr>
            <a:xfrm>
              <a:off x="976185" y="1738268"/>
              <a:ext cx="4002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  <a:p>
              <a:r>
                <a:rPr lang="en-US" dirty="0"/>
                <a:t>20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A2664F3-73A4-9B4E-95B6-CB1AB4875042}"/>
                </a:ext>
              </a:extLst>
            </p:cNvPr>
            <p:cNvSpPr txBox="1"/>
            <p:nvPr/>
          </p:nvSpPr>
          <p:spPr>
            <a:xfrm>
              <a:off x="1499289" y="3268359"/>
              <a:ext cx="1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       B      G        Y</a:t>
              </a:r>
            </a:p>
          </p:txBody>
        </p:sp>
      </p:grpSp>
      <p:pic>
        <p:nvPicPr>
          <p:cNvPr id="14" name="Picture 13" descr="Chart&#10;&#10;Description automatically generated">
            <a:extLst>
              <a:ext uri="{FF2B5EF4-FFF2-40B4-BE49-F238E27FC236}">
                <a16:creationId xmlns:a16="http://schemas.microsoft.com/office/drawing/2014/main" id="{C70E3DB6-CE33-314A-A03B-B940FB4316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5676" y="4203454"/>
            <a:ext cx="2323069" cy="232306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639CBCD9-DE4D-864B-B47E-111D7407A39A}"/>
              </a:ext>
            </a:extLst>
          </p:cNvPr>
          <p:cNvGrpSpPr/>
          <p:nvPr/>
        </p:nvGrpSpPr>
        <p:grpSpPr>
          <a:xfrm>
            <a:off x="4699686" y="1491319"/>
            <a:ext cx="2554424" cy="2331359"/>
            <a:chOff x="4699686" y="1491319"/>
            <a:chExt cx="2554424" cy="2331359"/>
          </a:xfrm>
        </p:grpSpPr>
        <p:pic>
          <p:nvPicPr>
            <p:cNvPr id="8" name="Picture 7" descr="A picture containing shoji, building&#10;&#10;Description automatically generated">
              <a:extLst>
                <a:ext uri="{FF2B5EF4-FFF2-40B4-BE49-F238E27FC236}">
                  <a16:creationId xmlns:a16="http://schemas.microsoft.com/office/drawing/2014/main" id="{5D75D858-2EE9-1344-8921-F27A6645B64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45280" y="1639412"/>
              <a:ext cx="2071754" cy="1856373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A105E25-0241-E442-A23D-C235FFD92AC5}"/>
                </a:ext>
              </a:extLst>
            </p:cNvPr>
            <p:cNvSpPr txBox="1"/>
            <p:nvPr/>
          </p:nvSpPr>
          <p:spPr>
            <a:xfrm>
              <a:off x="4699686" y="1491319"/>
              <a:ext cx="400221" cy="524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  <a:p>
              <a:r>
                <a:rPr lang="en-US" dirty="0"/>
                <a:t>28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65D106-C529-ED48-B6BA-86FCD0B9AD2C}"/>
                </a:ext>
              </a:extLst>
            </p:cNvPr>
            <p:cNvSpPr txBox="1"/>
            <p:nvPr/>
          </p:nvSpPr>
          <p:spPr>
            <a:xfrm>
              <a:off x="5330578" y="3514317"/>
              <a:ext cx="1923532" cy="308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       B      G        Y</a:t>
              </a:r>
            </a:p>
          </p:txBody>
        </p:sp>
      </p:grpSp>
      <p:pic>
        <p:nvPicPr>
          <p:cNvPr id="20" name="Picture 19" descr="Chart&#10;&#10;Description automatically generated">
            <a:extLst>
              <a:ext uri="{FF2B5EF4-FFF2-40B4-BE49-F238E27FC236}">
                <a16:creationId xmlns:a16="http://schemas.microsoft.com/office/drawing/2014/main" id="{F6C9CB75-E79B-7B46-A635-E69C43FD3F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012" y="4203454"/>
            <a:ext cx="2323069" cy="232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33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864212238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(5)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1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2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Draw a pie chart to represent the data represented by the bar chart.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Draw a pie chart to represent the data represented by the bar chart.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CC625EC7-732A-7846-AA52-30B2D2B18AAD}"/>
              </a:ext>
            </a:extLst>
          </p:cNvPr>
          <p:cNvGrpSpPr/>
          <p:nvPr/>
        </p:nvGrpSpPr>
        <p:grpSpPr>
          <a:xfrm>
            <a:off x="160637" y="1639412"/>
            <a:ext cx="2446636" cy="1936724"/>
            <a:chOff x="976185" y="1639412"/>
            <a:chExt cx="2446636" cy="1936724"/>
          </a:xfrm>
        </p:grpSpPr>
        <p:pic>
          <p:nvPicPr>
            <p:cNvPr id="10" name="Picture 9" descr="Chart, bar chart&#10;&#10;Description automatically generated">
              <a:extLst>
                <a:ext uri="{FF2B5EF4-FFF2-40B4-BE49-F238E27FC236}">
                  <a16:creationId xmlns:a16="http://schemas.microsoft.com/office/drawing/2014/main" id="{3BE24B05-BC8B-7745-B11F-62FDF7996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02264" y="1639412"/>
              <a:ext cx="2095843" cy="1628947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54A070D-C944-3F45-931B-68E12CD38288}"/>
                </a:ext>
              </a:extLst>
            </p:cNvPr>
            <p:cNvSpPr txBox="1"/>
            <p:nvPr/>
          </p:nvSpPr>
          <p:spPr>
            <a:xfrm>
              <a:off x="976185" y="1738268"/>
              <a:ext cx="4002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  <a:p>
              <a:r>
                <a:rPr lang="en-US" dirty="0"/>
                <a:t>40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2624FB5-8876-884E-B76B-2B588865877B}"/>
                </a:ext>
              </a:extLst>
            </p:cNvPr>
            <p:cNvSpPr txBox="1"/>
            <p:nvPr/>
          </p:nvSpPr>
          <p:spPr>
            <a:xfrm>
              <a:off x="1499289" y="3268359"/>
              <a:ext cx="1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       B      G        Y</a:t>
              </a:r>
            </a:p>
          </p:txBody>
        </p:sp>
      </p:grpSp>
      <p:pic>
        <p:nvPicPr>
          <p:cNvPr id="15" name="Picture 14" descr="Chart&#10;&#10;Description automatically generated">
            <a:extLst>
              <a:ext uri="{FF2B5EF4-FFF2-40B4-BE49-F238E27FC236}">
                <a16:creationId xmlns:a16="http://schemas.microsoft.com/office/drawing/2014/main" id="{6D0EAB2D-8808-FC4E-8985-45CA15078A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5676" y="4203454"/>
            <a:ext cx="2323069" cy="2323069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2CB7B39A-D63F-994C-95D0-86D2B6927932}"/>
              </a:ext>
            </a:extLst>
          </p:cNvPr>
          <p:cNvGrpSpPr/>
          <p:nvPr/>
        </p:nvGrpSpPr>
        <p:grpSpPr>
          <a:xfrm>
            <a:off x="4699686" y="1491319"/>
            <a:ext cx="2554424" cy="2331359"/>
            <a:chOff x="4699686" y="1491319"/>
            <a:chExt cx="2554424" cy="2331359"/>
          </a:xfrm>
        </p:grpSpPr>
        <p:pic>
          <p:nvPicPr>
            <p:cNvPr id="17" name="Picture 16" descr="A picture containing shoji, building&#10;&#10;Description automatically generated">
              <a:extLst>
                <a:ext uri="{FF2B5EF4-FFF2-40B4-BE49-F238E27FC236}">
                  <a16:creationId xmlns:a16="http://schemas.microsoft.com/office/drawing/2014/main" id="{0A1953E7-45F6-A94F-B85C-C0A9992CFF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45280" y="1639412"/>
              <a:ext cx="2071754" cy="185637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35C3738-8800-D747-833B-A916987D40DD}"/>
                </a:ext>
              </a:extLst>
            </p:cNvPr>
            <p:cNvSpPr txBox="1"/>
            <p:nvPr/>
          </p:nvSpPr>
          <p:spPr>
            <a:xfrm>
              <a:off x="4699686" y="1491319"/>
              <a:ext cx="400221" cy="524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  <a:p>
              <a:r>
                <a:rPr lang="en-US" dirty="0"/>
                <a:t>42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3544E78-B687-8448-9434-EABE0C18B5B5}"/>
                </a:ext>
              </a:extLst>
            </p:cNvPr>
            <p:cNvSpPr txBox="1"/>
            <p:nvPr/>
          </p:nvSpPr>
          <p:spPr>
            <a:xfrm>
              <a:off x="5330578" y="3514317"/>
              <a:ext cx="1923532" cy="308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       B      G        Y</a:t>
              </a:r>
            </a:p>
          </p:txBody>
        </p:sp>
      </p:grpSp>
      <p:pic>
        <p:nvPicPr>
          <p:cNvPr id="20" name="Picture 19" descr="Chart&#10;&#10;Description automatically generated">
            <a:extLst>
              <a:ext uri="{FF2B5EF4-FFF2-40B4-BE49-F238E27FC236}">
                <a16:creationId xmlns:a16="http://schemas.microsoft.com/office/drawing/2014/main" id="{40824AD1-CACC-DF42-A3B9-F18DE0A2C9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012" y="4203454"/>
            <a:ext cx="2323069" cy="232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893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3225574192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(5)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3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4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Draw a pie chart to represent the data represented by the bar chart.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Draw a pie chart to represent the data represented by the bar chart.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5" name="Picture 14" descr="Chart&#10;&#10;Description automatically generated">
            <a:extLst>
              <a:ext uri="{FF2B5EF4-FFF2-40B4-BE49-F238E27FC236}">
                <a16:creationId xmlns:a16="http://schemas.microsoft.com/office/drawing/2014/main" id="{6D0EAB2D-8808-FC4E-8985-45CA15078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676" y="4203454"/>
            <a:ext cx="2323069" cy="2323069"/>
          </a:xfrm>
          <a:prstGeom prst="rect">
            <a:avLst/>
          </a:prstGeom>
        </p:spPr>
      </p:pic>
      <p:pic>
        <p:nvPicPr>
          <p:cNvPr id="20" name="Picture 19" descr="Chart&#10;&#10;Description automatically generated">
            <a:extLst>
              <a:ext uri="{FF2B5EF4-FFF2-40B4-BE49-F238E27FC236}">
                <a16:creationId xmlns:a16="http://schemas.microsoft.com/office/drawing/2014/main" id="{40824AD1-CACC-DF42-A3B9-F18DE0A2C9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0012" y="4203454"/>
            <a:ext cx="2323069" cy="2323069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A5335B-4BE8-1D47-8D14-8D706B1B9D90}"/>
              </a:ext>
            </a:extLst>
          </p:cNvPr>
          <p:cNvGrpSpPr/>
          <p:nvPr/>
        </p:nvGrpSpPr>
        <p:grpSpPr>
          <a:xfrm>
            <a:off x="138711" y="1492312"/>
            <a:ext cx="2468562" cy="2318607"/>
            <a:chOff x="138711" y="1492312"/>
            <a:chExt cx="2468562" cy="231860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54A070D-C944-3F45-931B-68E12CD38288}"/>
                </a:ext>
              </a:extLst>
            </p:cNvPr>
            <p:cNvSpPr txBox="1"/>
            <p:nvPr/>
          </p:nvSpPr>
          <p:spPr>
            <a:xfrm>
              <a:off x="138711" y="1492312"/>
              <a:ext cx="4002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  <a:p>
              <a:r>
                <a:rPr lang="en-US" dirty="0"/>
                <a:t>48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2624FB5-8876-884E-B76B-2B588865877B}"/>
                </a:ext>
              </a:extLst>
            </p:cNvPr>
            <p:cNvSpPr txBox="1"/>
            <p:nvPr/>
          </p:nvSpPr>
          <p:spPr>
            <a:xfrm>
              <a:off x="683741" y="3503142"/>
              <a:ext cx="1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      B     G      Y</a:t>
              </a:r>
            </a:p>
          </p:txBody>
        </p:sp>
        <p:pic>
          <p:nvPicPr>
            <p:cNvPr id="3" name="Picture 2" descr="Chart, bar chart&#10;&#10;Description automatically generated">
              <a:extLst>
                <a:ext uri="{FF2B5EF4-FFF2-40B4-BE49-F238E27FC236}">
                  <a16:creationId xmlns:a16="http://schemas.microsoft.com/office/drawing/2014/main" id="{6E367A00-D3F6-8847-87A0-831F63D11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8932" y="1646769"/>
              <a:ext cx="1847251" cy="1856373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3B9479-09F3-324C-9CAC-A21CA4EF6F8A}"/>
              </a:ext>
            </a:extLst>
          </p:cNvPr>
          <p:cNvGrpSpPr/>
          <p:nvPr/>
        </p:nvGrpSpPr>
        <p:grpSpPr>
          <a:xfrm>
            <a:off x="4579571" y="1495242"/>
            <a:ext cx="2468562" cy="2318607"/>
            <a:chOff x="138711" y="1492312"/>
            <a:chExt cx="2468562" cy="2318607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F63BAC3-C93D-784F-853E-234C16932D55}"/>
                </a:ext>
              </a:extLst>
            </p:cNvPr>
            <p:cNvSpPr txBox="1"/>
            <p:nvPr/>
          </p:nvSpPr>
          <p:spPr>
            <a:xfrm>
              <a:off x="138711" y="1492312"/>
              <a:ext cx="4002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  <a:p>
              <a:r>
                <a:rPr lang="en-US" dirty="0"/>
                <a:t>96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D17A7A7-FD69-E244-A694-A899C4B512DD}"/>
                </a:ext>
              </a:extLst>
            </p:cNvPr>
            <p:cNvSpPr txBox="1"/>
            <p:nvPr/>
          </p:nvSpPr>
          <p:spPr>
            <a:xfrm>
              <a:off x="683741" y="3503142"/>
              <a:ext cx="19235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      B     G      Y</a:t>
              </a:r>
            </a:p>
          </p:txBody>
        </p:sp>
        <p:pic>
          <p:nvPicPr>
            <p:cNvPr id="24" name="Picture 23" descr="Chart, bar chart&#10;&#10;Description automatically generated">
              <a:extLst>
                <a:ext uri="{FF2B5EF4-FFF2-40B4-BE49-F238E27FC236}">
                  <a16:creationId xmlns:a16="http://schemas.microsoft.com/office/drawing/2014/main" id="{7777D855-C666-ED47-82BB-B00677411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8932" y="1646769"/>
              <a:ext cx="1847251" cy="18563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34933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512991417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8889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94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– Drawing a Pie Chart from a Histogram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EXTENSION PROBLEM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A group of students were asked how many minutes it took them to walk to school.  The </a:t>
                      </a:r>
                      <a:r>
                        <a:rPr lang="en-GB" sz="1200" b="1" dirty="0"/>
                        <a:t>histogram </a:t>
                      </a:r>
                      <a:r>
                        <a:rPr lang="en-GB" sz="1200" b="0" dirty="0"/>
                        <a:t>below shows this data.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dirty="0"/>
                        <a:t>Complete the frequency table and then draw the associated pie chart.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 descr="A picture containing shoji, building, crossword puzzle&#10;&#10;Description automatically generated">
            <a:extLst>
              <a:ext uri="{FF2B5EF4-FFF2-40B4-BE49-F238E27FC236}">
                <a16:creationId xmlns:a16="http://schemas.microsoft.com/office/drawing/2014/main" id="{A36168BE-8561-9747-B279-DB5A8D4E1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949" y="1862324"/>
            <a:ext cx="3000889" cy="181122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A4D99C8-0821-DB4A-8950-FF5E6083F0F1}"/>
              </a:ext>
            </a:extLst>
          </p:cNvPr>
          <p:cNvSpPr txBox="1"/>
          <p:nvPr/>
        </p:nvSpPr>
        <p:spPr>
          <a:xfrm>
            <a:off x="1001057" y="3706208"/>
            <a:ext cx="35303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0                3          5     6                     10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6A539C-6F2F-BA43-AC77-6A840D65D8B9}"/>
              </a:ext>
            </a:extLst>
          </p:cNvPr>
          <p:cNvSpPr txBox="1"/>
          <p:nvPr/>
        </p:nvSpPr>
        <p:spPr>
          <a:xfrm>
            <a:off x="130628" y="1648914"/>
            <a:ext cx="1007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i="1" dirty="0"/>
              <a:t>Frequency </a:t>
            </a:r>
          </a:p>
          <a:p>
            <a:pPr algn="r"/>
            <a:r>
              <a:rPr lang="en-US" sz="1100" i="1" dirty="0"/>
              <a:t>Density</a:t>
            </a:r>
          </a:p>
          <a:p>
            <a:pPr algn="r"/>
            <a:r>
              <a:rPr lang="en-US" dirty="0"/>
              <a:t>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FA73B818-6544-1C45-98DE-B1C1D9FBCE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4124214"/>
                  </p:ext>
                </p:extLst>
              </p:nvPr>
            </p:nvGraphicFramePr>
            <p:xfrm>
              <a:off x="634288" y="4411215"/>
              <a:ext cx="3876688" cy="194056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969172">
                      <a:extLst>
                        <a:ext uri="{9D8B030D-6E8A-4147-A177-3AD203B41FA5}">
                          <a16:colId xmlns:a16="http://schemas.microsoft.com/office/drawing/2014/main" val="647045541"/>
                        </a:ext>
                      </a:extLst>
                    </a:gridCol>
                    <a:gridCol w="969172">
                      <a:extLst>
                        <a:ext uri="{9D8B030D-6E8A-4147-A177-3AD203B41FA5}">
                          <a16:colId xmlns:a16="http://schemas.microsoft.com/office/drawing/2014/main" val="1045674450"/>
                        </a:ext>
                      </a:extLst>
                    </a:gridCol>
                    <a:gridCol w="969172">
                      <a:extLst>
                        <a:ext uri="{9D8B030D-6E8A-4147-A177-3AD203B41FA5}">
                          <a16:colId xmlns:a16="http://schemas.microsoft.com/office/drawing/2014/main" val="1552220898"/>
                        </a:ext>
                      </a:extLst>
                    </a:gridCol>
                    <a:gridCol w="969172">
                      <a:extLst>
                        <a:ext uri="{9D8B030D-6E8A-4147-A177-3AD203B41FA5}">
                          <a16:colId xmlns:a16="http://schemas.microsoft.com/office/drawing/2014/main" val="13138973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Time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(mins)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Frequency </a:t>
                          </a:r>
                          <a:r>
                            <a:rPr lang="en-US" sz="1200" b="1" dirty="0"/>
                            <a:t>Density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Frequency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Angle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07369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200" b="0" i="0" smtClean="0">
                                    <a:latin typeface="+mn-lt"/>
                                  </a:rPr>
                                  <m:t>0 &lt;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smtClean="0">
                                    <a:latin typeface="+mn-lt"/>
                                  </a:rPr>
                                  <m:t>t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smtClean="0">
                                    <a:latin typeface="+mn-lt"/>
                                  </a:rPr>
                                  <m:t> ≤ 3</m:t>
                                </m:r>
                              </m:oMath>
                            </m:oMathPara>
                          </a14:m>
                          <a:endParaRPr lang="en-US" sz="1200" dirty="0"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252223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3 &lt;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t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 ≤ 5</m:t>
                                </m:r>
                              </m:oMath>
                            </m:oMathPara>
                          </a14:m>
                          <a:endParaRPr lang="en-US" sz="1200" b="0" i="0" u="none" strike="noStrike" cap="none" dirty="0">
                            <a:solidFill>
                              <a:srgbClr val="000000"/>
                            </a:solidFill>
                            <a:latin typeface="Arial"/>
                            <a:ea typeface="Arial"/>
                            <a:cs typeface="Arial"/>
                            <a:sym typeface="Arial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94635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5 &lt;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t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 ≤ 6</m:t>
                                </m:r>
                              </m:oMath>
                            </m:oMathPara>
                          </a14:m>
                          <a:endParaRPr lang="en-US" sz="1200" b="0" i="0" u="none" strike="noStrike" cap="none" dirty="0">
                            <a:solidFill>
                              <a:srgbClr val="000000"/>
                            </a:solidFill>
                            <a:latin typeface="Arial"/>
                            <a:ea typeface="Arial"/>
                            <a:cs typeface="Arial"/>
                            <a:sym typeface="Arial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503659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rgbClr val="000000"/>
                            </a:buClr>
                            <a:buSzTx/>
                            <a:buFont typeface="Arial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6 &lt; 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t</m:t>
                                </m:r>
                                <m:r>
                                  <m:rPr>
                                    <m:nor/>
                                  </m:rPr>
                                  <a:rPr lang="en-GB" sz="1200" b="0" i="0" u="none" strike="noStrike" cap="none" smtClean="0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m:t> ≤ 10</m:t>
                                </m:r>
                              </m:oMath>
                            </m:oMathPara>
                          </a14:m>
                          <a:endParaRPr lang="en-US" sz="1200" b="0" i="0" u="none" strike="noStrike" cap="none" dirty="0">
                            <a:solidFill>
                              <a:srgbClr val="000000"/>
                            </a:solidFill>
                            <a:latin typeface="Arial"/>
                            <a:ea typeface="Arial"/>
                            <a:cs typeface="Arial"/>
                            <a:sym typeface="Arial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800966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6">
                <a:extLst>
                  <a:ext uri="{FF2B5EF4-FFF2-40B4-BE49-F238E27FC236}">
                    <a16:creationId xmlns:a16="http://schemas.microsoft.com/office/drawing/2014/main" id="{FA73B818-6544-1C45-98DE-B1C1D9FBCE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04124214"/>
                  </p:ext>
                </p:extLst>
              </p:nvPr>
            </p:nvGraphicFramePr>
            <p:xfrm>
              <a:off x="634288" y="4411215"/>
              <a:ext cx="3876688" cy="1940560"/>
            </p:xfrm>
            <a:graphic>
              <a:graphicData uri="http://schemas.openxmlformats.org/drawingml/2006/table">
                <a:tbl>
                  <a:tblPr firstRow="1" bandRow="1">
                    <a:tableStyleId>{2572A604-6930-44FA-8A8C-41554DEEE212}</a:tableStyleId>
                  </a:tblPr>
                  <a:tblGrid>
                    <a:gridCol w="969172">
                      <a:extLst>
                        <a:ext uri="{9D8B030D-6E8A-4147-A177-3AD203B41FA5}">
                          <a16:colId xmlns:a16="http://schemas.microsoft.com/office/drawing/2014/main" val="647045541"/>
                        </a:ext>
                      </a:extLst>
                    </a:gridCol>
                    <a:gridCol w="969172">
                      <a:extLst>
                        <a:ext uri="{9D8B030D-6E8A-4147-A177-3AD203B41FA5}">
                          <a16:colId xmlns:a16="http://schemas.microsoft.com/office/drawing/2014/main" val="1045674450"/>
                        </a:ext>
                      </a:extLst>
                    </a:gridCol>
                    <a:gridCol w="969172">
                      <a:extLst>
                        <a:ext uri="{9D8B030D-6E8A-4147-A177-3AD203B41FA5}">
                          <a16:colId xmlns:a16="http://schemas.microsoft.com/office/drawing/2014/main" val="1552220898"/>
                        </a:ext>
                      </a:extLst>
                    </a:gridCol>
                    <a:gridCol w="969172">
                      <a:extLst>
                        <a:ext uri="{9D8B030D-6E8A-4147-A177-3AD203B41FA5}">
                          <a16:colId xmlns:a16="http://schemas.microsoft.com/office/drawing/2014/main" val="1313897392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Time</a:t>
                          </a:r>
                        </a:p>
                        <a:p>
                          <a:pPr algn="ctr"/>
                          <a:r>
                            <a:rPr lang="en-US" sz="1200" dirty="0"/>
                            <a:t>(mins)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Frequency </a:t>
                          </a:r>
                          <a:r>
                            <a:rPr lang="en-US" sz="1200" b="1" dirty="0"/>
                            <a:t>Density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Frequency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Angle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6507369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t="-123333" r="-300000" b="-2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252223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t="-231034" r="-300000" b="-2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946350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t="-320000" r="-3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5036591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t="-434483" r="-300000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57800966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3" name="Picture 22" descr="Chart&#10;&#10;Description automatically generated">
            <a:extLst>
              <a:ext uri="{FF2B5EF4-FFF2-40B4-BE49-F238E27FC236}">
                <a16:creationId xmlns:a16="http://schemas.microsoft.com/office/drawing/2014/main" id="{5578AADB-9D1F-5F48-BC51-B7044D5145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1788" y="2592285"/>
            <a:ext cx="2843399" cy="2843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0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3422823076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(1)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I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WE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Two blank pie chart diagrams are shown below.  For each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Add an angle of </a:t>
                      </a:r>
                      <a:r>
                        <a:rPr lang="en-GB" sz="1200" b="1" dirty="0"/>
                        <a:t>60°</a:t>
                      </a:r>
                      <a:r>
                        <a:rPr lang="en-GB" sz="1200" dirty="0"/>
                        <a:t> from the line marked with a L.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Use an angle fact to write down the remaining angle.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Use a protractor to check your answer to part b).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Two blank pie chart diagrams are shown below.  For each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Add an angle of </a:t>
                      </a:r>
                      <a:r>
                        <a:rPr lang="en-GB" sz="1200" b="1" dirty="0"/>
                        <a:t>100°</a:t>
                      </a:r>
                      <a:r>
                        <a:rPr lang="en-GB" sz="1200" dirty="0"/>
                        <a:t> from the line marked with a L.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Use an angle fact to write down the remaining angle.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Use a protractor to check your answer to part b).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3" name="Picture 32" descr="Chart, pie chart&#10;&#10;Description automatically generated">
            <a:extLst>
              <a:ext uri="{FF2B5EF4-FFF2-40B4-BE49-F238E27FC236}">
                <a16:creationId xmlns:a16="http://schemas.microsoft.com/office/drawing/2014/main" id="{38B426B2-DBAC-C84B-9045-48479A49C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37" y="4401022"/>
            <a:ext cx="2048163" cy="1898297"/>
          </a:xfrm>
          <a:prstGeom prst="rect">
            <a:avLst/>
          </a:prstGeom>
        </p:spPr>
      </p:pic>
      <p:pic>
        <p:nvPicPr>
          <p:cNvPr id="34" name="Picture 33" descr="Chart&#10;&#10;Description automatically generated">
            <a:extLst>
              <a:ext uri="{FF2B5EF4-FFF2-40B4-BE49-F238E27FC236}">
                <a16:creationId xmlns:a16="http://schemas.microsoft.com/office/drawing/2014/main" id="{23A5EB04-6DD1-B14F-848A-82B81AB2A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089" y="2393592"/>
            <a:ext cx="1857886" cy="1857886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7D6E0CF-F7F8-3045-A9ED-8A2B5C0027E8}"/>
              </a:ext>
            </a:extLst>
          </p:cNvPr>
          <p:cNvCxnSpPr>
            <a:cxnSpLocks/>
          </p:cNvCxnSpPr>
          <p:nvPr/>
        </p:nvCxnSpPr>
        <p:spPr>
          <a:xfrm>
            <a:off x="1253032" y="2154638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8D95904-8A01-0446-958B-DA625A6D1F1F}"/>
              </a:ext>
            </a:extLst>
          </p:cNvPr>
          <p:cNvSpPr txBox="1"/>
          <p:nvPr/>
        </p:nvSpPr>
        <p:spPr>
          <a:xfrm>
            <a:off x="1111006" y="191035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35CFDCE-7B52-CB4B-A058-4971BEA50650}"/>
              </a:ext>
            </a:extLst>
          </p:cNvPr>
          <p:cNvCxnSpPr>
            <a:cxnSpLocks/>
          </p:cNvCxnSpPr>
          <p:nvPr/>
        </p:nvCxnSpPr>
        <p:spPr>
          <a:xfrm flipH="1">
            <a:off x="2189631" y="5140262"/>
            <a:ext cx="142026" cy="63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2AFB764-0256-E546-AAD5-B757C7A3D964}"/>
              </a:ext>
            </a:extLst>
          </p:cNvPr>
          <p:cNvSpPr txBox="1"/>
          <p:nvPr/>
        </p:nvSpPr>
        <p:spPr>
          <a:xfrm>
            <a:off x="2329368" y="498637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pic>
        <p:nvPicPr>
          <p:cNvPr id="39" name="Picture 38" descr="Chart&#10;&#10;Description automatically generated">
            <a:extLst>
              <a:ext uri="{FF2B5EF4-FFF2-40B4-BE49-F238E27FC236}">
                <a16:creationId xmlns:a16="http://schemas.microsoft.com/office/drawing/2014/main" id="{541B59F9-1F66-504E-97B1-543D0175E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8419" y="2393592"/>
            <a:ext cx="1857886" cy="1857886"/>
          </a:xfrm>
          <a:prstGeom prst="rect">
            <a:avLst/>
          </a:prstGeom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2A9CC84-4A5B-4A48-92D9-FF84FCC4F8CF}"/>
              </a:ext>
            </a:extLst>
          </p:cNvPr>
          <p:cNvCxnSpPr>
            <a:cxnSpLocks/>
          </p:cNvCxnSpPr>
          <p:nvPr/>
        </p:nvCxnSpPr>
        <p:spPr>
          <a:xfrm>
            <a:off x="5747362" y="2154638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3A923E5-6E7B-2049-B82D-68503AB46240}"/>
              </a:ext>
            </a:extLst>
          </p:cNvPr>
          <p:cNvSpPr txBox="1"/>
          <p:nvPr/>
        </p:nvSpPr>
        <p:spPr>
          <a:xfrm>
            <a:off x="5605336" y="191035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pic>
        <p:nvPicPr>
          <p:cNvPr id="42" name="Picture 41" descr="Chart, pie chart&#10;&#10;Description automatically generated">
            <a:extLst>
              <a:ext uri="{FF2B5EF4-FFF2-40B4-BE49-F238E27FC236}">
                <a16:creationId xmlns:a16="http://schemas.microsoft.com/office/drawing/2014/main" id="{9E67991E-8380-DE48-B0FC-B9EBE7649C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3286" y="4421227"/>
            <a:ext cx="2048152" cy="1857886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F5E556D-63F8-414D-9BD0-6A4E2E65CC16}"/>
              </a:ext>
            </a:extLst>
          </p:cNvPr>
          <p:cNvCxnSpPr>
            <a:cxnSpLocks/>
          </p:cNvCxnSpPr>
          <p:nvPr/>
        </p:nvCxnSpPr>
        <p:spPr>
          <a:xfrm flipH="1" flipV="1">
            <a:off x="6558928" y="5798842"/>
            <a:ext cx="130391" cy="136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3ACB507-082C-3C43-A7F8-FFD1407D7508}"/>
              </a:ext>
            </a:extLst>
          </p:cNvPr>
          <p:cNvSpPr txBox="1"/>
          <p:nvPr/>
        </p:nvSpPr>
        <p:spPr>
          <a:xfrm>
            <a:off x="6649959" y="5830750"/>
            <a:ext cx="293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54839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877813173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(1)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1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2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Two blank pie chart diagrams are shown below.  For each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Add an angle of </a:t>
                      </a:r>
                      <a:r>
                        <a:rPr lang="en-GB" sz="1200" b="1" dirty="0"/>
                        <a:t>50°</a:t>
                      </a:r>
                      <a:r>
                        <a:rPr lang="en-GB" sz="1200" dirty="0"/>
                        <a:t> from the line marked with a L.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Use an angle fact to write down the remaining angle.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Use a protractor to check your answer to part b).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Two blank pie chart diagrams are shown below.  For each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Add an angle of </a:t>
                      </a:r>
                      <a:r>
                        <a:rPr lang="en-GB" sz="1200" b="1" dirty="0"/>
                        <a:t>130°</a:t>
                      </a:r>
                      <a:r>
                        <a:rPr lang="en-GB" sz="1200" dirty="0"/>
                        <a:t> from the line marked with a L.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Use an angle fact to write down the remaining angle.</a:t>
                      </a:r>
                    </a:p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Use a protractor to check your answer to part b).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Picture 3" descr="Chart, pie chart&#10;&#10;Description automatically generated">
            <a:extLst>
              <a:ext uri="{FF2B5EF4-FFF2-40B4-BE49-F238E27FC236}">
                <a16:creationId xmlns:a16="http://schemas.microsoft.com/office/drawing/2014/main" id="{F301B0DD-8DEB-EA40-93EC-0AE8E6B8A3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37" y="4401022"/>
            <a:ext cx="2048163" cy="1898297"/>
          </a:xfrm>
          <a:prstGeom prst="rect">
            <a:avLst/>
          </a:prstGeom>
        </p:spPr>
      </p:pic>
      <p:pic>
        <p:nvPicPr>
          <p:cNvPr id="14" name="Picture 13" descr="Chart&#10;&#10;Description automatically generated">
            <a:extLst>
              <a:ext uri="{FF2B5EF4-FFF2-40B4-BE49-F238E27FC236}">
                <a16:creationId xmlns:a16="http://schemas.microsoft.com/office/drawing/2014/main" id="{82A638BE-2745-2C4C-8007-0B3741A1B4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089" y="2393592"/>
            <a:ext cx="1857886" cy="1857886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CF13760-9203-EE41-946D-4489D75C0EF0}"/>
              </a:ext>
            </a:extLst>
          </p:cNvPr>
          <p:cNvCxnSpPr>
            <a:cxnSpLocks/>
          </p:cNvCxnSpPr>
          <p:nvPr/>
        </p:nvCxnSpPr>
        <p:spPr>
          <a:xfrm>
            <a:off x="1253032" y="2154638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B3EFF4B-731D-DF43-A50F-3B933E2CB12A}"/>
              </a:ext>
            </a:extLst>
          </p:cNvPr>
          <p:cNvSpPr txBox="1"/>
          <p:nvPr/>
        </p:nvSpPr>
        <p:spPr>
          <a:xfrm>
            <a:off x="1111006" y="191035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7A4AF98-00AE-C64C-8D95-AC35D70AFEB5}"/>
              </a:ext>
            </a:extLst>
          </p:cNvPr>
          <p:cNvCxnSpPr>
            <a:cxnSpLocks/>
          </p:cNvCxnSpPr>
          <p:nvPr/>
        </p:nvCxnSpPr>
        <p:spPr>
          <a:xfrm flipH="1">
            <a:off x="2189631" y="5140262"/>
            <a:ext cx="142026" cy="63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3DED6CB-1003-7C46-B35C-0B84311A8D10}"/>
              </a:ext>
            </a:extLst>
          </p:cNvPr>
          <p:cNvSpPr txBox="1"/>
          <p:nvPr/>
        </p:nvSpPr>
        <p:spPr>
          <a:xfrm>
            <a:off x="2329368" y="498637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pic>
        <p:nvPicPr>
          <p:cNvPr id="26" name="Picture 25" descr="Chart&#10;&#10;Description automatically generated">
            <a:extLst>
              <a:ext uri="{FF2B5EF4-FFF2-40B4-BE49-F238E27FC236}">
                <a16:creationId xmlns:a16="http://schemas.microsoft.com/office/drawing/2014/main" id="{EFB835B9-0330-BE4D-807A-5B0A61E766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8419" y="2393592"/>
            <a:ext cx="1857886" cy="1857886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67B5500-2AAA-1A4A-970C-E15CBC06771A}"/>
              </a:ext>
            </a:extLst>
          </p:cNvPr>
          <p:cNvCxnSpPr>
            <a:cxnSpLocks/>
          </p:cNvCxnSpPr>
          <p:nvPr/>
        </p:nvCxnSpPr>
        <p:spPr>
          <a:xfrm>
            <a:off x="5747362" y="2154638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9B5A889-2B2C-8D4B-9221-EA3CDF095748}"/>
              </a:ext>
            </a:extLst>
          </p:cNvPr>
          <p:cNvSpPr txBox="1"/>
          <p:nvPr/>
        </p:nvSpPr>
        <p:spPr>
          <a:xfrm>
            <a:off x="5605336" y="191035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pic>
        <p:nvPicPr>
          <p:cNvPr id="18" name="Picture 17" descr="Chart, pie chart&#10;&#10;Description automatically generated">
            <a:extLst>
              <a:ext uri="{FF2B5EF4-FFF2-40B4-BE49-F238E27FC236}">
                <a16:creationId xmlns:a16="http://schemas.microsoft.com/office/drawing/2014/main" id="{CCDA9F5E-5BD0-B247-B545-D3C31166D7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3286" y="4421227"/>
            <a:ext cx="2048152" cy="1857886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FF58895-92A0-6948-8800-8BBF97D2BFA4}"/>
              </a:ext>
            </a:extLst>
          </p:cNvPr>
          <p:cNvCxnSpPr>
            <a:cxnSpLocks/>
          </p:cNvCxnSpPr>
          <p:nvPr/>
        </p:nvCxnSpPr>
        <p:spPr>
          <a:xfrm flipH="1" flipV="1">
            <a:off x="6558928" y="5798842"/>
            <a:ext cx="130391" cy="136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9A63DEF-4E01-EC47-A471-6D7F20C274A8}"/>
              </a:ext>
            </a:extLst>
          </p:cNvPr>
          <p:cNvSpPr txBox="1"/>
          <p:nvPr/>
        </p:nvSpPr>
        <p:spPr>
          <a:xfrm>
            <a:off x="6649959" y="5830750"/>
            <a:ext cx="2936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18212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119331593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(2)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I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WE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On the diagram below draw: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an angle of </a:t>
                      </a:r>
                      <a:r>
                        <a:rPr lang="en-GB" sz="1200" b="1" dirty="0"/>
                        <a:t>100°</a:t>
                      </a:r>
                      <a:r>
                        <a:rPr lang="en-GB" sz="1200" b="0" dirty="0"/>
                        <a:t> </a:t>
                      </a:r>
                      <a:r>
                        <a:rPr lang="en-GB" sz="1200" b="0" u="sng" dirty="0"/>
                        <a:t>clockwise</a:t>
                      </a:r>
                      <a:r>
                        <a:rPr lang="en-GB" sz="1200" b="0" dirty="0"/>
                        <a:t> from the initial line marked L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b="0" dirty="0"/>
                        <a:t>angle of </a:t>
                      </a:r>
                      <a:r>
                        <a:rPr lang="en-GB" sz="1200" b="1" dirty="0"/>
                        <a:t>80°</a:t>
                      </a:r>
                      <a:r>
                        <a:rPr lang="en-GB" sz="1200" b="0" u="none" dirty="0"/>
                        <a:t> </a:t>
                      </a:r>
                      <a:r>
                        <a:rPr lang="en-GB" sz="1200" b="0" u="sng" dirty="0"/>
                        <a:t>clockwise from the angle just drawn</a:t>
                      </a: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On the diagram below draw: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an angle of </a:t>
                      </a:r>
                      <a:r>
                        <a:rPr lang="en-GB" sz="1200" b="1" dirty="0"/>
                        <a:t>200°</a:t>
                      </a:r>
                      <a:r>
                        <a:rPr lang="en-GB" sz="1200" b="0" dirty="0"/>
                        <a:t> </a:t>
                      </a:r>
                      <a:r>
                        <a:rPr lang="en-GB" sz="1200" b="0" u="sng" dirty="0"/>
                        <a:t>clockwise</a:t>
                      </a:r>
                      <a:r>
                        <a:rPr lang="en-GB" sz="1200" b="0" dirty="0"/>
                        <a:t> from the initial line marked L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b="0" dirty="0"/>
                        <a:t>angle of </a:t>
                      </a:r>
                      <a:r>
                        <a:rPr lang="en-GB" sz="1200" b="1" dirty="0"/>
                        <a:t>75°</a:t>
                      </a:r>
                      <a:r>
                        <a:rPr lang="en-GB" sz="1200" b="0" u="none" dirty="0"/>
                        <a:t> </a:t>
                      </a:r>
                      <a:r>
                        <a:rPr lang="en-GB" sz="1200" b="0" u="sng" dirty="0"/>
                        <a:t>clockwise from the angle just drawn</a:t>
                      </a: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4" name="Picture 33" descr="Chart&#10;&#10;Description automatically generated">
            <a:extLst>
              <a:ext uri="{FF2B5EF4-FFF2-40B4-BE49-F238E27FC236}">
                <a16:creationId xmlns:a16="http://schemas.microsoft.com/office/drawing/2014/main" id="{23A5EB04-6DD1-B14F-848A-82B81AB2A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56" y="2462415"/>
            <a:ext cx="2728023" cy="2728023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7D6E0CF-F7F8-3045-A9ED-8A2B5C0027E8}"/>
              </a:ext>
            </a:extLst>
          </p:cNvPr>
          <p:cNvCxnSpPr>
            <a:cxnSpLocks/>
          </p:cNvCxnSpPr>
          <p:nvPr/>
        </p:nvCxnSpPr>
        <p:spPr>
          <a:xfrm>
            <a:off x="2254765" y="2245033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8D95904-8A01-0446-958B-DA625A6D1F1F}"/>
              </a:ext>
            </a:extLst>
          </p:cNvPr>
          <p:cNvSpPr txBox="1"/>
          <p:nvPr/>
        </p:nvSpPr>
        <p:spPr>
          <a:xfrm>
            <a:off x="2112739" y="20007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pic>
        <p:nvPicPr>
          <p:cNvPr id="15" name="Picture 14" descr="Chart&#10;&#10;Description automatically generated">
            <a:extLst>
              <a:ext uri="{FF2B5EF4-FFF2-40B4-BE49-F238E27FC236}">
                <a16:creationId xmlns:a16="http://schemas.microsoft.com/office/drawing/2014/main" id="{402B479E-6969-5649-81C8-07D6D4F6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121" y="2462415"/>
            <a:ext cx="2728023" cy="272802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28C7B6-1E5A-BE41-A3C4-391E154D3CE4}"/>
              </a:ext>
            </a:extLst>
          </p:cNvPr>
          <p:cNvCxnSpPr>
            <a:cxnSpLocks/>
          </p:cNvCxnSpPr>
          <p:nvPr/>
        </p:nvCxnSpPr>
        <p:spPr>
          <a:xfrm>
            <a:off x="6861030" y="2245033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AD086-441E-6444-BF52-1A234C9962C5}"/>
              </a:ext>
            </a:extLst>
          </p:cNvPr>
          <p:cNvSpPr txBox="1"/>
          <p:nvPr/>
        </p:nvSpPr>
        <p:spPr>
          <a:xfrm>
            <a:off x="6719004" y="20007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050807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358709534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(2)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1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2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On the diagram below draw: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an angle of </a:t>
                      </a:r>
                      <a:r>
                        <a:rPr lang="en-GB" sz="1200" b="1" dirty="0"/>
                        <a:t>80°</a:t>
                      </a:r>
                      <a:r>
                        <a:rPr lang="en-GB" sz="1200" b="0" dirty="0"/>
                        <a:t> </a:t>
                      </a:r>
                      <a:r>
                        <a:rPr lang="en-GB" sz="1200" b="0" u="sng" dirty="0"/>
                        <a:t>clockwise</a:t>
                      </a:r>
                      <a:r>
                        <a:rPr lang="en-GB" sz="1200" b="0" dirty="0"/>
                        <a:t> from the initial line marked L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b="0" dirty="0"/>
                        <a:t>angle of </a:t>
                      </a:r>
                      <a:r>
                        <a:rPr lang="en-GB" sz="1200" b="1" dirty="0"/>
                        <a:t>110°</a:t>
                      </a:r>
                      <a:r>
                        <a:rPr lang="en-GB" sz="1200" b="0" u="none" dirty="0"/>
                        <a:t> </a:t>
                      </a:r>
                      <a:r>
                        <a:rPr lang="en-GB" sz="1200" b="0" u="sng" dirty="0"/>
                        <a:t>clockwise from the angle just drawn</a:t>
                      </a: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On the diagram below draw: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an angle of </a:t>
                      </a:r>
                      <a:r>
                        <a:rPr lang="en-GB" sz="1200" b="1" dirty="0"/>
                        <a:t>40°</a:t>
                      </a:r>
                      <a:r>
                        <a:rPr lang="en-GB" sz="1200" b="0" dirty="0"/>
                        <a:t> </a:t>
                      </a:r>
                      <a:r>
                        <a:rPr lang="en-GB" sz="1200" b="0" u="sng" dirty="0"/>
                        <a:t>clockwise</a:t>
                      </a:r>
                      <a:r>
                        <a:rPr lang="en-GB" sz="1200" b="0" dirty="0"/>
                        <a:t> from the initial line marked L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b="0" dirty="0"/>
                        <a:t>angle of </a:t>
                      </a:r>
                      <a:r>
                        <a:rPr lang="en-GB" sz="1200" b="1" dirty="0"/>
                        <a:t>55°</a:t>
                      </a:r>
                      <a:r>
                        <a:rPr lang="en-GB" sz="1200" b="0" u="none" dirty="0"/>
                        <a:t> </a:t>
                      </a:r>
                      <a:r>
                        <a:rPr lang="en-GB" sz="1200" b="0" u="sng" dirty="0"/>
                        <a:t>clockwise from the angle just drawn</a:t>
                      </a: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4" name="Picture 33" descr="Chart&#10;&#10;Description automatically generated">
            <a:extLst>
              <a:ext uri="{FF2B5EF4-FFF2-40B4-BE49-F238E27FC236}">
                <a16:creationId xmlns:a16="http://schemas.microsoft.com/office/drawing/2014/main" id="{23A5EB04-6DD1-B14F-848A-82B81AB2A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56" y="2462415"/>
            <a:ext cx="2728023" cy="2728023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7D6E0CF-F7F8-3045-A9ED-8A2B5C0027E8}"/>
              </a:ext>
            </a:extLst>
          </p:cNvPr>
          <p:cNvCxnSpPr>
            <a:cxnSpLocks/>
          </p:cNvCxnSpPr>
          <p:nvPr/>
        </p:nvCxnSpPr>
        <p:spPr>
          <a:xfrm>
            <a:off x="2254765" y="2245033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8D95904-8A01-0446-958B-DA625A6D1F1F}"/>
              </a:ext>
            </a:extLst>
          </p:cNvPr>
          <p:cNvSpPr txBox="1"/>
          <p:nvPr/>
        </p:nvSpPr>
        <p:spPr>
          <a:xfrm>
            <a:off x="2112739" y="20007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pic>
        <p:nvPicPr>
          <p:cNvPr id="15" name="Picture 14" descr="Chart&#10;&#10;Description automatically generated">
            <a:extLst>
              <a:ext uri="{FF2B5EF4-FFF2-40B4-BE49-F238E27FC236}">
                <a16:creationId xmlns:a16="http://schemas.microsoft.com/office/drawing/2014/main" id="{402B479E-6969-5649-81C8-07D6D4F6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121" y="2462415"/>
            <a:ext cx="2728023" cy="272802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28C7B6-1E5A-BE41-A3C4-391E154D3CE4}"/>
              </a:ext>
            </a:extLst>
          </p:cNvPr>
          <p:cNvCxnSpPr>
            <a:cxnSpLocks/>
          </p:cNvCxnSpPr>
          <p:nvPr/>
        </p:nvCxnSpPr>
        <p:spPr>
          <a:xfrm>
            <a:off x="6861030" y="2245033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AD086-441E-6444-BF52-1A234C9962C5}"/>
              </a:ext>
            </a:extLst>
          </p:cNvPr>
          <p:cNvSpPr txBox="1"/>
          <p:nvPr/>
        </p:nvSpPr>
        <p:spPr>
          <a:xfrm>
            <a:off x="6719004" y="20007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621528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683755094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(2)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3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4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On the diagram below draw: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an angle of </a:t>
                      </a:r>
                      <a:r>
                        <a:rPr lang="en-GB" sz="1200" b="1" dirty="0"/>
                        <a:t>55°</a:t>
                      </a:r>
                      <a:r>
                        <a:rPr lang="en-GB" sz="1200" b="0" dirty="0"/>
                        <a:t> </a:t>
                      </a:r>
                      <a:r>
                        <a:rPr lang="en-GB" sz="1200" b="0" u="sng" dirty="0"/>
                        <a:t>clockwise</a:t>
                      </a:r>
                      <a:r>
                        <a:rPr lang="en-GB" sz="1200" b="0" dirty="0"/>
                        <a:t> from the initial line marked L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b="0" dirty="0"/>
                        <a:t>angle of </a:t>
                      </a:r>
                      <a:r>
                        <a:rPr lang="en-GB" sz="1200" b="1" dirty="0"/>
                        <a:t>40°</a:t>
                      </a:r>
                      <a:r>
                        <a:rPr lang="en-GB" sz="1200" b="0" u="none" dirty="0"/>
                        <a:t> </a:t>
                      </a:r>
                      <a:r>
                        <a:rPr lang="en-GB" sz="1200" b="0" u="sng" dirty="0"/>
                        <a:t>clockwise from the angle just drawn</a:t>
                      </a: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On the diagram below draw: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an angle of </a:t>
                      </a:r>
                      <a:r>
                        <a:rPr lang="en-GB" sz="1200" b="1" dirty="0"/>
                        <a:t>145°</a:t>
                      </a:r>
                      <a:r>
                        <a:rPr lang="en-GB" sz="1200" b="0" dirty="0"/>
                        <a:t> </a:t>
                      </a:r>
                      <a:r>
                        <a:rPr lang="en-GB" sz="1200" b="0" u="sng" dirty="0"/>
                        <a:t>clockwise</a:t>
                      </a:r>
                      <a:r>
                        <a:rPr lang="en-GB" sz="1200" b="0" dirty="0"/>
                        <a:t> from the initial line marked L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b="0" dirty="0"/>
                        <a:t>angle of </a:t>
                      </a:r>
                      <a:r>
                        <a:rPr lang="en-GB" sz="1200" b="1" dirty="0"/>
                        <a:t>130°</a:t>
                      </a:r>
                      <a:r>
                        <a:rPr lang="en-GB" sz="1200" b="0" u="none" dirty="0"/>
                        <a:t> </a:t>
                      </a:r>
                      <a:r>
                        <a:rPr lang="en-GB" sz="1200" b="0" u="sng" dirty="0"/>
                        <a:t>clockwise from the angle just drawn</a:t>
                      </a: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4" name="Picture 33" descr="Chart&#10;&#10;Description automatically generated">
            <a:extLst>
              <a:ext uri="{FF2B5EF4-FFF2-40B4-BE49-F238E27FC236}">
                <a16:creationId xmlns:a16="http://schemas.microsoft.com/office/drawing/2014/main" id="{23A5EB04-6DD1-B14F-848A-82B81AB2A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56" y="2462415"/>
            <a:ext cx="2728023" cy="2728023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7D6E0CF-F7F8-3045-A9ED-8A2B5C0027E8}"/>
              </a:ext>
            </a:extLst>
          </p:cNvPr>
          <p:cNvCxnSpPr>
            <a:cxnSpLocks/>
          </p:cNvCxnSpPr>
          <p:nvPr/>
        </p:nvCxnSpPr>
        <p:spPr>
          <a:xfrm>
            <a:off x="2254765" y="2245033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8D95904-8A01-0446-958B-DA625A6D1F1F}"/>
              </a:ext>
            </a:extLst>
          </p:cNvPr>
          <p:cNvSpPr txBox="1"/>
          <p:nvPr/>
        </p:nvSpPr>
        <p:spPr>
          <a:xfrm>
            <a:off x="2112739" y="20007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pic>
        <p:nvPicPr>
          <p:cNvPr id="15" name="Picture 14" descr="Chart&#10;&#10;Description automatically generated">
            <a:extLst>
              <a:ext uri="{FF2B5EF4-FFF2-40B4-BE49-F238E27FC236}">
                <a16:creationId xmlns:a16="http://schemas.microsoft.com/office/drawing/2014/main" id="{402B479E-6969-5649-81C8-07D6D4F6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121" y="2462415"/>
            <a:ext cx="2728023" cy="272802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28C7B6-1E5A-BE41-A3C4-391E154D3CE4}"/>
              </a:ext>
            </a:extLst>
          </p:cNvPr>
          <p:cNvCxnSpPr>
            <a:cxnSpLocks/>
          </p:cNvCxnSpPr>
          <p:nvPr/>
        </p:nvCxnSpPr>
        <p:spPr>
          <a:xfrm>
            <a:off x="6861030" y="2245033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AD086-441E-6444-BF52-1A234C9962C5}"/>
              </a:ext>
            </a:extLst>
          </p:cNvPr>
          <p:cNvSpPr txBox="1"/>
          <p:nvPr/>
        </p:nvSpPr>
        <p:spPr>
          <a:xfrm>
            <a:off x="6719004" y="20007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49094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273680834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(2)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5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6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On the diagram below draw: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an angle of </a:t>
                      </a:r>
                      <a:r>
                        <a:rPr lang="en-GB" sz="1200" b="1" dirty="0"/>
                        <a:t>105°</a:t>
                      </a:r>
                      <a:r>
                        <a:rPr lang="en-GB" sz="1200" b="0" dirty="0"/>
                        <a:t> </a:t>
                      </a:r>
                      <a:r>
                        <a:rPr lang="en-GB" sz="1200" b="0" u="sng" dirty="0"/>
                        <a:t>clockwise</a:t>
                      </a:r>
                      <a:r>
                        <a:rPr lang="en-GB" sz="1200" b="0" dirty="0"/>
                        <a:t> from the initial line marked L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b="0" dirty="0"/>
                        <a:t>angle of </a:t>
                      </a:r>
                      <a:r>
                        <a:rPr lang="en-GB" sz="1200" b="1" dirty="0"/>
                        <a:t>170°</a:t>
                      </a:r>
                      <a:r>
                        <a:rPr lang="en-GB" sz="1200" b="0" u="none" dirty="0"/>
                        <a:t> </a:t>
                      </a:r>
                      <a:r>
                        <a:rPr lang="en-GB" sz="1200" b="0" u="sng" dirty="0"/>
                        <a:t>clockwise from the angle just drawn</a:t>
                      </a: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/>
                        <a:t>On the diagram below draw: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dirty="0"/>
                        <a:t>an angle of </a:t>
                      </a:r>
                      <a:r>
                        <a:rPr lang="en-GB" sz="1200" b="1" dirty="0"/>
                        <a:t>145°</a:t>
                      </a:r>
                      <a:r>
                        <a:rPr lang="en-GB" sz="1200" b="0" dirty="0"/>
                        <a:t> </a:t>
                      </a:r>
                      <a:r>
                        <a:rPr lang="en-GB" sz="1200" b="0" u="sng" dirty="0"/>
                        <a:t>clockwise</a:t>
                      </a:r>
                      <a:r>
                        <a:rPr lang="en-GB" sz="1200" b="0" dirty="0"/>
                        <a:t> from the initial line marked L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1200" b="0" dirty="0"/>
                        <a:t>angle of </a:t>
                      </a:r>
                      <a:r>
                        <a:rPr lang="en-GB" sz="1200" b="1" dirty="0"/>
                        <a:t>210°</a:t>
                      </a:r>
                      <a:r>
                        <a:rPr lang="en-GB" sz="1200" b="0" u="none" dirty="0"/>
                        <a:t> </a:t>
                      </a:r>
                      <a:r>
                        <a:rPr lang="en-GB" sz="1200" b="0" u="sng" dirty="0"/>
                        <a:t>clockwise from the angle just drawn</a:t>
                      </a:r>
                      <a:endParaRPr lang="en-GB" sz="1200" dirty="0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4" name="Picture 33" descr="Chart&#10;&#10;Description automatically generated">
            <a:extLst>
              <a:ext uri="{FF2B5EF4-FFF2-40B4-BE49-F238E27FC236}">
                <a16:creationId xmlns:a16="http://schemas.microsoft.com/office/drawing/2014/main" id="{23A5EB04-6DD1-B14F-848A-82B81AB2A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56" y="2462415"/>
            <a:ext cx="2728023" cy="2728023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7D6E0CF-F7F8-3045-A9ED-8A2B5C0027E8}"/>
              </a:ext>
            </a:extLst>
          </p:cNvPr>
          <p:cNvCxnSpPr>
            <a:cxnSpLocks/>
          </p:cNvCxnSpPr>
          <p:nvPr/>
        </p:nvCxnSpPr>
        <p:spPr>
          <a:xfrm>
            <a:off x="2254765" y="2245033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8D95904-8A01-0446-958B-DA625A6D1F1F}"/>
              </a:ext>
            </a:extLst>
          </p:cNvPr>
          <p:cNvSpPr txBox="1"/>
          <p:nvPr/>
        </p:nvSpPr>
        <p:spPr>
          <a:xfrm>
            <a:off x="2112739" y="20007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  <p:pic>
        <p:nvPicPr>
          <p:cNvPr id="15" name="Picture 14" descr="Chart&#10;&#10;Description automatically generated">
            <a:extLst>
              <a:ext uri="{FF2B5EF4-FFF2-40B4-BE49-F238E27FC236}">
                <a16:creationId xmlns:a16="http://schemas.microsoft.com/office/drawing/2014/main" id="{402B479E-6969-5649-81C8-07D6D4F6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121" y="2462415"/>
            <a:ext cx="2728023" cy="2728023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28C7B6-1E5A-BE41-A3C4-391E154D3CE4}"/>
              </a:ext>
            </a:extLst>
          </p:cNvPr>
          <p:cNvCxnSpPr>
            <a:cxnSpLocks/>
          </p:cNvCxnSpPr>
          <p:nvPr/>
        </p:nvCxnSpPr>
        <p:spPr>
          <a:xfrm>
            <a:off x="6861030" y="2245033"/>
            <a:ext cx="0" cy="225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6AD086-441E-6444-BF52-1A234C9962C5}"/>
              </a:ext>
            </a:extLst>
          </p:cNvPr>
          <p:cNvSpPr txBox="1"/>
          <p:nvPr/>
        </p:nvSpPr>
        <p:spPr>
          <a:xfrm>
            <a:off x="6719004" y="2000749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71782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3045806159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(3)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I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WE DO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C2A4D793-4843-3840-A209-9CDCC68EE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213" y="3623953"/>
            <a:ext cx="2728023" cy="2728023"/>
          </a:xfrm>
          <a:prstGeom prst="rect">
            <a:avLst/>
          </a:prstGeom>
        </p:spPr>
      </p:pic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9D70C6B8-546A-094C-B761-A0AD71A34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574830"/>
              </p:ext>
            </p:extLst>
          </p:nvPr>
        </p:nvGraphicFramePr>
        <p:xfrm>
          <a:off x="294062" y="1212824"/>
          <a:ext cx="4179079" cy="1795575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1683019">
                  <a:extLst>
                    <a:ext uri="{9D8B030D-6E8A-4147-A177-3AD203B41FA5}">
                      <a16:colId xmlns:a16="http://schemas.microsoft.com/office/drawing/2014/main" val="4099301130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344516">
                <a:tc rowSpan="5"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Use the information in the table to draw the pie chart.</a:t>
                      </a:r>
                    </a:p>
                    <a:p>
                      <a:pPr algn="l"/>
                      <a:endParaRPr lang="en-US" sz="1100" b="0" dirty="0"/>
                    </a:p>
                    <a:p>
                      <a:pPr algn="l"/>
                      <a:r>
                        <a:rPr lang="en-US" sz="1100" b="0" dirty="0"/>
                        <a:t>Make sure you use a pencil and a ruler!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6833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180°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6833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100°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6987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80°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34451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482D53F-0668-A341-8A1A-A89987CB4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057" y="3632414"/>
            <a:ext cx="2728023" cy="2728023"/>
          </a:xfrm>
          <a:prstGeom prst="rect">
            <a:avLst/>
          </a:prstGeom>
        </p:spPr>
      </p:pic>
      <p:graphicFrame>
        <p:nvGraphicFramePr>
          <p:cNvPr id="19" name="Table 4">
            <a:extLst>
              <a:ext uri="{FF2B5EF4-FFF2-40B4-BE49-F238E27FC236}">
                <a16:creationId xmlns:a16="http://schemas.microsoft.com/office/drawing/2014/main" id="{373C01E5-5549-264B-BFF8-222B721DF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6878"/>
              </p:ext>
            </p:extLst>
          </p:nvPr>
        </p:nvGraphicFramePr>
        <p:xfrm>
          <a:off x="4720289" y="1212824"/>
          <a:ext cx="4179079" cy="1814704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1683019">
                  <a:extLst>
                    <a:ext uri="{9D8B030D-6E8A-4147-A177-3AD203B41FA5}">
                      <a16:colId xmlns:a16="http://schemas.microsoft.com/office/drawing/2014/main" val="4099301130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285670">
                <a:tc rowSpan="6"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Use the information in the table to draw the pie chart.</a:t>
                      </a:r>
                    </a:p>
                    <a:p>
                      <a:pPr algn="l"/>
                      <a:endParaRPr lang="en-US" sz="1100" b="0" dirty="0"/>
                    </a:p>
                    <a:p>
                      <a:pPr algn="l"/>
                      <a:r>
                        <a:rPr lang="en-US" sz="1100" b="0" dirty="0"/>
                        <a:t>Make sure you use a pencil and a ruler!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05422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150°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05422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80°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06695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80°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306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Yellow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50°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4245667"/>
                  </a:ext>
                </a:extLst>
              </a:tr>
              <a:tr h="28567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960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ga2e4b46b51_0_0"/>
          <p:cNvGraphicFramePr/>
          <p:nvPr>
            <p:extLst>
              <p:ext uri="{D42A27DB-BD31-4B8C-83A1-F6EECF244321}">
                <p14:modId xmlns:p14="http://schemas.microsoft.com/office/powerpoint/2010/main" val="3857318334"/>
              </p:ext>
            </p:extLst>
          </p:nvPr>
        </p:nvGraphicFramePr>
        <p:xfrm>
          <a:off x="130628" y="154380"/>
          <a:ext cx="8889804" cy="6614555"/>
        </p:xfrm>
        <a:graphic>
          <a:graphicData uri="http://schemas.openxmlformats.org/drawingml/2006/table">
            <a:tbl>
              <a:tblPr>
                <a:noFill/>
                <a:tableStyleId>{2572A604-6930-44FA-8A8C-41554DEEE212}</a:tableStyleId>
              </a:tblPr>
              <a:tblGrid>
                <a:gridCol w="4444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45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/>
                        <a:t>Drawing Pie Charts (3)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95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1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YOU DO 2</a:t>
                      </a:r>
                      <a:endParaRPr sz="1800" dirty="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26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C2A4D793-4843-3840-A209-9CDCC68EE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213" y="3623953"/>
            <a:ext cx="2728023" cy="2728023"/>
          </a:xfrm>
          <a:prstGeom prst="rect">
            <a:avLst/>
          </a:prstGeom>
        </p:spPr>
      </p:pic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9D70C6B8-546A-094C-B761-A0AD71A34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638609"/>
              </p:ext>
            </p:extLst>
          </p:nvPr>
        </p:nvGraphicFramePr>
        <p:xfrm>
          <a:off x="294062" y="1212824"/>
          <a:ext cx="4179079" cy="1795575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1683019">
                  <a:extLst>
                    <a:ext uri="{9D8B030D-6E8A-4147-A177-3AD203B41FA5}">
                      <a16:colId xmlns:a16="http://schemas.microsoft.com/office/drawing/2014/main" val="4099301130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344516">
                <a:tc rowSpan="5"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Use the information in the table to draw the pie chart.</a:t>
                      </a:r>
                    </a:p>
                    <a:p>
                      <a:pPr algn="l"/>
                      <a:endParaRPr lang="en-US" sz="1100" b="0" dirty="0"/>
                    </a:p>
                    <a:p>
                      <a:pPr algn="l"/>
                      <a:r>
                        <a:rPr lang="en-US" sz="1100" b="0" dirty="0"/>
                        <a:t>Make sure you use a pencil and a ruler!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6833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180°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6833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120°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69871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60°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344516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482D53F-0668-A341-8A1A-A89987CB4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057" y="3632414"/>
            <a:ext cx="2728023" cy="2728023"/>
          </a:xfrm>
          <a:prstGeom prst="rect">
            <a:avLst/>
          </a:prstGeom>
        </p:spPr>
      </p:pic>
      <p:graphicFrame>
        <p:nvGraphicFramePr>
          <p:cNvPr id="19" name="Table 4">
            <a:extLst>
              <a:ext uri="{FF2B5EF4-FFF2-40B4-BE49-F238E27FC236}">
                <a16:creationId xmlns:a16="http://schemas.microsoft.com/office/drawing/2014/main" id="{373C01E5-5549-264B-BFF8-222B721DF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382282"/>
              </p:ext>
            </p:extLst>
          </p:nvPr>
        </p:nvGraphicFramePr>
        <p:xfrm>
          <a:off x="4720289" y="1212824"/>
          <a:ext cx="4179079" cy="1814704"/>
        </p:xfrm>
        <a:graphic>
          <a:graphicData uri="http://schemas.openxmlformats.org/drawingml/2006/table">
            <a:tbl>
              <a:tblPr firstRow="1" bandRow="1">
                <a:tableStyleId>{2572A604-6930-44FA-8A8C-41554DEEE212}</a:tableStyleId>
              </a:tblPr>
              <a:tblGrid>
                <a:gridCol w="1683019">
                  <a:extLst>
                    <a:ext uri="{9D8B030D-6E8A-4147-A177-3AD203B41FA5}">
                      <a16:colId xmlns:a16="http://schemas.microsoft.com/office/drawing/2014/main" val="4099301130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944215667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859159745"/>
                    </a:ext>
                  </a:extLst>
                </a:gridCol>
                <a:gridCol w="832020">
                  <a:extLst>
                    <a:ext uri="{9D8B030D-6E8A-4147-A177-3AD203B41FA5}">
                      <a16:colId xmlns:a16="http://schemas.microsoft.com/office/drawing/2014/main" val="398262092"/>
                    </a:ext>
                  </a:extLst>
                </a:gridCol>
              </a:tblGrid>
              <a:tr h="285670">
                <a:tc rowSpan="6">
                  <a:txBody>
                    <a:bodyPr/>
                    <a:lstStyle/>
                    <a:p>
                      <a:pPr algn="l"/>
                      <a:r>
                        <a:rPr lang="en-US" sz="1400" b="0" dirty="0"/>
                        <a:t>Use the information in the table to draw the pie chart.</a:t>
                      </a:r>
                    </a:p>
                    <a:p>
                      <a:pPr algn="l"/>
                      <a:endParaRPr lang="en-US" sz="1100" b="0" dirty="0"/>
                    </a:p>
                    <a:p>
                      <a:pPr algn="l"/>
                      <a:r>
                        <a:rPr lang="en-US" sz="1100" b="0" dirty="0"/>
                        <a:t>Make sure you use a pencil and a ruler!</a:t>
                      </a:r>
                    </a:p>
                  </a:txBody>
                  <a:tcPr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/>
                        <a:t>Colour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Frequency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Angle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4795849"/>
                  </a:ext>
                </a:extLst>
              </a:tr>
              <a:tr h="305422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144°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1445130"/>
                  </a:ext>
                </a:extLst>
              </a:tr>
              <a:tr h="305422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104°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6172233"/>
                  </a:ext>
                </a:extLst>
              </a:tr>
              <a:tr h="306695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Green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72°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683634"/>
                  </a:ext>
                </a:extLst>
              </a:tr>
              <a:tr h="306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Yellow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cs typeface="Arial"/>
                          <a:sym typeface="Arial"/>
                        </a:rPr>
                        <a:t>40°</a:t>
                      </a:r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4245667"/>
                  </a:ext>
                </a:extLst>
              </a:tr>
              <a:tr h="28567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360°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236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140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1230</Words>
  <Application>Microsoft Macintosh PowerPoint</Application>
  <PresentationFormat>On-screen Show (4:3)</PresentationFormat>
  <Paragraphs>346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Drawing Pie Charts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Green</dc:creator>
  <cp:lastModifiedBy>Martin Green</cp:lastModifiedBy>
  <cp:revision>47</cp:revision>
  <cp:lastPrinted>2021-04-09T12:24:53Z</cp:lastPrinted>
  <dcterms:created xsi:type="dcterms:W3CDTF">2018-01-27T15:48:25Z</dcterms:created>
  <dcterms:modified xsi:type="dcterms:W3CDTF">2021-04-09T20:16:11Z</dcterms:modified>
</cp:coreProperties>
</file>