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80" r:id="rId2"/>
    <p:sldId id="260" r:id="rId3"/>
    <p:sldId id="282" r:id="rId4"/>
    <p:sldId id="283" r:id="rId5"/>
    <p:sldId id="285" r:id="rId6"/>
    <p:sldId id="286" r:id="rId7"/>
  </p:sldIdLst>
  <p:sldSz cx="9144000" cy="6858000" type="screen4x3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Zs39nGH+w16IVzHtR4PfxczB3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72A604-6930-44FA-8A8C-41554DEEE212}">
  <a:tblStyle styleId="{2572A604-6930-44FA-8A8C-41554DEEE2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D58A563-02C7-48BE-AD82-CCC30232CB0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6499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8728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3063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979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EE82A-BC5C-D14C-9981-BCB8B89FC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Frequency Polygons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B49E9-F7AA-3345-8461-3855BB387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405284"/>
            <a:ext cx="7772400" cy="1259246"/>
          </a:xfrm>
        </p:spPr>
        <p:txBody>
          <a:bodyPr/>
          <a:lstStyle/>
          <a:p>
            <a:r>
              <a:rPr lang="en-US" dirty="0">
                <a:latin typeface="+mn-lt"/>
              </a:rPr>
              <a:t>Full lesson PowerPoint, including I Do, We Do, You Do Example Sheet(s).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23159A-D4BC-1344-8A8E-8B0A71892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543" y="941387"/>
            <a:ext cx="4238914" cy="151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88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691804821"/>
              </p:ext>
            </p:extLst>
          </p:nvPr>
        </p:nvGraphicFramePr>
        <p:xfrm>
          <a:off x="130628" y="154380"/>
          <a:ext cx="8875586" cy="6622201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3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7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b="1" dirty="0"/>
                        <a:t>Drawing a Frequency Diagram from Table</a:t>
                      </a: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94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/>
                        <a:t>The data below represents the height of some students in a Year 7 class measured in feet.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/>
                        <a:t>Complete the Frequency </a:t>
                      </a:r>
                      <a:r>
                        <a:rPr lang="en-GB" sz="1400" dirty="0" smtClean="0"/>
                        <a:t>Chart </a:t>
                      </a:r>
                      <a:r>
                        <a:rPr lang="en-GB" sz="1400" dirty="0"/>
                        <a:t>using the information given.</a:t>
                      </a: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073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1210"/>
                  </a:ext>
                </a:extLst>
              </a:tr>
            </a:tbl>
          </a:graphicData>
        </a:graphic>
      </p:graphicFrame>
      <p:pic>
        <p:nvPicPr>
          <p:cNvPr id="4" name="Picture 10" descr="Printable Graph Papers and Grid Templates">
            <a:extLst>
              <a:ext uri="{FF2B5EF4-FFF2-40B4-BE49-F238E27FC236}">
                <a16:creationId xmlns:a16="http://schemas.microsoft.com/office/drawing/2014/main" id="{EEC8B3C7-4356-6840-88E4-E6EA8DACB6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5" b="17042"/>
          <a:stretch/>
        </p:blipFill>
        <p:spPr bwMode="auto">
          <a:xfrm>
            <a:off x="964504" y="3645077"/>
            <a:ext cx="3042792" cy="291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FD9A2945-25E7-E840-8456-5A0586AFEF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5072711"/>
                  </p:ext>
                </p:extLst>
              </p:nvPr>
            </p:nvGraphicFramePr>
            <p:xfrm>
              <a:off x="964504" y="1810355"/>
              <a:ext cx="2709146" cy="1834722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354573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1354573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</a:tblGrid>
                  <a:tr h="3057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Height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oMath>
                          </a14:m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Frequency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2≤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&lt;3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3≤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h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4≤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h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5≤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&lt;6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6≤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&lt;7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FD9A2945-25E7-E840-8456-5A0586AFEF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5072711"/>
                  </p:ext>
                </p:extLst>
              </p:nvPr>
            </p:nvGraphicFramePr>
            <p:xfrm>
              <a:off x="964504" y="1810355"/>
              <a:ext cx="2709146" cy="1834722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354573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1354573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</a:tblGrid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r="-99074" b="-5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Frequency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96000" r="-99074" b="-39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204167" r="-99074" b="-3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304167" r="-99074" b="-2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388000" r="-99074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508333" r="-99074" b="-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Picture 10" descr="Printable Graph Papers and Grid Templates">
            <a:extLst>
              <a:ext uri="{FF2B5EF4-FFF2-40B4-BE49-F238E27FC236}">
                <a16:creationId xmlns:a16="http://schemas.microsoft.com/office/drawing/2014/main" id="{548ACB36-ACCA-5645-980F-F763EE3F04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5" b="17042"/>
          <a:stretch/>
        </p:blipFill>
        <p:spPr bwMode="auto">
          <a:xfrm>
            <a:off x="5470350" y="3645077"/>
            <a:ext cx="3042792" cy="291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2">
                <a:extLst>
                  <a:ext uri="{FF2B5EF4-FFF2-40B4-BE49-F238E27FC236}">
                    <a16:creationId xmlns:a16="http://schemas.microsoft.com/office/drawing/2014/main" id="{B2A3B462-FBA2-4346-816C-B7557E66092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9291800"/>
                  </p:ext>
                </p:extLst>
              </p:nvPr>
            </p:nvGraphicFramePr>
            <p:xfrm>
              <a:off x="5470350" y="1810355"/>
              <a:ext cx="2709146" cy="1834722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354573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1354573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</a:tblGrid>
                  <a:tr h="3057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Height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oMath>
                          </a14:m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Frequency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2≤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&lt;3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3≤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h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4≤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h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5≤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&lt;6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6≤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&lt;7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2">
                <a:extLst>
                  <a:ext uri="{FF2B5EF4-FFF2-40B4-BE49-F238E27FC236}">
                    <a16:creationId xmlns:a16="http://schemas.microsoft.com/office/drawing/2014/main" id="{B2A3B462-FBA2-4346-816C-B7557E66092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9291800"/>
                  </p:ext>
                </p:extLst>
              </p:nvPr>
            </p:nvGraphicFramePr>
            <p:xfrm>
              <a:off x="5470350" y="1810355"/>
              <a:ext cx="2709146" cy="1834722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354573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1354573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</a:tblGrid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r="-99074" b="-5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Frequency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96000" r="-99074" b="-39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204167" r="-99074" b="-3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4167" r="-99074" b="-2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88000" r="-99074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3057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508333" r="-99074" b="-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3606814798"/>
              </p:ext>
            </p:extLst>
          </p:nvPr>
        </p:nvGraphicFramePr>
        <p:xfrm>
          <a:off x="130628" y="154380"/>
          <a:ext cx="8875586" cy="6647253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3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7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b="1" dirty="0"/>
                        <a:t>Interpreting a Frequency Diagram from Table</a:t>
                      </a: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94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/>
                        <a:t>Complete the frequency table for each </a:t>
                      </a:r>
                      <a:r>
                        <a:rPr lang="en-GB" sz="1400" dirty="0" smtClean="0"/>
                        <a:t>frequency chart </a:t>
                      </a:r>
                      <a:r>
                        <a:rPr lang="en-GB" sz="1400" dirty="0"/>
                        <a:t>below.</a:t>
                      </a: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345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1210"/>
                  </a:ext>
                </a:extLst>
              </a:tr>
            </a:tbl>
          </a:graphicData>
        </a:graphic>
      </p:graphicFrame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F2F543D4-B87C-D64C-9253-C13C42CEAC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661" y="1580194"/>
            <a:ext cx="3273472" cy="26661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8A907E4D-605D-6541-9CC1-87E6B40F49E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951992"/>
                  </p:ext>
                </p:extLst>
              </p:nvPr>
            </p:nvGraphicFramePr>
            <p:xfrm>
              <a:off x="488515" y="4246324"/>
              <a:ext cx="3745282" cy="23674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872641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1872641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</a:tblGrid>
                  <a:tr h="3945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Height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oMath>
                          </a14:m>
                          <a:endParaRPr lang="en-US" sz="16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Frequency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2≤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&lt;3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40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3≤</m:t>
                                </m:r>
                                <m:r>
                                  <a:rPr kumimoji="0" lang="en-GB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h</m:t>
                                </m:r>
                                <m:r>
                                  <a:rPr kumimoji="0" lang="en-GB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endParaRPr kumimoji="0" lang="en-US" sz="16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50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5≤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&lt;6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8A907E4D-605D-6541-9CC1-87E6B40F49E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951992"/>
                  </p:ext>
                </p:extLst>
              </p:nvPr>
            </p:nvGraphicFramePr>
            <p:xfrm>
              <a:off x="488515" y="4246324"/>
              <a:ext cx="3745282" cy="23674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872641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1872641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</a:tblGrid>
                  <a:tr h="3945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76" r="-100676" b="-5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Frequency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76" t="-100000" r="-100676" b="-4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40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76" t="-193750" r="-100676" b="-3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endParaRPr kumimoji="0" lang="en-US" sz="16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50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76" t="-403226" r="-100676" b="-1161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Picture 9" descr="Chart, histogram&#10;&#10;Description automatically generated">
            <a:extLst>
              <a:ext uri="{FF2B5EF4-FFF2-40B4-BE49-F238E27FC236}">
                <a16:creationId xmlns:a16="http://schemas.microsoft.com/office/drawing/2014/main" id="{95DC9789-965B-E342-99E8-94984B04EB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1869" y="1644200"/>
            <a:ext cx="3273472" cy="26021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8E5770CE-A199-3F42-A0CB-D680589360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0158318"/>
                  </p:ext>
                </p:extLst>
              </p:nvPr>
            </p:nvGraphicFramePr>
            <p:xfrm>
              <a:off x="4761830" y="4246324"/>
              <a:ext cx="3745282" cy="23674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872641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1872641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</a:tblGrid>
                  <a:tr h="3945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Height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oMath>
                          </a14:m>
                          <a:endParaRPr lang="en-US" sz="16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Frequency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2≤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&lt;3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endParaRPr kumimoji="0" lang="en-US" sz="16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45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4≤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35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8E5770CE-A199-3F42-A0CB-D680589360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0158318"/>
                  </p:ext>
                </p:extLst>
              </p:nvPr>
            </p:nvGraphicFramePr>
            <p:xfrm>
              <a:off x="4761830" y="4246324"/>
              <a:ext cx="3745282" cy="23674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872641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1872641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</a:tblGrid>
                  <a:tr h="3945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r="-100676" b="-5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Frequency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t="-100000" r="-100676" b="-4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endParaRPr kumimoji="0" lang="en-US" sz="16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45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t="-303226" r="-100676" b="-2161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35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39457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:endParaRPr lang="en-US" sz="16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8394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1191919159"/>
              </p:ext>
            </p:extLst>
          </p:nvPr>
        </p:nvGraphicFramePr>
        <p:xfrm>
          <a:off x="130628" y="154380"/>
          <a:ext cx="8875586" cy="6602020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3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7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b="1" dirty="0"/>
                        <a:t>Plotting a Frequency Polygon (1)</a:t>
                      </a: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WE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011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Write down to co-ordinates of each of the points </a:t>
                      </a:r>
                      <a:r>
                        <a:rPr lang="en-GB" sz="1200" b="1" dirty="0"/>
                        <a:t>A</a:t>
                      </a:r>
                      <a:r>
                        <a:rPr lang="en-GB" sz="1200" b="0" dirty="0"/>
                        <a:t> to </a:t>
                      </a:r>
                      <a:r>
                        <a:rPr lang="en-GB" sz="1200" b="1" dirty="0"/>
                        <a:t>F</a:t>
                      </a:r>
                      <a:r>
                        <a:rPr lang="en-GB" sz="1200" b="0" dirty="0"/>
                        <a:t>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What do you notice about where each of the points are marked?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Add the </a:t>
                      </a:r>
                      <a:r>
                        <a:rPr lang="en-GB" sz="1200" b="1" u="sng" dirty="0"/>
                        <a:t>frequency polygon</a:t>
                      </a:r>
                      <a:r>
                        <a:rPr lang="en-GB" sz="1200" b="0" u="none" dirty="0"/>
                        <a:t> to the chart.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Write down to co-ordinates of each of the points </a:t>
                      </a:r>
                      <a:r>
                        <a:rPr lang="en-GB" sz="1200" b="1" dirty="0"/>
                        <a:t>A</a:t>
                      </a:r>
                      <a:r>
                        <a:rPr lang="en-GB" sz="1200" b="0" dirty="0"/>
                        <a:t> to </a:t>
                      </a:r>
                      <a:r>
                        <a:rPr lang="en-GB" sz="1200" b="1" dirty="0"/>
                        <a:t>F</a:t>
                      </a:r>
                      <a:r>
                        <a:rPr lang="en-GB" sz="1200" b="0" dirty="0"/>
                        <a:t>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What do you notice about where each of the points are marked?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Add the </a:t>
                      </a:r>
                      <a:r>
                        <a:rPr lang="en-GB" sz="1200" b="1" u="sng" dirty="0"/>
                        <a:t>frequency polygon</a:t>
                      </a:r>
                      <a:r>
                        <a:rPr lang="en-GB" sz="1200" b="0" u="none" dirty="0"/>
                        <a:t> to the chart.</a:t>
                      </a:r>
                      <a:endParaRPr lang="en-GB" sz="1200" i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1210"/>
                  </a:ext>
                </a:extLst>
              </a:tr>
            </a:tbl>
          </a:graphicData>
        </a:graphic>
      </p:graphicFrame>
      <p:pic>
        <p:nvPicPr>
          <p:cNvPr id="3" name="Picture 2" descr="Chart, histogram&#10;&#10;Description automatically generated">
            <a:extLst>
              <a:ext uri="{FF2B5EF4-FFF2-40B4-BE49-F238E27FC236}">
                <a16:creationId xmlns:a16="http://schemas.microsoft.com/office/drawing/2014/main" id="{A7F36567-112A-B94B-B1EB-04D5EC51F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51" y="1193800"/>
            <a:ext cx="3748058" cy="3042682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F36ABCC-7E63-FE4F-BE87-D7CE38A34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427790"/>
              </p:ext>
            </p:extLst>
          </p:nvPr>
        </p:nvGraphicFramePr>
        <p:xfrm>
          <a:off x="279400" y="4605020"/>
          <a:ext cx="4090959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1363653">
                  <a:extLst>
                    <a:ext uri="{9D8B030D-6E8A-4147-A177-3AD203B41FA5}">
                      <a16:colId xmlns:a16="http://schemas.microsoft.com/office/drawing/2014/main" val="2956119566"/>
                    </a:ext>
                  </a:extLst>
                </a:gridCol>
                <a:gridCol w="1363653">
                  <a:extLst>
                    <a:ext uri="{9D8B030D-6E8A-4147-A177-3AD203B41FA5}">
                      <a16:colId xmlns:a16="http://schemas.microsoft.com/office/drawing/2014/main" val="1443016734"/>
                    </a:ext>
                  </a:extLst>
                </a:gridCol>
                <a:gridCol w="1363653">
                  <a:extLst>
                    <a:ext uri="{9D8B030D-6E8A-4147-A177-3AD203B41FA5}">
                      <a16:colId xmlns:a16="http://schemas.microsoft.com/office/drawing/2014/main" val="11815078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 (        ,        )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B (        ,        )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C (        ,        )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7452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1" dirty="0"/>
                        <a:t>D (        ,        )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E (        ,        )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0965309"/>
                  </a:ext>
                </a:extLst>
              </a:tr>
            </a:tbl>
          </a:graphicData>
        </a:graphic>
      </p:graphicFrame>
      <p:pic>
        <p:nvPicPr>
          <p:cNvPr id="6" name="Picture 5" descr="Chart, histogram&#10;&#10;Description automatically generated">
            <a:extLst>
              <a:ext uri="{FF2B5EF4-FFF2-40B4-BE49-F238E27FC236}">
                <a16:creationId xmlns:a16="http://schemas.microsoft.com/office/drawing/2014/main" id="{EE86234B-80F3-954F-8B8D-0AE0E55DF9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5093" y="1193800"/>
            <a:ext cx="3647625" cy="3042682"/>
          </a:xfrm>
          <a:prstGeom prst="rect">
            <a:avLst/>
          </a:prstGeom>
        </p:spPr>
      </p:pic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BC28CF-82D9-9244-A367-301B8CF4B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45015"/>
              </p:ext>
            </p:extLst>
          </p:nvPr>
        </p:nvGraphicFramePr>
        <p:xfrm>
          <a:off x="4735543" y="4605020"/>
          <a:ext cx="4090959" cy="741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1363653">
                  <a:extLst>
                    <a:ext uri="{9D8B030D-6E8A-4147-A177-3AD203B41FA5}">
                      <a16:colId xmlns:a16="http://schemas.microsoft.com/office/drawing/2014/main" val="2956119566"/>
                    </a:ext>
                  </a:extLst>
                </a:gridCol>
                <a:gridCol w="1363653">
                  <a:extLst>
                    <a:ext uri="{9D8B030D-6E8A-4147-A177-3AD203B41FA5}">
                      <a16:colId xmlns:a16="http://schemas.microsoft.com/office/drawing/2014/main" val="1443016734"/>
                    </a:ext>
                  </a:extLst>
                </a:gridCol>
                <a:gridCol w="1363653">
                  <a:extLst>
                    <a:ext uri="{9D8B030D-6E8A-4147-A177-3AD203B41FA5}">
                      <a16:colId xmlns:a16="http://schemas.microsoft.com/office/drawing/2014/main" val="11815078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 (        ,        )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B (        ,        )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C (        ,        )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7452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1" dirty="0"/>
                        <a:t>D (        ,        )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E (        ,        )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0965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27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4043400304"/>
              </p:ext>
            </p:extLst>
          </p:nvPr>
        </p:nvGraphicFramePr>
        <p:xfrm>
          <a:off x="130628" y="154380"/>
          <a:ext cx="8875586" cy="6561241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3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7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b="1" dirty="0"/>
                        <a:t>Plotting a Frequency Polygon (2)</a:t>
                      </a: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94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The data below represents the </a:t>
                      </a:r>
                      <a:r>
                        <a:rPr lang="en-GB" sz="1200" b="1" dirty="0"/>
                        <a:t>height</a:t>
                      </a:r>
                      <a:r>
                        <a:rPr lang="en-GB" sz="1200" dirty="0"/>
                        <a:t> of some students in two Year 6 classes (6A and 6B) measured in feet.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Draw two frequency diagrams on each axes below, one for boys and one for girls.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073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/>
                        <a:t>Class 6A</a:t>
                      </a: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i="0" dirty="0"/>
                        <a:t>Class 6B</a:t>
                      </a: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1210"/>
                  </a:ext>
                </a:extLst>
              </a:tr>
            </a:tbl>
          </a:graphicData>
        </a:graphic>
      </p:graphicFrame>
      <p:pic>
        <p:nvPicPr>
          <p:cNvPr id="4" name="Picture 10" descr="Printable Graph Papers and Grid Templates">
            <a:extLst>
              <a:ext uri="{FF2B5EF4-FFF2-40B4-BE49-F238E27FC236}">
                <a16:creationId xmlns:a16="http://schemas.microsoft.com/office/drawing/2014/main" id="{EEC8B3C7-4356-6840-88E4-E6EA8DACB6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5" b="17042"/>
          <a:stretch/>
        </p:blipFill>
        <p:spPr bwMode="auto">
          <a:xfrm>
            <a:off x="964504" y="3628774"/>
            <a:ext cx="3042792" cy="291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FD9A2945-25E7-E840-8456-5A0586AFEF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7005386"/>
                  </p:ext>
                </p:extLst>
              </p:nvPr>
            </p:nvGraphicFramePr>
            <p:xfrm>
              <a:off x="535906" y="1995554"/>
              <a:ext cx="3607496" cy="16459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901874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901874">
                      <a:extLst>
                        <a:ext uri="{9D8B030D-6E8A-4147-A177-3AD203B41FA5}">
                          <a16:colId xmlns:a16="http://schemas.microsoft.com/office/drawing/2014/main" val="124868276"/>
                        </a:ext>
                      </a:extLst>
                    </a:gridCol>
                    <a:gridCol w="901874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  <a:gridCol w="901874">
                      <a:extLst>
                        <a:ext uri="{9D8B030D-6E8A-4147-A177-3AD203B41FA5}">
                          <a16:colId xmlns:a16="http://schemas.microsoft.com/office/drawing/2014/main" val="3371354521"/>
                        </a:ext>
                      </a:extLst>
                    </a:gridCol>
                  </a:tblGrid>
                  <a:tr h="1999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Height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oMath>
                          </a14:m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Boys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Girls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2≤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&lt;3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3≤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h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4≤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h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5≤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&lt;6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6≤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&lt;7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FD9A2945-25E7-E840-8456-5A0586AFEF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7005386"/>
                  </p:ext>
                </p:extLst>
              </p:nvPr>
            </p:nvGraphicFramePr>
            <p:xfrm>
              <a:off x="535906" y="1995554"/>
              <a:ext cx="3607496" cy="16459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901874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901874">
                      <a:extLst>
                        <a:ext uri="{9D8B030D-6E8A-4147-A177-3AD203B41FA5}">
                          <a16:colId xmlns:a16="http://schemas.microsoft.com/office/drawing/2014/main" val="124868276"/>
                        </a:ext>
                      </a:extLst>
                    </a:gridCol>
                    <a:gridCol w="901874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  <a:gridCol w="901874">
                      <a:extLst>
                        <a:ext uri="{9D8B030D-6E8A-4147-A177-3AD203B41FA5}">
                          <a16:colId xmlns:a16="http://schemas.microsoft.com/office/drawing/2014/main" val="337135452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408" t="-4545" r="-301408" b="-5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Boys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Girls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408" t="-109524" r="-301408" b="-4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408" t="-200000" r="-301408" b="-3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408" t="-300000" r="-301408" b="-2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408" t="-419048" r="-301408" b="-12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408" t="-495455" r="-301408" b="-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Picture 10" descr="Printable Graph Papers and Grid Templates">
            <a:extLst>
              <a:ext uri="{FF2B5EF4-FFF2-40B4-BE49-F238E27FC236}">
                <a16:creationId xmlns:a16="http://schemas.microsoft.com/office/drawing/2014/main" id="{548ACB36-ACCA-5645-980F-F763EE3F04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5" b="17042"/>
          <a:stretch/>
        </p:blipFill>
        <p:spPr bwMode="auto">
          <a:xfrm>
            <a:off x="5470350" y="3628774"/>
            <a:ext cx="3042792" cy="291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AA4F567F-98E9-2D48-80A9-EC59BE202F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5425624"/>
                  </p:ext>
                </p:extLst>
              </p:nvPr>
            </p:nvGraphicFramePr>
            <p:xfrm>
              <a:off x="5072230" y="1995554"/>
              <a:ext cx="3535864" cy="16459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883966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883966">
                      <a:extLst>
                        <a:ext uri="{9D8B030D-6E8A-4147-A177-3AD203B41FA5}">
                          <a16:colId xmlns:a16="http://schemas.microsoft.com/office/drawing/2014/main" val="983181781"/>
                        </a:ext>
                      </a:extLst>
                    </a:gridCol>
                    <a:gridCol w="883966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  <a:gridCol w="883966">
                      <a:extLst>
                        <a:ext uri="{9D8B030D-6E8A-4147-A177-3AD203B41FA5}">
                          <a16:colId xmlns:a16="http://schemas.microsoft.com/office/drawing/2014/main" val="3371354521"/>
                        </a:ext>
                      </a:extLst>
                    </a:gridCol>
                  </a:tblGrid>
                  <a:tr h="1999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Height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oMath>
                          </a14:m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Boys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Girls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2≤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&lt;3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3≤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h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4≤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h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&lt;5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6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5≤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&lt;6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6≤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&lt;7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AA4F567F-98E9-2D48-80A9-EC59BE202F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5425624"/>
                  </p:ext>
                </p:extLst>
              </p:nvPr>
            </p:nvGraphicFramePr>
            <p:xfrm>
              <a:off x="5072230" y="1995554"/>
              <a:ext cx="3535864" cy="16459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883966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883966">
                      <a:extLst>
                        <a:ext uri="{9D8B030D-6E8A-4147-A177-3AD203B41FA5}">
                          <a16:colId xmlns:a16="http://schemas.microsoft.com/office/drawing/2014/main" val="983181781"/>
                        </a:ext>
                      </a:extLst>
                    </a:gridCol>
                    <a:gridCol w="883966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  <a:gridCol w="883966">
                      <a:extLst>
                        <a:ext uri="{9D8B030D-6E8A-4147-A177-3AD203B41FA5}">
                          <a16:colId xmlns:a16="http://schemas.microsoft.com/office/drawing/2014/main" val="337135452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429" t="-4545" r="-300000" b="-5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Boys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Girls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429" t="-109524" r="-300000" b="-4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429" t="-200000" r="-300000" b="-3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429" t="-300000" r="-300000" b="-2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6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429" t="-419048" r="-300000" b="-12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429" t="-495455" r="-300000" b="-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6222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4253413242"/>
              </p:ext>
            </p:extLst>
          </p:nvPr>
        </p:nvGraphicFramePr>
        <p:xfrm>
          <a:off x="130628" y="154380"/>
          <a:ext cx="8875586" cy="6561241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3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7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b="1" dirty="0"/>
                        <a:t>Plotting a Frequency Polygon (3)</a:t>
                      </a: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94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The data below represents the </a:t>
                      </a:r>
                      <a:r>
                        <a:rPr lang="en-GB" sz="1200" b="1" dirty="0"/>
                        <a:t>arm span</a:t>
                      </a:r>
                      <a:r>
                        <a:rPr lang="en-GB" sz="1200" dirty="0"/>
                        <a:t> of some students in two Year 6 classes (6A and 6B) measured in cm.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Draw two frequency diagrams on each axes below, one for boys and one for girls.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073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/>
                        <a:t>Class 6A</a:t>
                      </a: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i="0" dirty="0"/>
                        <a:t>Class 6B</a:t>
                      </a: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1210"/>
                  </a:ext>
                </a:extLst>
              </a:tr>
            </a:tbl>
          </a:graphicData>
        </a:graphic>
      </p:graphicFrame>
      <p:pic>
        <p:nvPicPr>
          <p:cNvPr id="4" name="Picture 10" descr="Printable Graph Papers and Grid Templates">
            <a:extLst>
              <a:ext uri="{FF2B5EF4-FFF2-40B4-BE49-F238E27FC236}">
                <a16:creationId xmlns:a16="http://schemas.microsoft.com/office/drawing/2014/main" id="{EEC8B3C7-4356-6840-88E4-E6EA8DACB6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5" b="17042"/>
          <a:stretch/>
        </p:blipFill>
        <p:spPr bwMode="auto">
          <a:xfrm>
            <a:off x="964504" y="3628774"/>
            <a:ext cx="3042792" cy="291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FD9A2945-25E7-E840-8456-5A0586AFEF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38143445"/>
                  </p:ext>
                </p:extLst>
              </p:nvPr>
            </p:nvGraphicFramePr>
            <p:xfrm>
              <a:off x="1143000" y="1995554"/>
              <a:ext cx="3276600" cy="16459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509708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674692">
                      <a:extLst>
                        <a:ext uri="{9D8B030D-6E8A-4147-A177-3AD203B41FA5}">
                          <a16:colId xmlns:a16="http://schemas.microsoft.com/office/drawing/2014/main" val="124868276"/>
                        </a:ext>
                      </a:extLst>
                    </a:gridCol>
                    <a:gridCol w="1092200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</a:tblGrid>
                  <a:tr h="1999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Arm</a:t>
                          </a:r>
                          <a:r>
                            <a:rPr lang="en-US" sz="1200" b="1" baseline="0" dirty="0"/>
                            <a:t> Span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1" i="1" smtClean="0"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Frequency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100≤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&lt;110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110≤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𝑙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&lt;120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120≤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𝑙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&lt;140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140≤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𝑙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&lt;150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150≤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𝑙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&lt;180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FD9A2945-25E7-E840-8456-5A0586AFEF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38143445"/>
                  </p:ext>
                </p:extLst>
              </p:nvPr>
            </p:nvGraphicFramePr>
            <p:xfrm>
              <a:off x="1143000" y="1995554"/>
              <a:ext cx="3276600" cy="16459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509708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674692">
                      <a:extLst>
                        <a:ext uri="{9D8B030D-6E8A-4147-A177-3AD203B41FA5}">
                          <a16:colId xmlns:a16="http://schemas.microsoft.com/office/drawing/2014/main" val="124868276"/>
                        </a:ext>
                      </a:extLst>
                    </a:gridCol>
                    <a:gridCol w="1092200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840" t="-4545" r="-117647" b="-5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Frequency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840" t="-109524" r="-117647" b="-4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840" t="-200000" r="-117647" b="-3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840" t="-300000" r="-117647" b="-2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840" t="-419048" r="-117647" b="-12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840" t="-495455" r="-117647" b="-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Picture 10" descr="Printable Graph Papers and Grid Templates">
            <a:extLst>
              <a:ext uri="{FF2B5EF4-FFF2-40B4-BE49-F238E27FC236}">
                <a16:creationId xmlns:a16="http://schemas.microsoft.com/office/drawing/2014/main" id="{548ACB36-ACCA-5645-980F-F763EE3F04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5" b="17042"/>
          <a:stretch/>
        </p:blipFill>
        <p:spPr bwMode="auto">
          <a:xfrm>
            <a:off x="5470350" y="3628774"/>
            <a:ext cx="3042792" cy="291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AA4F567F-98E9-2D48-80A9-EC59BE202F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4157492"/>
                  </p:ext>
                </p:extLst>
              </p:nvPr>
            </p:nvGraphicFramePr>
            <p:xfrm>
              <a:off x="5470350" y="1995554"/>
              <a:ext cx="3445050" cy="16459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701386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613364">
                      <a:extLst>
                        <a:ext uri="{9D8B030D-6E8A-4147-A177-3AD203B41FA5}">
                          <a16:colId xmlns:a16="http://schemas.microsoft.com/office/drawing/2014/main" val="983181781"/>
                        </a:ext>
                      </a:extLst>
                    </a:gridCol>
                    <a:gridCol w="593152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  <a:gridCol w="537148">
                      <a:extLst>
                        <a:ext uri="{9D8B030D-6E8A-4147-A177-3AD203B41FA5}">
                          <a16:colId xmlns:a16="http://schemas.microsoft.com/office/drawing/2014/main" val="3371354521"/>
                        </a:ext>
                      </a:extLst>
                    </a:gridCol>
                  </a:tblGrid>
                  <a:tr h="1999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Arm</a:t>
                          </a:r>
                          <a:r>
                            <a:rPr lang="en-US" sz="1200" b="1" baseline="0" dirty="0"/>
                            <a:t> Span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1" i="1" smtClean="0"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Boys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Girls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100≤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&lt;120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120≤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𝑙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&lt;140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140≤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𝑙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&lt;150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6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150≤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𝑙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&lt;170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1999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170≤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𝑙</m:t>
                                </m:r>
                                <m:r>
                                  <a:rPr kumimoji="0" lang="en-GB" sz="1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sym typeface="Arial"/>
                                  </a:rPr>
                                  <m:t>&lt;180</m:t>
                                </m:r>
                              </m:oMath>
                            </m:oMathPara>
                          </a14:m>
                          <a:endParaRPr kumimoji="0" lang="en-US" sz="12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Arial"/>
                            <a:cs typeface="Arial"/>
                            <a:sym typeface="Arial"/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AA4F567F-98E9-2D48-80A9-EC59BE202F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4157492"/>
                  </p:ext>
                </p:extLst>
              </p:nvPr>
            </p:nvGraphicFramePr>
            <p:xfrm>
              <a:off x="5470350" y="1995554"/>
              <a:ext cx="3445050" cy="164592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1701386">
                      <a:extLst>
                        <a:ext uri="{9D8B030D-6E8A-4147-A177-3AD203B41FA5}">
                          <a16:colId xmlns:a16="http://schemas.microsoft.com/office/drawing/2014/main" val="1644682084"/>
                        </a:ext>
                      </a:extLst>
                    </a:gridCol>
                    <a:gridCol w="613364">
                      <a:extLst>
                        <a:ext uri="{9D8B030D-6E8A-4147-A177-3AD203B41FA5}">
                          <a16:colId xmlns:a16="http://schemas.microsoft.com/office/drawing/2014/main" val="983181781"/>
                        </a:ext>
                      </a:extLst>
                    </a:gridCol>
                    <a:gridCol w="593152">
                      <a:extLst>
                        <a:ext uri="{9D8B030D-6E8A-4147-A177-3AD203B41FA5}">
                          <a16:colId xmlns:a16="http://schemas.microsoft.com/office/drawing/2014/main" val="3345243630"/>
                        </a:ext>
                      </a:extLst>
                    </a:gridCol>
                    <a:gridCol w="537148">
                      <a:extLst>
                        <a:ext uri="{9D8B030D-6E8A-4147-A177-3AD203B41FA5}">
                          <a16:colId xmlns:a16="http://schemas.microsoft.com/office/drawing/2014/main" val="337135452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4545" r="-103731" b="-5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1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Boys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Girls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5114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09524" r="-103731" b="-4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20929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200000" r="-103731" b="-3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463095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0000" r="-103731" b="-2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6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613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419048" r="-103731" b="-12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21434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495455" r="-103731" b="-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329425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9469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516</Words>
  <Application>Microsoft Office PowerPoint</Application>
  <PresentationFormat>On-screen Show (4:3)</PresentationFormat>
  <Paragraphs>205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Frequency Polygons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Green</dc:creator>
  <cp:lastModifiedBy>Windows User</cp:lastModifiedBy>
  <cp:revision>16</cp:revision>
  <dcterms:created xsi:type="dcterms:W3CDTF">2018-01-27T15:48:25Z</dcterms:created>
  <dcterms:modified xsi:type="dcterms:W3CDTF">2021-06-23T07:56:38Z</dcterms:modified>
</cp:coreProperties>
</file>