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59" r:id="rId4"/>
    <p:sldId id="257" r:id="rId5"/>
    <p:sldId id="258" r:id="rId6"/>
    <p:sldId id="261" r:id="rId7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iZ6s9EKObBtC2zJEx7MZIW8iJe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3F4462-6702-4427-A5EC-B96F3207F120}">
  <a:tblStyle styleId="{5F3F4462-6702-4427-A5EC-B96F3207F12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8"/>
  </p:normalViewPr>
  <p:slideViewPr>
    <p:cSldViewPr snapToGrid="0">
      <p:cViewPr varScale="1">
        <p:scale>
          <a:sx n="115" d="100"/>
          <a:sy n="115" d="100"/>
        </p:scale>
        <p:origin x="156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679ff4c66_0_3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d679ff4c6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9104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6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679ff4c66_0_3"/>
          <p:cNvSpPr txBox="1">
            <a:spLocks noGrp="1"/>
          </p:cNvSpPr>
          <p:nvPr>
            <p:ph type="ctrTitle"/>
          </p:nvPr>
        </p:nvSpPr>
        <p:spPr>
          <a:xfrm>
            <a:off x="685800" y="2693987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 dirty="0">
                <a:latin typeface="Arial"/>
                <a:cs typeface="Arial"/>
                <a:sym typeface="Arial"/>
              </a:rPr>
              <a:t>Multiplying with Standard Form</a:t>
            </a:r>
            <a:endParaRPr dirty="0"/>
          </a:p>
        </p:txBody>
      </p:sp>
      <p:sp>
        <p:nvSpPr>
          <p:cNvPr id="82" name="Google Shape;82;gd679ff4c66_0_3"/>
          <p:cNvSpPr txBox="1"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Full lesson PowerPoint, including I Do, We Do, You Do Example Sheet(s).</a:t>
            </a:r>
            <a:endParaRPr/>
          </a:p>
        </p:txBody>
      </p:sp>
      <p:pic>
        <p:nvPicPr>
          <p:cNvPr id="83" name="Google Shape;83;gd679ff4c66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2543" y="941387"/>
            <a:ext cx="4238915" cy="1511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4118014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Multiplying with Standard</a:t>
                      </a:r>
                      <a:r>
                        <a:rPr lang="en-GB" sz="3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7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4492336"/>
              </p:ext>
            </p:extLst>
          </p:nvPr>
        </p:nvGraphicFramePr>
        <p:xfrm>
          <a:off x="130629" y="154380"/>
          <a:ext cx="8882742" cy="657892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050">
                  <a:extLst>
                    <a:ext uri="{9D8B030D-6E8A-4147-A177-3AD203B41FA5}">
                      <a16:colId xmlns:a16="http://schemas.microsoft.com/office/drawing/2014/main" val="4035733318"/>
                    </a:ext>
                  </a:extLst>
                </a:gridCol>
                <a:gridCol w="287224">
                  <a:extLst>
                    <a:ext uri="{9D8B030D-6E8A-4147-A177-3AD203B41FA5}">
                      <a16:colId xmlns:a16="http://schemas.microsoft.com/office/drawing/2014/main" val="3833010901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Multiplying with Standard</a:t>
                      </a:r>
                      <a:r>
                        <a:rPr lang="en-GB" sz="3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</a:t>
                      </a:r>
                      <a:endParaRPr lang="en-GB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97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/>
                        <a:t>Learning Outcomes</a:t>
                      </a:r>
                      <a:endParaRPr sz="120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  <a:tr h="7645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need help with what Standard Form</a:t>
                      </a:r>
                      <a:r>
                        <a:rPr lang="en-GB" b="0" baseline="0" dirty="0"/>
                        <a:t> is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895960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convert between Standard</a:t>
                      </a:r>
                      <a:r>
                        <a:rPr lang="en-GB" b="0" baseline="0" dirty="0"/>
                        <a:t> Form and Ordinary Numbers (Grade 4)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449202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b="0" dirty="0"/>
                        <a:t>I know</a:t>
                      </a:r>
                      <a:r>
                        <a:rPr lang="en-GB" b="0" baseline="0" dirty="0"/>
                        <a:t> and can use the associative law with multiplying Standard Form (Grade 5)</a:t>
                      </a:r>
                      <a:endParaRPr lang="en-GB" sz="14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209398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multiply two</a:t>
                      </a:r>
                      <a:r>
                        <a:rPr lang="en-GB" b="0" baseline="0" dirty="0"/>
                        <a:t> numbers in standard form and give answers in the correct form (Grade 5)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585008"/>
                  </a:ext>
                </a:extLst>
              </a:tr>
              <a:tr h="86738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apply my knowledge</a:t>
                      </a:r>
                      <a:r>
                        <a:rPr lang="en-GB" b="0" baseline="0" dirty="0"/>
                        <a:t> to geometrical problems (Grade 5+)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1954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0CDE121-12BE-4B49-B1B0-DE5A5D4FE670}"/>
              </a:ext>
            </a:extLst>
          </p:cNvPr>
          <p:cNvSpPr/>
          <p:nvPr/>
        </p:nvSpPr>
        <p:spPr>
          <a:xfrm>
            <a:off x="209147" y="2143898"/>
            <a:ext cx="252000" cy="252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EBEADD-7732-6442-AD8A-73FDFAAC5D2A}"/>
              </a:ext>
            </a:extLst>
          </p:cNvPr>
          <p:cNvSpPr/>
          <p:nvPr/>
        </p:nvSpPr>
        <p:spPr>
          <a:xfrm>
            <a:off x="285720" y="3089188"/>
            <a:ext cx="98854" cy="333633"/>
          </a:xfrm>
          <a:prstGeom prst="rect">
            <a:avLst/>
          </a:prstGeom>
          <a:solidFill>
            <a:srgbClr val="FFFF00"/>
          </a:solidFill>
          <a:ln w="12700">
            <a:solidFill>
              <a:srgbClr val="F3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810E43-0371-6D44-B370-3E7778CF9B54}"/>
              </a:ext>
            </a:extLst>
          </p:cNvPr>
          <p:cNvGrpSpPr/>
          <p:nvPr/>
        </p:nvGrpSpPr>
        <p:grpSpPr>
          <a:xfrm>
            <a:off x="197234" y="4051783"/>
            <a:ext cx="275826" cy="333633"/>
            <a:chOff x="3280174" y="2858529"/>
            <a:chExt cx="275826" cy="33363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1BC548-EA19-7549-934C-0B0D6030D5F1}"/>
                </a:ext>
              </a:extLst>
            </p:cNvPr>
            <p:cNvSpPr/>
            <p:nvPr/>
          </p:nvSpPr>
          <p:spPr>
            <a:xfrm>
              <a:off x="32801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04B4F8-8475-D04D-B4DD-A9022F7B728A}"/>
                </a:ext>
              </a:extLst>
            </p:cNvPr>
            <p:cNvSpPr/>
            <p:nvPr/>
          </p:nvSpPr>
          <p:spPr>
            <a:xfrm>
              <a:off x="33817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B95AD8-A3B6-0D4E-BF05-F08156B16BF9}"/>
                </a:ext>
              </a:extLst>
            </p:cNvPr>
            <p:cNvSpPr/>
            <p:nvPr/>
          </p:nvSpPr>
          <p:spPr>
            <a:xfrm>
              <a:off x="34833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61CAA1-FCF3-EC4E-9E1A-61FE0AF870E5}"/>
              </a:ext>
            </a:extLst>
          </p:cNvPr>
          <p:cNvGrpSpPr/>
          <p:nvPr/>
        </p:nvGrpSpPr>
        <p:grpSpPr>
          <a:xfrm>
            <a:off x="196432" y="5003637"/>
            <a:ext cx="275826" cy="527050"/>
            <a:chOff x="4594785" y="4014675"/>
            <a:chExt cx="275826" cy="52705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DE6E39-ED40-4D49-B6E5-6885E3D5BAB6}"/>
                </a:ext>
              </a:extLst>
            </p:cNvPr>
            <p:cNvGrpSpPr/>
            <p:nvPr/>
          </p:nvGrpSpPr>
          <p:grpSpPr>
            <a:xfrm>
              <a:off x="4594785" y="4111384"/>
              <a:ext cx="275826" cy="333633"/>
              <a:chOff x="3280174" y="2858529"/>
              <a:chExt cx="275826" cy="333633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C08C6A4-A287-6040-B60A-EA802C22ECFA}"/>
                  </a:ext>
                </a:extLst>
              </p:cNvPr>
              <p:cNvSpPr/>
              <p:nvPr/>
            </p:nvSpPr>
            <p:spPr>
              <a:xfrm>
                <a:off x="32801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B2D014-21FA-8B46-9B0E-595256C8C2FB}"/>
                  </a:ext>
                </a:extLst>
              </p:cNvPr>
              <p:cNvSpPr/>
              <p:nvPr/>
            </p:nvSpPr>
            <p:spPr>
              <a:xfrm>
                <a:off x="33817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2E2F579-E0E5-F046-819F-E6A422A08859}"/>
                  </a:ext>
                </a:extLst>
              </p:cNvPr>
              <p:cNvSpPr/>
              <p:nvPr/>
            </p:nvSpPr>
            <p:spPr>
              <a:xfrm>
                <a:off x="34833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55DD843-358A-D549-9861-C9ED68B3B15F}"/>
                </a:ext>
              </a:extLst>
            </p:cNvPr>
            <p:cNvCxnSpPr>
              <a:endCxn id="13" idx="0"/>
            </p:cNvCxnSpPr>
            <p:nvPr/>
          </p:nvCxnSpPr>
          <p:spPr>
            <a:xfrm flipH="1">
              <a:off x="46310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BF3AE28-01E9-244B-82F9-0CC532874249}"/>
                </a:ext>
              </a:extLst>
            </p:cNvPr>
            <p:cNvCxnSpPr>
              <a:cxnSpLocks/>
            </p:cNvCxnSpPr>
            <p:nvPr/>
          </p:nvCxnSpPr>
          <p:spPr>
            <a:xfrm>
              <a:off x="47326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572A57-7CC7-3448-B2D8-756B3B3C6AAE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4731471" y="4014675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0C7DB0-857C-C840-B570-FD6CC21F59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98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0B5F4B7-A349-F345-8472-00791F9F3F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14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8D03AA-A51F-EF4B-B187-852EDF5373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0244" y="4445016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69F9A7-7DC9-264B-9411-D1474ADD598E}"/>
              </a:ext>
            </a:extLst>
          </p:cNvPr>
          <p:cNvGrpSpPr/>
          <p:nvPr/>
        </p:nvGrpSpPr>
        <p:grpSpPr>
          <a:xfrm>
            <a:off x="202135" y="5918414"/>
            <a:ext cx="465165" cy="666622"/>
            <a:chOff x="3649245" y="5030881"/>
            <a:chExt cx="465165" cy="66662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7D0BED-209A-1243-AFFE-B7194C9DA493}"/>
                </a:ext>
              </a:extLst>
            </p:cNvPr>
            <p:cNvGrpSpPr/>
            <p:nvPr/>
          </p:nvGrpSpPr>
          <p:grpSpPr>
            <a:xfrm>
              <a:off x="3649245" y="5170453"/>
              <a:ext cx="275826" cy="527050"/>
              <a:chOff x="4594785" y="4014675"/>
              <a:chExt cx="275826" cy="52705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8A30E0A-7D9A-8E40-8FF0-A0EA2671F2FC}"/>
                  </a:ext>
                </a:extLst>
              </p:cNvPr>
              <p:cNvGrpSpPr/>
              <p:nvPr/>
            </p:nvGrpSpPr>
            <p:grpSpPr>
              <a:xfrm>
                <a:off x="4594785" y="4111384"/>
                <a:ext cx="275826" cy="333633"/>
                <a:chOff x="3280174" y="2858529"/>
                <a:chExt cx="275826" cy="333633"/>
              </a:xfrm>
              <a:grpFill/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98B4042-5A79-C741-AF90-042E3EE77CF3}"/>
                    </a:ext>
                  </a:extLst>
                </p:cNvPr>
                <p:cNvSpPr/>
                <p:nvPr/>
              </p:nvSpPr>
              <p:spPr>
                <a:xfrm>
                  <a:off x="32801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A460574-443D-6845-992C-8CFCADA04106}"/>
                    </a:ext>
                  </a:extLst>
                </p:cNvPr>
                <p:cNvSpPr/>
                <p:nvPr/>
              </p:nvSpPr>
              <p:spPr>
                <a:xfrm>
                  <a:off x="33817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75A5A58-5940-6641-B509-A3AA5E59C996}"/>
                    </a:ext>
                  </a:extLst>
                </p:cNvPr>
                <p:cNvSpPr/>
                <p:nvPr/>
              </p:nvSpPr>
              <p:spPr>
                <a:xfrm>
                  <a:off x="34833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090F6F0-4D64-AE4A-AA1F-7A1AAEFDDC97}"/>
                  </a:ext>
                </a:extLst>
              </p:cNvPr>
              <p:cNvCxnSpPr>
                <a:endCxn id="35" idx="0"/>
              </p:cNvCxnSpPr>
              <p:nvPr/>
            </p:nvCxnSpPr>
            <p:spPr>
              <a:xfrm flipH="1">
                <a:off x="46310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D72A47-67D5-B745-ADFE-667C6543A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26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9B1DC60-8C16-0B45-AA11-98B3E09731AC}"/>
                  </a:ext>
                </a:extLst>
              </p:cNvPr>
              <p:cNvCxnSpPr>
                <a:cxnSpLocks/>
                <a:endCxn id="36" idx="0"/>
              </p:cNvCxnSpPr>
              <p:nvPr/>
            </p:nvCxnSpPr>
            <p:spPr>
              <a:xfrm>
                <a:off x="4731471" y="4014675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92319B9-06D2-9341-AA21-3677D175F5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298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29FA1C6-0EDF-0040-9C3D-6B65EEFD6A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14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BEE8803-38BA-3249-BFC0-7DDECC88B7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0244" y="4445016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CB141BB5-9616-F44B-B087-F4940C35148F}"/>
                </a:ext>
              </a:extLst>
            </p:cNvPr>
            <p:cNvSpPr/>
            <p:nvPr/>
          </p:nvSpPr>
          <p:spPr>
            <a:xfrm rot="17950657">
              <a:off x="3729080" y="5109227"/>
              <a:ext cx="341808" cy="276589"/>
            </a:xfrm>
            <a:prstGeom prst="arc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umming Junction 38">
              <a:extLst>
                <a:ext uri="{FF2B5EF4-FFF2-40B4-BE49-F238E27FC236}">
                  <a16:creationId xmlns:a16="http://schemas.microsoft.com/office/drawing/2014/main" id="{D18C6644-55ED-9B49-95C8-0178293996E5}"/>
                </a:ext>
              </a:extLst>
            </p:cNvPr>
            <p:cNvSpPr/>
            <p:nvPr/>
          </p:nvSpPr>
          <p:spPr>
            <a:xfrm>
              <a:off x="3981172" y="5030881"/>
              <a:ext cx="133238" cy="139572"/>
            </a:xfrm>
            <a:prstGeom prst="flowChartSummingJuncti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975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9" name="Google Shape;89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3508623756"/>
                  </p:ext>
                </p:extLst>
              </p:nvPr>
            </p:nvGraphicFramePr>
            <p:xfrm>
              <a:off x="130629" y="154380"/>
              <a:ext cx="8882775" cy="6638199"/>
            </p:xfrm>
            <a:graphic>
              <a:graphicData uri="http://schemas.openxmlformats.org/drawingml/2006/table">
                <a:tbl>
                  <a:tblPr>
                    <a:noFill/>
                    <a:tableStyleId>{5F3F4462-6702-4427-A5EC-B96F3207F120}</a:tableStyleId>
                  </a:tblPr>
                  <a:tblGrid>
                    <a:gridCol w="29609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50">
                    <a:tc gridSpan="3"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r>
                            <a:rPr lang="en-GB" sz="1400" b="1" u="none" strike="noStrike" cap="none" dirty="0"/>
                            <a:t>Multiplying with Standard Form (1)</a:t>
                          </a:r>
                          <a:endParaRPr sz="1400" b="1" u="none" strike="noStrike" cap="none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Arial"/>
                            <a:buNone/>
                          </a:pPr>
                          <a:r>
                            <a:rPr lang="en-GB" sz="1800" u="none" strike="noStrike" cap="none"/>
                            <a:t>I DO</a:t>
                          </a:r>
                          <a:endParaRPr sz="1800" u="none" strike="noStrike" cap="none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Arial"/>
                            <a:buNone/>
                          </a:pPr>
                          <a:r>
                            <a:rPr lang="en-GB" sz="1800" u="none" strike="noStrike" cap="none"/>
                            <a:t>WE DO</a:t>
                          </a:r>
                          <a:endParaRPr sz="1800" u="none" strike="noStrike" cap="none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Arial"/>
                            <a:buNone/>
                          </a:pPr>
                          <a:r>
                            <a:rPr lang="en-GB" sz="1800" u="none" strike="noStrike" cap="none"/>
                            <a:t>YOU DO</a:t>
                          </a:r>
                          <a:endParaRPr sz="1800" u="none" strike="noStrike" cap="none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r>
                            <a:rPr lang="en-GB" sz="1200" u="none" strike="noStrike" cap="none" dirty="0"/>
                            <a:t>Calculate</a:t>
                          </a:r>
                          <a:r>
                            <a:rPr lang="en-GB" sz="1200" u="none" strike="noStrike" cap="none" baseline="0" dirty="0"/>
                            <a:t> each of the following, giving your answer in standard form</a:t>
                          </a:r>
                          <a:r>
                            <a:rPr lang="en-GB" sz="1200" u="none" strike="noStrike" cap="none" dirty="0"/>
                            <a:t>:</a:t>
                          </a: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2×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×(3×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ar-AE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2.1</m:t>
                                    </m:r>
                                    <m:r>
                                      <a:rPr lang="ar-AE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p>
                                      <m:sSupPr>
                                        <m:ctrlPr>
                                          <a:rPr lang="ar-AE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ar-AE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×(3×</m:t>
                                </m:r>
                                <m:sSup>
                                  <m:sSupPr>
                                    <m:ctrlPr>
                                      <a:rPr lang="ar-AE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  <m:r>
                                  <a:rPr lang="ar-AE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ar-AE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sz="1400" u="none" strike="noStrike" cap="none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r>
                            <a:rPr lang="en-GB" sz="1200" u="none" strike="noStrike" cap="none" dirty="0"/>
                            <a:t>Calculate</a:t>
                          </a:r>
                          <a:r>
                            <a:rPr lang="en-GB" sz="1200" u="none" strike="noStrike" cap="none" baseline="0" dirty="0"/>
                            <a:t> each of the following, giving your answer in standard form</a:t>
                          </a:r>
                          <a:r>
                            <a:rPr lang="en-GB" sz="1200" u="none" strike="noStrike" cap="none" dirty="0"/>
                            <a:t>:</a:t>
                          </a: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4×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×(2×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ar-AE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ar-AE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p>
                                      <m:sSupPr>
                                        <m:ctrlPr>
                                          <a:rPr lang="ar-AE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ar-AE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×(</m:t>
                                </m:r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1.9</m:t>
                                </m:r>
                                <m:r>
                                  <a:rPr lang="ar-AE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ar-AE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−11</m:t>
                                    </m:r>
                                  </m:sup>
                                </m:sSup>
                                <m:r>
                                  <a:rPr lang="ar-AE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ar-AE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u="none" strike="noStrike" cap="none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r>
                            <a:rPr lang="en-GB" sz="1200" u="none" strike="noStrike" cap="none" dirty="0"/>
                            <a:t>Calculate</a:t>
                          </a:r>
                          <a:r>
                            <a:rPr lang="en-GB" sz="1200" u="none" strike="noStrike" cap="none" baseline="0" dirty="0"/>
                            <a:t> each of the following, giving your answer in standard form</a:t>
                          </a:r>
                          <a:r>
                            <a:rPr lang="en-GB" sz="1200" u="none" strike="noStrike" cap="none" dirty="0"/>
                            <a:t>:</a:t>
                          </a: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×(2×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×(2×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1.2×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×(2×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1.2×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×(2×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1.2×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×(2×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1.2×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×(4×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u="none" strike="noStrike" cap="none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u="none" strike="noStrike" cap="none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1.2×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×(4×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u="none" strike="noStrike" cap="none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u="none" strike="noStrike" cap="none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1.2×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×(3.9×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cap="none" dirty="0"/>
                            <a:t>ANSWER IN YOUR BOOKS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9" name="Google Shape;89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3508623756"/>
                  </p:ext>
                </p:extLst>
              </p:nvPr>
            </p:nvGraphicFramePr>
            <p:xfrm>
              <a:off x="130629" y="154380"/>
              <a:ext cx="8882775" cy="6638199"/>
            </p:xfrm>
            <a:graphic>
              <a:graphicData uri="http://schemas.openxmlformats.org/drawingml/2006/table">
                <a:tbl>
                  <a:tblPr>
                    <a:noFill/>
                    <a:tableStyleId>{5F3F4462-6702-4427-A5EC-B96F3207F120}</a:tableStyleId>
                  </a:tblPr>
                  <a:tblGrid>
                    <a:gridCol w="29609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50">
                    <a:tc gridSpan="3"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r>
                            <a:rPr lang="en-GB" sz="1400" b="1" u="none" strike="noStrike" cap="none" dirty="0" smtClean="0"/>
                            <a:t>Multiplying with Standard Form (1)</a:t>
                          </a:r>
                          <a:endParaRPr sz="1400" b="1" u="none" strike="noStrike" cap="none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Arial"/>
                            <a:buNone/>
                          </a:pPr>
                          <a:r>
                            <a:rPr lang="en-GB" sz="1800" u="none" strike="noStrike" cap="none"/>
                            <a:t>I DO</a:t>
                          </a:r>
                          <a:endParaRPr sz="1800" u="none" strike="noStrike" cap="none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Arial"/>
                            <a:buNone/>
                          </a:pPr>
                          <a:r>
                            <a:rPr lang="en-GB" sz="1800" u="none" strike="noStrike" cap="none"/>
                            <a:t>WE DO</a:t>
                          </a:r>
                          <a:endParaRPr sz="1800" u="none" strike="noStrike" cap="none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Arial"/>
                            <a:buNone/>
                          </a:pPr>
                          <a:r>
                            <a:rPr lang="en-GB" sz="1800" u="none" strike="noStrike" cap="none"/>
                            <a:t>YOU DO</a:t>
                          </a:r>
                          <a:endParaRPr sz="1800" u="none" strike="noStrike" cap="none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762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17060" r="-200412" b="-3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17060" r="-100412" b="-3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17060" r="-412" b="-3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9" name="Google Shape;89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3767047353"/>
                  </p:ext>
                </p:extLst>
              </p:nvPr>
            </p:nvGraphicFramePr>
            <p:xfrm>
              <a:off x="130629" y="154380"/>
              <a:ext cx="8882775" cy="6647597"/>
            </p:xfrm>
            <a:graphic>
              <a:graphicData uri="http://schemas.openxmlformats.org/drawingml/2006/table">
                <a:tbl>
                  <a:tblPr>
                    <a:noFill/>
                    <a:tableStyleId>{5F3F4462-6702-4427-A5EC-B96F3207F120}</a:tableStyleId>
                  </a:tblPr>
                  <a:tblGrid>
                    <a:gridCol w="29609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50">
                    <a:tc gridSpan="3"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r>
                            <a:rPr lang="en-GB" sz="1400" b="1" u="none" strike="noStrike" cap="none" dirty="0"/>
                            <a:t>Multiplying with Standard Form (2)</a:t>
                          </a:r>
                          <a:endParaRPr sz="1400" b="1" u="none" strike="noStrike" cap="none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Arial"/>
                            <a:buNone/>
                          </a:pPr>
                          <a:r>
                            <a:rPr lang="en-GB" sz="1800" u="none" strike="noStrike" cap="none"/>
                            <a:t>I DO</a:t>
                          </a:r>
                          <a:endParaRPr sz="1800" u="none" strike="noStrike" cap="none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Arial"/>
                            <a:buNone/>
                          </a:pPr>
                          <a:r>
                            <a:rPr lang="en-GB" sz="1800" u="none" strike="noStrike" cap="none"/>
                            <a:t>WE DO</a:t>
                          </a:r>
                          <a:endParaRPr sz="1800" u="none" strike="noStrike" cap="none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Arial"/>
                            <a:buNone/>
                          </a:pPr>
                          <a:r>
                            <a:rPr lang="en-GB" sz="1800" u="none" strike="noStrike" cap="none"/>
                            <a:t>YOU DO</a:t>
                          </a:r>
                          <a:endParaRPr sz="1800" u="none" strike="noStrike" cap="none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r>
                            <a:rPr lang="en-GB" sz="1200" u="none" strike="noStrike" cap="none" dirty="0"/>
                            <a:t>Calculate</a:t>
                          </a:r>
                          <a:r>
                            <a:rPr lang="en-GB" sz="1200" u="none" strike="noStrike" cap="none" baseline="0" dirty="0"/>
                            <a:t> each of the following, giving your answer in standard form</a:t>
                          </a:r>
                          <a:r>
                            <a:rPr lang="en-GB" sz="1200" u="none" strike="noStrike" cap="none" dirty="0"/>
                            <a:t>:</a:t>
                          </a: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2×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×(3.5×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4×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×(3.5×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sz="1400" u="none" strike="noStrike" cap="none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r>
                            <a:rPr lang="en-GB" sz="1200" u="none" strike="noStrike" cap="none" dirty="0"/>
                            <a:t>Calculate</a:t>
                          </a:r>
                          <a:r>
                            <a:rPr lang="en-GB" sz="1200" u="none" strike="noStrike" cap="none" baseline="0" dirty="0"/>
                            <a:t> each of the following, giving your answer in standard form</a:t>
                          </a:r>
                          <a:r>
                            <a:rPr lang="en-GB" sz="1200" u="none" strike="noStrike" cap="none" dirty="0"/>
                            <a:t>:</a:t>
                          </a: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3×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×(1.2×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9×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×(1.2×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u="none" strike="noStrike" cap="none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r>
                            <a:rPr lang="en-GB" sz="1200" u="none" strike="noStrike" cap="none" dirty="0"/>
                            <a:t>Calculate</a:t>
                          </a:r>
                          <a:r>
                            <a:rPr lang="en-GB" sz="1200" u="none" strike="noStrike" cap="none" baseline="0" dirty="0"/>
                            <a:t> each of the following, giving your answer in standard form</a:t>
                          </a:r>
                          <a:r>
                            <a:rPr lang="en-GB" sz="1200" u="none" strike="noStrike" cap="none" dirty="0"/>
                            <a:t>:</a:t>
                          </a: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2×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×(3.5×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2×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×(3.5×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2×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×(4.5×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2×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×(5.5×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2×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×(4.5×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2×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×(5.5×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2×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−5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×(5.5×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2.3×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−5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×(5.5×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1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cap="none" dirty="0"/>
                            <a:t>ANSWER IN YOUR BOOKS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9" name="Google Shape;89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3767047353"/>
                  </p:ext>
                </p:extLst>
              </p:nvPr>
            </p:nvGraphicFramePr>
            <p:xfrm>
              <a:off x="130629" y="154380"/>
              <a:ext cx="8882775" cy="6647597"/>
            </p:xfrm>
            <a:graphic>
              <a:graphicData uri="http://schemas.openxmlformats.org/drawingml/2006/table">
                <a:tbl>
                  <a:tblPr>
                    <a:noFill/>
                    <a:tableStyleId>{5F3F4462-6702-4427-A5EC-B96F3207F120}</a:tableStyleId>
                  </a:tblPr>
                  <a:tblGrid>
                    <a:gridCol w="29609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50">
                    <a:tc gridSpan="3"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r>
                            <a:rPr lang="en-GB" sz="1400" b="1" u="none" strike="noStrike" cap="none" dirty="0" smtClean="0"/>
                            <a:t>Multiplying with Standard Form (2)</a:t>
                          </a:r>
                          <a:endParaRPr sz="1400" b="1" u="none" strike="noStrike" cap="none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Arial"/>
                            <a:buNone/>
                          </a:pPr>
                          <a:r>
                            <a:rPr lang="en-GB" sz="1800" u="none" strike="noStrike" cap="none"/>
                            <a:t>I DO</a:t>
                          </a:r>
                          <a:endParaRPr sz="1800" u="none" strike="noStrike" cap="none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Arial"/>
                            <a:buNone/>
                          </a:pPr>
                          <a:r>
                            <a:rPr lang="en-GB" sz="1800" u="none" strike="noStrike" cap="none"/>
                            <a:t>WE DO</a:t>
                          </a:r>
                          <a:endParaRPr sz="1800" u="none" strike="noStrike" cap="none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Arial"/>
                            <a:buNone/>
                          </a:pPr>
                          <a:r>
                            <a:rPr lang="en-GB" sz="1800" u="none" strike="noStrike" cap="none"/>
                            <a:t>YOU DO</a:t>
                          </a:r>
                          <a:endParaRPr sz="1800" u="none" strike="noStrike" cap="none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856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17042" r="-200412" b="-3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17042" r="-100412" b="-3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17042" r="-412" b="-3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55418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ga2e4b46b51_0_0"/>
          <p:cNvGraphicFramePr/>
          <p:nvPr>
            <p:extLst>
              <p:ext uri="{D42A27DB-BD31-4B8C-83A1-F6EECF244321}">
                <p14:modId xmlns:p14="http://schemas.microsoft.com/office/powerpoint/2010/main" val="3908227690"/>
              </p:ext>
            </p:extLst>
          </p:nvPr>
        </p:nvGraphicFramePr>
        <p:xfrm>
          <a:off x="130629" y="154380"/>
          <a:ext cx="8882775" cy="6614550"/>
        </p:xfrm>
        <a:graphic>
          <a:graphicData uri="http://schemas.openxmlformats.org/drawingml/2006/table">
            <a:tbl>
              <a:tblPr>
                <a:noFill/>
                <a:tableStyleId>{5F3F4462-6702-4427-A5EC-B96F3207F120}</a:tableStyleId>
              </a:tblPr>
              <a:tblGrid>
                <a:gridCol w="296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5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 dirty="0"/>
                        <a:t>Multiplying with Standard Form –</a:t>
                      </a:r>
                      <a:r>
                        <a:rPr lang="en-GB" sz="1400" b="1" u="none" strike="noStrike" cap="none" baseline="0" dirty="0"/>
                        <a:t> Geometry</a:t>
                      </a:r>
                      <a:endParaRPr sz="1400" b="1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I DO</a:t>
                      </a:r>
                      <a:endParaRPr sz="1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WE DO</a:t>
                      </a:r>
                      <a:endParaRPr sz="1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 dirty="0"/>
                        <a:t>YOU DO</a:t>
                      </a:r>
                      <a:endParaRPr sz="1800" u="none" strike="noStrike" cap="none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400" u="none" strike="noStrike" cap="none" dirty="0"/>
                        <a:t>Calculate the area of each shape giving your</a:t>
                      </a:r>
                      <a:r>
                        <a:rPr lang="en-GB" sz="1400" u="none" strike="noStrike" cap="none" baseline="0" dirty="0"/>
                        <a:t> answer in correct standard form.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400" u="none" strike="noStrike" cap="none" baseline="0" dirty="0"/>
                        <a:t>All dimensions are in cm.</a:t>
                      </a:r>
                      <a:endParaRPr sz="14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400" u="none" strike="noStrike" cap="none" dirty="0"/>
                        <a:t>Calculate the area of each shape giving your</a:t>
                      </a:r>
                      <a:r>
                        <a:rPr lang="en-GB" sz="1400" u="none" strike="noStrike" cap="none" baseline="0" dirty="0"/>
                        <a:t> answer in correct standard form.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400" u="none" strike="noStrike" cap="none" baseline="0" dirty="0"/>
                        <a:t>All dimensions are in cm.</a:t>
                      </a:r>
                      <a:endParaRPr sz="14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400" u="none" strike="noStrike" cap="none" dirty="0"/>
                        <a:t>Calculate the area of each shape giving your</a:t>
                      </a:r>
                      <a:r>
                        <a:rPr lang="en-GB" sz="1400" u="none" strike="noStrike" cap="none" baseline="0" dirty="0"/>
                        <a:t> answer in correct standard form.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400" u="none" strike="noStrike" cap="none" baseline="0" dirty="0"/>
                        <a:t>All dimensions are in cm.</a:t>
                      </a:r>
                      <a:endParaRPr lang="en-GB" sz="1400" b="1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900544" y="2369130"/>
            <a:ext cx="1399309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80880" y="3357050"/>
                <a:ext cx="6386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880" y="3357050"/>
                <a:ext cx="638636" cy="215444"/>
              </a:xfrm>
              <a:prstGeom prst="rect">
                <a:avLst/>
              </a:prstGeom>
              <a:blipFill>
                <a:blip r:embed="rId3"/>
                <a:stretch>
                  <a:fillRect l="-4762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rot="5400000">
                <a:off x="2061694" y="2718608"/>
                <a:ext cx="7748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3.7×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061694" y="2718608"/>
                <a:ext cx="774892" cy="215444"/>
              </a:xfrm>
              <a:prstGeom prst="rect">
                <a:avLst/>
              </a:prstGeom>
              <a:blipFill>
                <a:blip r:embed="rId4"/>
                <a:stretch>
                  <a:fillRect l="-8571" t="-3937" b="-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/>
          <p:cNvSpPr/>
          <p:nvPr/>
        </p:nvSpPr>
        <p:spPr>
          <a:xfrm>
            <a:off x="3875619" y="2440672"/>
            <a:ext cx="1524000" cy="1020986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rot="16200000">
                <a:off x="3407014" y="2841089"/>
                <a:ext cx="638636" cy="21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407014" y="2841089"/>
                <a:ext cx="638636" cy="217817"/>
              </a:xfrm>
              <a:prstGeom prst="rect">
                <a:avLst/>
              </a:prstGeom>
              <a:blipFill>
                <a:blip r:embed="rId5"/>
                <a:stretch>
                  <a:fillRect t="-962" r="-8333" b="-48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52698" y="3505490"/>
                <a:ext cx="7748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.2×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698" y="3505490"/>
                <a:ext cx="774891" cy="215444"/>
              </a:xfrm>
              <a:prstGeom prst="rect">
                <a:avLst/>
              </a:prstGeom>
              <a:blipFill>
                <a:blip r:embed="rId6"/>
                <a:stretch>
                  <a:fillRect l="-3937" r="-7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806125" y="2438884"/>
            <a:ext cx="1399309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86461" y="3426804"/>
                <a:ext cx="6386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461" y="3426804"/>
                <a:ext cx="638636" cy="215444"/>
              </a:xfrm>
              <a:prstGeom prst="rect">
                <a:avLst/>
              </a:prstGeom>
              <a:blipFill>
                <a:blip r:embed="rId3"/>
                <a:stretch>
                  <a:fillRect l="-4762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 rot="5400000">
                <a:off x="8007158" y="2788362"/>
                <a:ext cx="6951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.7×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007158" y="2788362"/>
                <a:ext cx="695126" cy="215444"/>
              </a:xfrm>
              <a:prstGeom prst="rect">
                <a:avLst/>
              </a:prstGeom>
              <a:blipFill>
                <a:blip r:embed="rId7"/>
                <a:stretch>
                  <a:fillRect l="-11111"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Triangle 11"/>
          <p:cNvSpPr/>
          <p:nvPr/>
        </p:nvSpPr>
        <p:spPr>
          <a:xfrm>
            <a:off x="6768104" y="4616802"/>
            <a:ext cx="1524000" cy="1020986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16200000">
                <a:off x="6299499" y="5018405"/>
                <a:ext cx="6386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299499" y="5018405"/>
                <a:ext cx="638636" cy="215444"/>
              </a:xfrm>
              <a:prstGeom prst="rect">
                <a:avLst/>
              </a:prstGeom>
              <a:blipFill>
                <a:blip r:embed="rId8"/>
                <a:stretch>
                  <a:fillRect t="-962" r="-8571" b="-48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145183" y="5681620"/>
                <a:ext cx="7716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.6×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183" y="5681620"/>
                <a:ext cx="771686" cy="215444"/>
              </a:xfrm>
              <a:prstGeom prst="rect">
                <a:avLst/>
              </a:prstGeom>
              <a:blipFill>
                <a:blip r:embed="rId9"/>
                <a:stretch>
                  <a:fillRect l="-3937" r="-7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326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455</Words>
  <Application>Microsoft Macintosh PowerPoint</Application>
  <PresentationFormat>On-screen Show (4:3)</PresentationFormat>
  <Paragraphs>141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 Math</vt:lpstr>
      <vt:lpstr>Office Theme</vt:lpstr>
      <vt:lpstr>Multiplying with Standard Form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Bounds</dc:title>
  <dc:creator>Martin Green</dc:creator>
  <cp:lastModifiedBy>Martin Green</cp:lastModifiedBy>
  <cp:revision>6</cp:revision>
  <dcterms:created xsi:type="dcterms:W3CDTF">2018-01-27T15:48:25Z</dcterms:created>
  <dcterms:modified xsi:type="dcterms:W3CDTF">2021-11-13T12:46:43Z</dcterms:modified>
</cp:coreProperties>
</file>