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291" r:id="rId2"/>
    <p:sldId id="284" r:id="rId3"/>
    <p:sldId id="285" r:id="rId4"/>
    <p:sldId id="287" r:id="rId5"/>
    <p:sldId id="288" r:id="rId6"/>
    <p:sldId id="289" r:id="rId7"/>
    <p:sldId id="290" r:id="rId8"/>
  </p:sldIdLst>
  <p:sldSz cx="9144000" cy="6858000" type="screen4x3"/>
  <p:notesSz cx="6794500" cy="9931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iZs39nGH+w16IVzHtR4PfxczB3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572A604-6930-44FA-8A8C-41554DEEE212}">
  <a:tblStyle styleId="{2572A604-6930-44FA-8A8C-41554DEEE21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D58A563-02C7-48BE-AD82-CCC30232CB04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3"/>
  </p:normalViewPr>
  <p:slideViewPr>
    <p:cSldViewPr snapToGrid="0">
      <p:cViewPr varScale="1">
        <p:scale>
          <a:sx n="101" d="100"/>
          <a:sy n="101" d="100"/>
        </p:scale>
        <p:origin x="33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8645" y="0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3106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40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8795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3214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2889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45362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3126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8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8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2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7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EE82A-BC5C-D14C-9981-BCB8B89FC9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693987"/>
            <a:ext cx="7772400" cy="1470025"/>
          </a:xfrm>
        </p:spPr>
        <p:txBody>
          <a:bodyPr/>
          <a:lstStyle/>
          <a:p>
            <a:r>
              <a:rPr lang="en-US" b="1" dirty="0">
                <a:latin typeface="+mn-lt"/>
              </a:rPr>
              <a:t>HCF, LCM and Venn Diagrams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3B49E9-F7AA-3345-8461-3855BB3870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4405284"/>
            <a:ext cx="7772400" cy="1259246"/>
          </a:xfrm>
        </p:spPr>
        <p:txBody>
          <a:bodyPr/>
          <a:lstStyle/>
          <a:p>
            <a:r>
              <a:rPr lang="en-US" dirty="0">
                <a:latin typeface="+mn-lt"/>
              </a:rPr>
              <a:t>Full lesson PowerPoint, including I Do, We Do, You Do Example Sheet(s).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23159A-D4BC-1344-8A8E-8B0A71892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543" y="941387"/>
            <a:ext cx="4238914" cy="151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09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Google Shape;120;ga2e4b46b51_0_0"/>
          <p:cNvGraphicFramePr/>
          <p:nvPr>
            <p:extLst>
              <p:ext uri="{D42A27DB-BD31-4B8C-83A1-F6EECF244321}">
                <p14:modId xmlns:p14="http://schemas.microsoft.com/office/powerpoint/2010/main" val="565277886"/>
              </p:ext>
            </p:extLst>
          </p:nvPr>
        </p:nvGraphicFramePr>
        <p:xfrm>
          <a:off x="130629" y="154380"/>
          <a:ext cx="8882742" cy="6614555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2960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394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/>
                        <a:t>HCF</a:t>
                      </a:r>
                      <a:endParaRPr b="1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95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I DO</a:t>
                      </a:r>
                      <a:endParaRPr sz="18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WE DO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YOU DO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265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aseline="0" dirty="0"/>
                        <a:t>The prime factor </a:t>
                      </a:r>
                      <a:r>
                        <a:rPr lang="en-GB" sz="1400" baseline="0" dirty="0" smtClean="0"/>
                        <a:t>tiles </a:t>
                      </a:r>
                      <a:r>
                        <a:rPr lang="en-GB" sz="1400" baseline="0" dirty="0"/>
                        <a:t>below represent 12 and 18 respectively.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aseline="0" dirty="0"/>
                        <a:t>Use the diagram to calculate the HCF of 12 and 18.</a:t>
                      </a:r>
                      <a:endParaRPr sz="1400" baseline="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aseline="0" dirty="0"/>
                        <a:t>The prime factor </a:t>
                      </a:r>
                      <a:r>
                        <a:rPr lang="en-GB" sz="1400" baseline="0" dirty="0" smtClean="0"/>
                        <a:t>tiles </a:t>
                      </a:r>
                      <a:r>
                        <a:rPr lang="en-GB" sz="1400" baseline="0" dirty="0"/>
                        <a:t>below represent 15 and 18 respectively.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aseline="0" dirty="0"/>
                        <a:t>Use the diagram to calculate the HCF of 15 and 18.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4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aseline="0" dirty="0"/>
                        <a:t>The prime factor </a:t>
                      </a:r>
                      <a:r>
                        <a:rPr lang="en-GB" sz="1400" baseline="0" dirty="0" smtClean="0"/>
                        <a:t>tiles </a:t>
                      </a:r>
                      <a:r>
                        <a:rPr lang="en-GB" sz="1400" baseline="0" dirty="0"/>
                        <a:t>below represent 20 and 24 respectively.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aseline="0" dirty="0"/>
                        <a:t>Use the diagram to calculate the HCF of 20 and 24.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="1" baseline="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Picture 2" descr="Table&#10;&#10;Description automatically generated with low confidence">
            <a:extLst>
              <a:ext uri="{FF2B5EF4-FFF2-40B4-BE49-F238E27FC236}">
                <a16:creationId xmlns:a16="http://schemas.microsoft.com/office/drawing/2014/main" id="{1C312B6B-9B4F-C049-BCC5-A62D1BDE5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337" y="1991337"/>
            <a:ext cx="1601230" cy="1437663"/>
          </a:xfrm>
          <a:prstGeom prst="rect">
            <a:avLst/>
          </a:prstGeom>
        </p:spPr>
      </p:pic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3550E1F-A88A-7F41-90C3-CF8A642D4A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1385" y="1966255"/>
            <a:ext cx="1601230" cy="1462745"/>
          </a:xfrm>
          <a:prstGeom prst="rect">
            <a:avLst/>
          </a:prstGeom>
        </p:spPr>
      </p:pic>
      <p:pic>
        <p:nvPicPr>
          <p:cNvPr id="7" name="Picture 6" descr="Shape, table&#10;&#10;Description automatically generated with medium confidence">
            <a:extLst>
              <a:ext uri="{FF2B5EF4-FFF2-40B4-BE49-F238E27FC236}">
                <a16:creationId xmlns:a16="http://schemas.microsoft.com/office/drawing/2014/main" id="{A7C5DD8E-7936-B74F-8C4A-4850492169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4368" y="1966254"/>
            <a:ext cx="2054808" cy="146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42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Google Shape;120;ga2e4b46b51_0_0"/>
          <p:cNvGraphicFramePr/>
          <p:nvPr>
            <p:extLst>
              <p:ext uri="{D42A27DB-BD31-4B8C-83A1-F6EECF244321}">
                <p14:modId xmlns:p14="http://schemas.microsoft.com/office/powerpoint/2010/main" val="3037059439"/>
              </p:ext>
            </p:extLst>
          </p:nvPr>
        </p:nvGraphicFramePr>
        <p:xfrm>
          <a:off x="130629" y="154380"/>
          <a:ext cx="8882742" cy="6614555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2960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394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/>
                        <a:t>LCM</a:t>
                      </a:r>
                      <a:endParaRPr b="1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95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I DO</a:t>
                      </a:r>
                      <a:endParaRPr sz="18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WE DO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YOU DO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265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aseline="0" dirty="0"/>
                        <a:t>The prime factor </a:t>
                      </a:r>
                      <a:r>
                        <a:rPr lang="en-GB" sz="1400" baseline="0" dirty="0" smtClean="0"/>
                        <a:t>tiles </a:t>
                      </a:r>
                      <a:r>
                        <a:rPr lang="en-GB" sz="1400" baseline="0" dirty="0"/>
                        <a:t>below represent 12 and 18 respectively.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aseline="0" dirty="0"/>
                        <a:t>Add to the diagrams above to make them identical.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aseline="0" dirty="0"/>
                        <a:t>Write down the LCM of 12 and 18.</a:t>
                      </a:r>
                      <a:endParaRPr sz="1400" baseline="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aseline="0" dirty="0"/>
                        <a:t>The prime factor </a:t>
                      </a:r>
                      <a:r>
                        <a:rPr lang="en-GB" sz="1400" baseline="0" dirty="0" smtClean="0"/>
                        <a:t>tiles </a:t>
                      </a:r>
                      <a:r>
                        <a:rPr lang="en-GB" sz="1400" baseline="0" dirty="0"/>
                        <a:t>below represent 15 and 18 respectively.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aseline="0" dirty="0"/>
                        <a:t>Add to the diagrams above to make them identical.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aseline="0" dirty="0"/>
                        <a:t>Write down the LCM of 15 and 18.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4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aseline="0" dirty="0"/>
                        <a:t>The prime </a:t>
                      </a:r>
                      <a:r>
                        <a:rPr lang="en-GB" sz="1400" baseline="0"/>
                        <a:t>factor </a:t>
                      </a:r>
                      <a:r>
                        <a:rPr lang="en-GB" sz="1400" baseline="0" smtClean="0"/>
                        <a:t>tiles </a:t>
                      </a:r>
                      <a:r>
                        <a:rPr lang="en-GB" sz="1400" baseline="0" dirty="0"/>
                        <a:t>below represent 20 and 24 respectively.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aseline="0" dirty="0"/>
                        <a:t>Add to the diagrams above to make them identical.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aseline="0" dirty="0"/>
                        <a:t>Write down the LCM of 20 and 24.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="1" baseline="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Picture 2" descr="Table&#10;&#10;Description automatically generated with low confidence">
            <a:extLst>
              <a:ext uri="{FF2B5EF4-FFF2-40B4-BE49-F238E27FC236}">
                <a16:creationId xmlns:a16="http://schemas.microsoft.com/office/drawing/2014/main" id="{1C312B6B-9B4F-C049-BCC5-A62D1BDE5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337" y="1991337"/>
            <a:ext cx="1601230" cy="1437663"/>
          </a:xfrm>
          <a:prstGeom prst="rect">
            <a:avLst/>
          </a:prstGeom>
        </p:spPr>
      </p:pic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3550E1F-A88A-7F41-90C3-CF8A642D4A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1385" y="1966255"/>
            <a:ext cx="1601230" cy="1462745"/>
          </a:xfrm>
          <a:prstGeom prst="rect">
            <a:avLst/>
          </a:prstGeom>
        </p:spPr>
      </p:pic>
      <p:pic>
        <p:nvPicPr>
          <p:cNvPr id="7" name="Picture 6" descr="Shape, table&#10;&#10;Description automatically generated with medium confidence">
            <a:extLst>
              <a:ext uri="{FF2B5EF4-FFF2-40B4-BE49-F238E27FC236}">
                <a16:creationId xmlns:a16="http://schemas.microsoft.com/office/drawing/2014/main" id="{A7C5DD8E-7936-B74F-8C4A-4850492169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4368" y="1966254"/>
            <a:ext cx="2054808" cy="146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811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Google Shape;120;ga2e4b46b51_0_0"/>
          <p:cNvGraphicFramePr/>
          <p:nvPr>
            <p:extLst>
              <p:ext uri="{D42A27DB-BD31-4B8C-83A1-F6EECF244321}">
                <p14:modId xmlns:p14="http://schemas.microsoft.com/office/powerpoint/2010/main" val="503163289"/>
              </p:ext>
            </p:extLst>
          </p:nvPr>
        </p:nvGraphicFramePr>
        <p:xfrm>
          <a:off x="130629" y="154380"/>
          <a:ext cx="8882742" cy="6631151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2960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394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/>
                        <a:t>Prime Factors and Venn Diagrams (1)</a:t>
                      </a:r>
                      <a:endParaRPr b="1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95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I DO</a:t>
                      </a:r>
                      <a:endParaRPr sz="18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WE DO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YOU DO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265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aseline="0" dirty="0"/>
                        <a:t>The Venn Diagram below represents the numbers 12 and 18.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aseline="0" dirty="0"/>
                        <a:t>Show where the number 12 is represented in the Venn Diagram.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200" baseline="0" dirty="0"/>
                        <a:t>Show where the number 18 is represented in the Venn Diagram.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200" baseline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200" baseline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200" baseline="0" dirty="0"/>
                        <a:t>We know the HCF of 12 and 18 is 6, where is this represented in the Venn Diagram?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200" baseline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200" baseline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200" baseline="0" dirty="0"/>
                        <a:t>We know the LCM of 12 and 18 is 36, where is this represented in the Venn Diagram?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aseline="0" dirty="0"/>
                        <a:t>The Venn Diagram below represents the numbers 15 and 18.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aseline="0" dirty="0"/>
                        <a:t>Show where the number 15 is represented in the Venn Diagram.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200" baseline="0" dirty="0"/>
                        <a:t>Show where the number 15 is represented in the Venn Diagram.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200" baseline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200" baseline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200" baseline="0" dirty="0"/>
                        <a:t>We know the HCF of 15 and 18 is 3, where is this represented in the Venn Diagram?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200" baseline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200" baseline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200" baseline="0" dirty="0"/>
                        <a:t>We know the LCM of 15 and 18 is 90, where is this represented in the Venn Diagram?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2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aseline="0" dirty="0"/>
                        <a:t>The Venn Diagram below represents the numbers 20 and 24.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aseline="0" dirty="0"/>
                        <a:t>Show where the number 20 is represented in the Venn Diagram.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200" baseline="0" dirty="0"/>
                        <a:t>Show where the number 24 is represented in the Venn Diagram.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200" baseline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200" baseline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200" baseline="0" dirty="0"/>
                        <a:t>We know the HCF of 20 and 24 is 4, where is this represented in the Venn Diagram?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200" baseline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200" baseline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200" baseline="0" dirty="0"/>
                        <a:t>We know the LCM of 20 and 24 is 120, where is this represented in the Venn Diagram?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1" baseline="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572AF7CC-47F2-AD4F-8297-678310958E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243" y="1717589"/>
            <a:ext cx="2584509" cy="1711411"/>
          </a:xfrm>
          <a:prstGeom prst="rect">
            <a:avLst/>
          </a:prstGeom>
        </p:spPr>
      </p:pic>
      <p:pic>
        <p:nvPicPr>
          <p:cNvPr id="8" name="Picture 7" descr="Diagram, venn diagram&#10;&#10;Description automatically generated">
            <a:extLst>
              <a:ext uri="{FF2B5EF4-FFF2-40B4-BE49-F238E27FC236}">
                <a16:creationId xmlns:a16="http://schemas.microsoft.com/office/drawing/2014/main" id="{C25763A0-66AF-FA4B-871D-C124D701E0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9745" y="1717589"/>
            <a:ext cx="2584509" cy="17230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2527EF7-6078-844D-B1DF-D8D17A8486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7010" y="1729184"/>
            <a:ext cx="2599749" cy="171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844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Google Shape;120;ga2e4b46b51_0_0"/>
          <p:cNvGraphicFramePr/>
          <p:nvPr>
            <p:extLst>
              <p:ext uri="{D42A27DB-BD31-4B8C-83A1-F6EECF244321}">
                <p14:modId xmlns:p14="http://schemas.microsoft.com/office/powerpoint/2010/main" val="1408204934"/>
              </p:ext>
            </p:extLst>
          </p:nvPr>
        </p:nvGraphicFramePr>
        <p:xfrm>
          <a:off x="130629" y="154380"/>
          <a:ext cx="8882742" cy="6614555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2960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394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/>
                        <a:t>Prime Factors and Venn Diagrams (2)</a:t>
                      </a:r>
                      <a:endParaRPr b="1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95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I DO</a:t>
                      </a:r>
                      <a:endParaRPr sz="18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WE DO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YOU DO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265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/>
                    </a:p>
                    <a:p>
                      <a:pPr marL="228600" lvl="0" indent="-228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GB" sz="1200" baseline="0" dirty="0"/>
                        <a:t>Write down the two numbers represented by the Venn Diagram above.</a:t>
                      </a:r>
                    </a:p>
                    <a:p>
                      <a:pPr marL="228600" lvl="0" indent="-228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200" baseline="0" dirty="0"/>
                    </a:p>
                    <a:p>
                      <a:pPr marL="228600" lvl="0" indent="-228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200" baseline="0" dirty="0"/>
                    </a:p>
                    <a:p>
                      <a:pPr marL="228600" lvl="0" indent="-228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200" baseline="0" dirty="0"/>
                    </a:p>
                    <a:p>
                      <a:pPr marL="228600" lvl="0" indent="-228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200" baseline="0" dirty="0"/>
                    </a:p>
                    <a:p>
                      <a:pPr marL="228600" lvl="0" indent="-228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GB" sz="1200" baseline="0" dirty="0"/>
                        <a:t>Write down the LCM for these two numbers.</a:t>
                      </a:r>
                    </a:p>
                    <a:p>
                      <a:pPr marL="228600" lvl="0" indent="-228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200" baseline="0" dirty="0"/>
                    </a:p>
                    <a:p>
                      <a:pPr marL="228600" lvl="0" indent="-228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200" baseline="0" dirty="0"/>
                    </a:p>
                    <a:p>
                      <a:pPr marL="228600" lvl="0" indent="-228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200" baseline="0" dirty="0"/>
                    </a:p>
                    <a:p>
                      <a:pPr marL="228600" lvl="0" indent="-228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200" baseline="0" dirty="0"/>
                    </a:p>
                    <a:p>
                      <a:pPr marL="228600" lvl="0" indent="-228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GB" sz="1200" baseline="0" dirty="0"/>
                        <a:t>Write down the HCF for these two numbers.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/>
                    </a:p>
                    <a:p>
                      <a:pPr marL="228600" lvl="0" indent="-228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GB" sz="1200" baseline="0" dirty="0"/>
                        <a:t>Write down the two numbers represented by the Venn Diagram above.</a:t>
                      </a:r>
                    </a:p>
                    <a:p>
                      <a:pPr marL="228600" lvl="0" indent="-228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200" baseline="0" dirty="0"/>
                    </a:p>
                    <a:p>
                      <a:pPr marL="228600" lvl="0" indent="-228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200" baseline="0" dirty="0"/>
                    </a:p>
                    <a:p>
                      <a:pPr marL="228600" lvl="0" indent="-228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200" baseline="0" dirty="0"/>
                    </a:p>
                    <a:p>
                      <a:pPr marL="228600" lvl="0" indent="-228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200" baseline="0" dirty="0"/>
                    </a:p>
                    <a:p>
                      <a:pPr marL="228600" lvl="0" indent="-228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GB" sz="1200" baseline="0" dirty="0"/>
                        <a:t>Write down the LCM for these two numbers.</a:t>
                      </a:r>
                    </a:p>
                    <a:p>
                      <a:pPr marL="228600" lvl="0" indent="-228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200" baseline="0" dirty="0"/>
                    </a:p>
                    <a:p>
                      <a:pPr marL="228600" lvl="0" indent="-228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200" baseline="0" dirty="0"/>
                    </a:p>
                    <a:p>
                      <a:pPr marL="228600" lvl="0" indent="-228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200" baseline="0" dirty="0"/>
                    </a:p>
                    <a:p>
                      <a:pPr marL="228600" lvl="0" indent="-228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200" baseline="0" dirty="0"/>
                    </a:p>
                    <a:p>
                      <a:pPr marL="228600" lvl="0" indent="-228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GB" sz="1200" baseline="0" dirty="0"/>
                        <a:t>Write down the HCF for these two numbers.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2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aseline="0" dirty="0"/>
                        <a:t>For each Venn Diagram below, write down:</a:t>
                      </a:r>
                    </a:p>
                    <a:p>
                      <a:pPr marL="228600" lvl="0" indent="-228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GB" sz="1200" baseline="0" dirty="0"/>
                        <a:t>The two numbers represented</a:t>
                      </a:r>
                    </a:p>
                    <a:p>
                      <a:pPr marL="228600" lvl="0" indent="-228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GB" sz="1200" baseline="0" dirty="0"/>
                        <a:t>The LCM</a:t>
                      </a:r>
                    </a:p>
                    <a:p>
                      <a:pPr marL="228600" lvl="0" indent="-228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GB" sz="1200" baseline="0" dirty="0"/>
                        <a:t>The HCF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1" baseline="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Picture 2" descr="A picture containing text, clock, orange&#10;&#10;Description automatically generated">
            <a:extLst>
              <a:ext uri="{FF2B5EF4-FFF2-40B4-BE49-F238E27FC236}">
                <a16:creationId xmlns:a16="http://schemas.microsoft.com/office/drawing/2014/main" id="{CFE03A7C-0047-CA4B-97C2-08F2BDC70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492" y="1284349"/>
            <a:ext cx="2730305" cy="1767770"/>
          </a:xfrm>
          <a:prstGeom prst="rect">
            <a:avLst/>
          </a:prstGeom>
        </p:spPr>
      </p:pic>
      <p:pic>
        <p:nvPicPr>
          <p:cNvPr id="6" name="Picture 5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C4D8817D-91F9-9F43-898E-D2B7519752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470" y="1284349"/>
            <a:ext cx="2730305" cy="1713860"/>
          </a:xfrm>
          <a:prstGeom prst="rect">
            <a:avLst/>
          </a:prstGeom>
        </p:spPr>
      </p:pic>
      <p:pic>
        <p:nvPicPr>
          <p:cNvPr id="9" name="Picture 8" descr="Diagram, venn diagram&#10;&#10;Description automatically generated">
            <a:extLst>
              <a:ext uri="{FF2B5EF4-FFF2-40B4-BE49-F238E27FC236}">
                <a16:creationId xmlns:a16="http://schemas.microsoft.com/office/drawing/2014/main" id="{68036393-FE00-224A-8DD0-96C4E61973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5448" y="2315749"/>
            <a:ext cx="1716466" cy="1113251"/>
          </a:xfrm>
          <a:prstGeom prst="rect">
            <a:avLst/>
          </a:prstGeom>
        </p:spPr>
      </p:pic>
      <p:pic>
        <p:nvPicPr>
          <p:cNvPr id="12" name="Picture 11" descr="Diagram, venn diagram&#10;&#10;Description automatically generated">
            <a:extLst>
              <a:ext uri="{FF2B5EF4-FFF2-40B4-BE49-F238E27FC236}">
                <a16:creationId xmlns:a16="http://schemas.microsoft.com/office/drawing/2014/main" id="{4ADF36A3-73CA-B147-8D93-1ABB882B63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9226" y="3424586"/>
            <a:ext cx="1744717" cy="1113251"/>
          </a:xfrm>
          <a:prstGeom prst="rect">
            <a:avLst/>
          </a:prstGeom>
        </p:spPr>
      </p:pic>
      <p:pic>
        <p:nvPicPr>
          <p:cNvPr id="14" name="Picture 13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9D791449-46B8-5A41-B669-246A9B4994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8311" y="4508709"/>
            <a:ext cx="1713603" cy="1113251"/>
          </a:xfrm>
          <a:prstGeom prst="rect">
            <a:avLst/>
          </a:prstGeom>
        </p:spPr>
      </p:pic>
      <p:pic>
        <p:nvPicPr>
          <p:cNvPr id="16" name="Picture 15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80201992-B84B-1D41-BF02-982CC90B8FE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23108" y="5581672"/>
            <a:ext cx="1745790" cy="112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271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Google Shape;120;ga2e4b46b51_0_0"/>
          <p:cNvGraphicFramePr/>
          <p:nvPr>
            <p:extLst>
              <p:ext uri="{D42A27DB-BD31-4B8C-83A1-F6EECF244321}">
                <p14:modId xmlns:p14="http://schemas.microsoft.com/office/powerpoint/2010/main" val="3694990134"/>
              </p:ext>
            </p:extLst>
          </p:nvPr>
        </p:nvGraphicFramePr>
        <p:xfrm>
          <a:off x="130629" y="154380"/>
          <a:ext cx="8882742" cy="6614555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2960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394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/>
                        <a:t>Prime Factors and Venn Diagrams (3)</a:t>
                      </a:r>
                      <a:endParaRPr b="1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95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I DO</a:t>
                      </a:r>
                      <a:endParaRPr sz="18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WE DO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YOU DO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265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aseline="0" dirty="0"/>
                        <a:t>Using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aseline="0" dirty="0"/>
                        <a:t>24 = 2 x 2 x 2 x 3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aseline="0" dirty="0"/>
                        <a:t>40 = 2 x 2 x 2 x 5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aseline="0" dirty="0"/>
                        <a:t>Complete the Venn Diagram below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aseline="0" dirty="0"/>
                        <a:t>Hence, write down the: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aseline="0" dirty="0"/>
                        <a:t>LCM of 24 and 40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aseline="0" dirty="0"/>
                        <a:t>HCF of 24 and 40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aseline="0" dirty="0"/>
                        <a:t>Using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aseline="0" dirty="0"/>
                        <a:t>28 = 2 x 2 x 7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aseline="0" dirty="0"/>
                        <a:t>42 = 2 x 3 x 7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aseline="0" dirty="0"/>
                        <a:t>Complete the Venn Diagram below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aseline="0" dirty="0"/>
                        <a:t>Hence, write down the: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aseline="0" dirty="0"/>
                        <a:t>LCM of 28 and 42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aseline="0" dirty="0"/>
                        <a:t>HCF of 28 and 42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4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aseline="0" dirty="0"/>
                        <a:t>Use the prime factor decompositions given to complete the Venn and find the HCF and LCM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aseline="0" dirty="0"/>
                        <a:t>a)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aseline="0" dirty="0"/>
                        <a:t>48 = 2 x 2 x 2 x 2 x 3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aseline="0" dirty="0"/>
                        <a:t>60 = 2 x 2 x 3 x 5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aseline="0" dirty="0"/>
                        <a:t>LCM = 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aseline="0" dirty="0"/>
                        <a:t>HCF = 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aseline="0" dirty="0"/>
                        <a:t>b)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aseline="0" dirty="0"/>
                        <a:t>80 = 2 x 2 x 2 x 2 x 5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aseline="0" dirty="0"/>
                        <a:t>60 = 2 x 2 x 3 x 5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aseline="0" dirty="0"/>
                        <a:t>LCM = 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aseline="0" dirty="0"/>
                        <a:t>HCF = 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aseline="0" dirty="0"/>
                        <a:t>b)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aseline="0" dirty="0"/>
                        <a:t>120 = 2 x 2 x 2 x 3 x 5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aseline="0" dirty="0"/>
                        <a:t>84 = 2 x 2 x 3 x 7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aseline="0" dirty="0"/>
                        <a:t>LCM = 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aseline="0" dirty="0"/>
                        <a:t>HCF = 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Picture 3" descr="Diagram, venn diagram&#10;&#10;Description automatically generated">
            <a:extLst>
              <a:ext uri="{FF2B5EF4-FFF2-40B4-BE49-F238E27FC236}">
                <a16:creationId xmlns:a16="http://schemas.microsoft.com/office/drawing/2014/main" id="{94130D86-6AE8-F044-A83F-8393E9397C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714" y="2321698"/>
            <a:ext cx="2647264" cy="1797572"/>
          </a:xfrm>
          <a:prstGeom prst="rect">
            <a:avLst/>
          </a:prstGeom>
        </p:spPr>
      </p:pic>
      <p:pic>
        <p:nvPicPr>
          <p:cNvPr id="11" name="Picture 10" descr="Diagram, venn diagram&#10;&#10;Description automatically generated">
            <a:extLst>
              <a:ext uri="{FF2B5EF4-FFF2-40B4-BE49-F238E27FC236}">
                <a16:creationId xmlns:a16="http://schemas.microsoft.com/office/drawing/2014/main" id="{A7B9027B-7AD9-2B4E-A898-695198E134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8368" y="2321698"/>
            <a:ext cx="2647264" cy="1797572"/>
          </a:xfrm>
          <a:prstGeom prst="rect">
            <a:avLst/>
          </a:prstGeom>
        </p:spPr>
      </p:pic>
      <p:pic>
        <p:nvPicPr>
          <p:cNvPr id="13" name="Picture 12" descr="Diagram, venn diagram&#10;&#10;Description automatically generated">
            <a:extLst>
              <a:ext uri="{FF2B5EF4-FFF2-40B4-BE49-F238E27FC236}">
                <a16:creationId xmlns:a16="http://schemas.microsoft.com/office/drawing/2014/main" id="{CCF26BDC-644E-0748-BE07-81630C5BAD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2629" y="2257047"/>
            <a:ext cx="1418736" cy="963365"/>
          </a:xfrm>
          <a:prstGeom prst="rect">
            <a:avLst/>
          </a:prstGeom>
        </p:spPr>
      </p:pic>
      <p:pic>
        <p:nvPicPr>
          <p:cNvPr id="15" name="Picture 14" descr="Diagram, venn diagram&#10;&#10;Description automatically generated">
            <a:extLst>
              <a:ext uri="{FF2B5EF4-FFF2-40B4-BE49-F238E27FC236}">
                <a16:creationId xmlns:a16="http://schemas.microsoft.com/office/drawing/2014/main" id="{57D1C7DD-6B1B-F94D-A9C4-60A13F84C7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2629" y="4119270"/>
            <a:ext cx="1418736" cy="963365"/>
          </a:xfrm>
          <a:prstGeom prst="rect">
            <a:avLst/>
          </a:prstGeom>
        </p:spPr>
      </p:pic>
      <p:pic>
        <p:nvPicPr>
          <p:cNvPr id="17" name="Picture 16" descr="Diagram, venn diagram&#10;&#10;Description automatically generated">
            <a:extLst>
              <a:ext uri="{FF2B5EF4-FFF2-40B4-BE49-F238E27FC236}">
                <a16:creationId xmlns:a16="http://schemas.microsoft.com/office/drawing/2014/main" id="{8A738B3D-DD72-5645-BA05-07A4DACB73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2629" y="5740255"/>
            <a:ext cx="1418736" cy="96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454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Google Shape;120;ga2e4b46b51_0_0"/>
          <p:cNvGraphicFramePr/>
          <p:nvPr>
            <p:extLst>
              <p:ext uri="{D42A27DB-BD31-4B8C-83A1-F6EECF244321}">
                <p14:modId xmlns:p14="http://schemas.microsoft.com/office/powerpoint/2010/main" val="1059640450"/>
              </p:ext>
            </p:extLst>
          </p:nvPr>
        </p:nvGraphicFramePr>
        <p:xfrm>
          <a:off x="130629" y="154380"/>
          <a:ext cx="8882742" cy="6614555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2960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394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/>
                        <a:t>Prime Factors and Venn Diagrams (4)</a:t>
                      </a:r>
                      <a:endParaRPr b="1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95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I DO</a:t>
                      </a:r>
                      <a:endParaRPr sz="18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WE DO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YOU DO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265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aseline="0" dirty="0"/>
                        <a:t>Write 20 and 44 as a product of prime factors.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aseline="0" dirty="0"/>
                        <a:t>Use a Venn Diagram to find the LCM and HCF of 20 and 44.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aseline="0" dirty="0"/>
                        <a:t>Write 28 and 44 as a product of prime factors.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aseline="0" dirty="0"/>
                        <a:t>Use a Venn Diagram to find the LCM and HCF of 28 and 44.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4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aseline="0" dirty="0"/>
                        <a:t>Write 32 and 56 as a product of prime factors.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aseline="0" dirty="0"/>
                        <a:t>Use a Venn Diagram to find the LCM and HCF of 32 and 56.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" name="Picture 7" descr="Diagram, venn diagram&#10;&#10;Description automatically generated">
            <a:extLst>
              <a:ext uri="{FF2B5EF4-FFF2-40B4-BE49-F238E27FC236}">
                <a16:creationId xmlns:a16="http://schemas.microsoft.com/office/drawing/2014/main" id="{AE922B78-030E-CC42-91B1-C025E7A129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060" y="4694196"/>
            <a:ext cx="1949170" cy="1323545"/>
          </a:xfrm>
          <a:prstGeom prst="rect">
            <a:avLst/>
          </a:prstGeom>
        </p:spPr>
      </p:pic>
      <p:pic>
        <p:nvPicPr>
          <p:cNvPr id="9" name="Picture 8" descr="Diagram, venn diagram&#10;&#10;Description automatically generated">
            <a:extLst>
              <a:ext uri="{FF2B5EF4-FFF2-40B4-BE49-F238E27FC236}">
                <a16:creationId xmlns:a16="http://schemas.microsoft.com/office/drawing/2014/main" id="{41F25387-1BF8-7241-8D27-3E0686E1A9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7415" y="4694196"/>
            <a:ext cx="1949170" cy="1323545"/>
          </a:xfrm>
          <a:prstGeom prst="rect">
            <a:avLst/>
          </a:prstGeom>
        </p:spPr>
      </p:pic>
      <p:pic>
        <p:nvPicPr>
          <p:cNvPr id="10" name="Picture 9" descr="Diagram, venn diagram&#10;&#10;Description automatically generated">
            <a:extLst>
              <a:ext uri="{FF2B5EF4-FFF2-40B4-BE49-F238E27FC236}">
                <a16:creationId xmlns:a16="http://schemas.microsoft.com/office/drawing/2014/main" id="{86ECB717-BE40-7E47-BF0A-7F19B0F91C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7554" y="4694196"/>
            <a:ext cx="1949170" cy="132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130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807</Words>
  <Application>Microsoft Office PowerPoint</Application>
  <PresentationFormat>On-screen Show (4:3)</PresentationFormat>
  <Paragraphs>377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HCF, LCM and Venn Diagrams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Green</dc:creator>
  <cp:lastModifiedBy>Windows User</cp:lastModifiedBy>
  <cp:revision>21</cp:revision>
  <dcterms:created xsi:type="dcterms:W3CDTF">2018-01-27T15:48:25Z</dcterms:created>
  <dcterms:modified xsi:type="dcterms:W3CDTF">2021-11-03T15:35:56Z</dcterms:modified>
</cp:coreProperties>
</file>