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0" r:id="rId2"/>
    <p:sldId id="281" r:id="rId3"/>
    <p:sldId id="282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D9EAD3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/>
    <p:restoredTop sz="94694"/>
  </p:normalViewPr>
  <p:slideViewPr>
    <p:cSldViewPr snapToGrid="0">
      <p:cViewPr varScale="1">
        <p:scale>
          <a:sx n="132" d="100"/>
          <a:sy n="132" d="100"/>
        </p:scale>
        <p:origin x="9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662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77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1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83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95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67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87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33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28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39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09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3D Trigonometry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478351007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One Missing Side in a 3D Shape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AC first, find the size of angle CAK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size of angle DBL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AC first, find the size of angle CAK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962D8A96-B354-E54F-860D-3ED75C03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22" y="1393517"/>
            <a:ext cx="2248632" cy="16377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3C8FABC-95B1-0E4B-8258-306678C82433}"/>
              </a:ext>
            </a:extLst>
          </p:cNvPr>
          <p:cNvSpPr txBox="1"/>
          <p:nvPr/>
        </p:nvSpPr>
        <p:spPr>
          <a:xfrm>
            <a:off x="6935396" y="2606834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30°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ED7F41-A1ED-AB44-9F55-310EA589D30C}"/>
              </a:ext>
            </a:extLst>
          </p:cNvPr>
          <p:cNvSpPr txBox="1"/>
          <p:nvPr/>
        </p:nvSpPr>
        <p:spPr>
          <a:xfrm>
            <a:off x="7819538" y="281044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A3AE659-4DC1-8344-9113-FCC09FCDB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4" y="1430716"/>
            <a:ext cx="2299991" cy="1637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D16C0-7873-2F4A-A259-6F661E7114AC}"/>
              </a:ext>
            </a:extLst>
          </p:cNvPr>
          <p:cNvSpPr txBox="1"/>
          <p:nvPr/>
        </p:nvSpPr>
        <p:spPr>
          <a:xfrm>
            <a:off x="929331" y="2620613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30°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6B98C5-3252-6641-B7FF-992952246135}"/>
              </a:ext>
            </a:extLst>
          </p:cNvPr>
          <p:cNvSpPr txBox="1"/>
          <p:nvPr/>
        </p:nvSpPr>
        <p:spPr>
          <a:xfrm>
            <a:off x="1868518" y="284802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1DA08-B43D-E240-9110-BD16AD372D2B}"/>
              </a:ext>
            </a:extLst>
          </p:cNvPr>
          <p:cNvSpPr txBox="1"/>
          <p:nvPr/>
        </p:nvSpPr>
        <p:spPr>
          <a:xfrm rot="5400000">
            <a:off x="2451140" y="220527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pic>
        <p:nvPicPr>
          <p:cNvPr id="6" name="Picture 5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58EC868D-DF01-2142-BE1D-C44B09D6B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801" y="1430716"/>
            <a:ext cx="2299991" cy="17831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22833D-30BA-D641-93CB-F7D4EAF28D67}"/>
              </a:ext>
            </a:extLst>
          </p:cNvPr>
          <p:cNvSpPr txBox="1"/>
          <p:nvPr/>
        </p:nvSpPr>
        <p:spPr>
          <a:xfrm rot="1392565">
            <a:off x="5017731" y="230531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A2F66-C3EA-9A4B-9DC7-C945C7972B7A}"/>
              </a:ext>
            </a:extLst>
          </p:cNvPr>
          <p:cNvSpPr txBox="1"/>
          <p:nvPr/>
        </p:nvSpPr>
        <p:spPr>
          <a:xfrm>
            <a:off x="4792109" y="2460908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CE7B2-A6AB-6047-93A1-10079FC99B23}"/>
              </a:ext>
            </a:extLst>
          </p:cNvPr>
          <p:cNvSpPr txBox="1"/>
          <p:nvPr/>
        </p:nvSpPr>
        <p:spPr>
          <a:xfrm rot="16200000">
            <a:off x="3335219" y="209571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8AD33F-08A5-2A4B-887C-EF3DD35810B4}"/>
              </a:ext>
            </a:extLst>
          </p:cNvPr>
          <p:cNvSpPr txBox="1"/>
          <p:nvPr/>
        </p:nvSpPr>
        <p:spPr>
          <a:xfrm rot="5400000">
            <a:off x="8484504" y="219149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378163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698510577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One Missing Side in a 3D Shape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4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AC first, find the size of angle CKA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size of angle DLB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size of angle DBL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58EC868D-DF01-2142-BE1D-C44B09D6B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645" y="1430716"/>
            <a:ext cx="2299991" cy="17831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22833D-30BA-D641-93CB-F7D4EAF28D67}"/>
              </a:ext>
            </a:extLst>
          </p:cNvPr>
          <p:cNvSpPr txBox="1"/>
          <p:nvPr/>
        </p:nvSpPr>
        <p:spPr>
          <a:xfrm rot="1392565">
            <a:off x="4992268" y="230531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A2F66-C3EA-9A4B-9DC7-C945C7972B7A}"/>
              </a:ext>
            </a:extLst>
          </p:cNvPr>
          <p:cNvSpPr txBox="1"/>
          <p:nvPr/>
        </p:nvSpPr>
        <p:spPr>
          <a:xfrm>
            <a:off x="4716953" y="2460908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CE7B2-A6AB-6047-93A1-10079FC99B23}"/>
              </a:ext>
            </a:extLst>
          </p:cNvPr>
          <p:cNvSpPr txBox="1"/>
          <p:nvPr/>
        </p:nvSpPr>
        <p:spPr>
          <a:xfrm rot="16200000">
            <a:off x="3260063" y="209571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6cm</a:t>
            </a: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A5A14A8E-9E8E-1A41-AD98-93C6E3908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35" y="1418190"/>
            <a:ext cx="2248632" cy="1637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4BDDB5-71E6-0442-AA8F-61F402CC4944}"/>
              </a:ext>
            </a:extLst>
          </p:cNvPr>
          <p:cNvSpPr txBox="1"/>
          <p:nvPr/>
        </p:nvSpPr>
        <p:spPr>
          <a:xfrm>
            <a:off x="1818847" y="2681913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207A02-6A5F-B04C-AF8A-D68B6842F166}"/>
              </a:ext>
            </a:extLst>
          </p:cNvPr>
          <p:cNvSpPr txBox="1"/>
          <p:nvPr/>
        </p:nvSpPr>
        <p:spPr>
          <a:xfrm>
            <a:off x="662322" y="274819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D1A36B-7FD2-3C40-837F-BB140254A5EA}"/>
              </a:ext>
            </a:extLst>
          </p:cNvPr>
          <p:cNvSpPr txBox="1"/>
          <p:nvPr/>
        </p:nvSpPr>
        <p:spPr>
          <a:xfrm rot="5400000">
            <a:off x="2533917" y="2216169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6cm</a:t>
            </a:r>
          </a:p>
        </p:txBody>
      </p:sp>
      <p:pic>
        <p:nvPicPr>
          <p:cNvPr id="21" name="Picture 20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E2FD96A3-3C76-7043-8C81-FF75BD3B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14" y="1418190"/>
            <a:ext cx="2299991" cy="17831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4DAD96-7B0E-0B49-9CD1-41AD32915D47}"/>
              </a:ext>
            </a:extLst>
          </p:cNvPr>
          <p:cNvSpPr txBox="1"/>
          <p:nvPr/>
        </p:nvSpPr>
        <p:spPr>
          <a:xfrm>
            <a:off x="7915147" y="289358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7C9A70-41AF-1B4E-9A54-B9F8DDDC85D5}"/>
              </a:ext>
            </a:extLst>
          </p:cNvPr>
          <p:cNvSpPr txBox="1"/>
          <p:nvPr/>
        </p:nvSpPr>
        <p:spPr>
          <a:xfrm>
            <a:off x="7720222" y="2448382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58148A-422A-F045-ACD6-C31176E1D499}"/>
              </a:ext>
            </a:extLst>
          </p:cNvPr>
          <p:cNvSpPr txBox="1"/>
          <p:nvPr/>
        </p:nvSpPr>
        <p:spPr>
          <a:xfrm rot="16200000">
            <a:off x="6263332" y="208319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59821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084939245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One Missing Side in a 3D Shape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7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size of angle DBL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size of angle DBL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size of angle DAL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E2FD96A3-3C76-7043-8C81-FF75BD3B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1" y="1418190"/>
            <a:ext cx="2299991" cy="17831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4DAD96-7B0E-0B49-9CD1-41AD32915D47}"/>
              </a:ext>
            </a:extLst>
          </p:cNvPr>
          <p:cNvSpPr txBox="1"/>
          <p:nvPr/>
        </p:nvSpPr>
        <p:spPr>
          <a:xfrm>
            <a:off x="1965284" y="289358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7C9A70-41AF-1B4E-9A54-B9F8DDDC85D5}"/>
              </a:ext>
            </a:extLst>
          </p:cNvPr>
          <p:cNvSpPr txBox="1"/>
          <p:nvPr/>
        </p:nvSpPr>
        <p:spPr>
          <a:xfrm>
            <a:off x="1770359" y="2448382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20°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58148A-422A-F045-ACD6-C31176E1D499}"/>
              </a:ext>
            </a:extLst>
          </p:cNvPr>
          <p:cNvSpPr txBox="1"/>
          <p:nvPr/>
        </p:nvSpPr>
        <p:spPr>
          <a:xfrm rot="16200000">
            <a:off x="313469" y="208319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6cm</a:t>
            </a:r>
          </a:p>
        </p:txBody>
      </p:sp>
      <p:pic>
        <p:nvPicPr>
          <p:cNvPr id="15" name="Picture 14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11B53C6B-F9B0-8A4A-AD81-168C8418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64" y="1418190"/>
            <a:ext cx="2299991" cy="17831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274050-2751-F34B-9133-BFA93FBBC5C1}"/>
              </a:ext>
            </a:extLst>
          </p:cNvPr>
          <p:cNvSpPr txBox="1"/>
          <p:nvPr/>
        </p:nvSpPr>
        <p:spPr>
          <a:xfrm>
            <a:off x="4880697" y="289358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B2F67-A184-B143-BB18-2704B76C5CF4}"/>
              </a:ext>
            </a:extLst>
          </p:cNvPr>
          <p:cNvSpPr txBox="1"/>
          <p:nvPr/>
        </p:nvSpPr>
        <p:spPr>
          <a:xfrm>
            <a:off x="4685772" y="2448382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20°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79A232-6768-6548-A1ED-C37959CD0BF6}"/>
              </a:ext>
            </a:extLst>
          </p:cNvPr>
          <p:cNvSpPr txBox="1"/>
          <p:nvPr/>
        </p:nvSpPr>
        <p:spPr>
          <a:xfrm rot="16200000">
            <a:off x="3228882" y="208319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3cm</a:t>
            </a:r>
          </a:p>
        </p:txBody>
      </p:sp>
      <p:pic>
        <p:nvPicPr>
          <p:cNvPr id="3" name="Picture 2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4F0AE1C9-0ECF-064D-9503-B400432D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978" y="1392278"/>
            <a:ext cx="2299992" cy="18090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CFC43B-E28C-6643-9E7B-D06E39E640D4}"/>
              </a:ext>
            </a:extLst>
          </p:cNvPr>
          <p:cNvSpPr txBox="1"/>
          <p:nvPr/>
        </p:nvSpPr>
        <p:spPr>
          <a:xfrm>
            <a:off x="7818010" y="289320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7D9E04-73C4-B740-80F0-CB69253228BF}"/>
              </a:ext>
            </a:extLst>
          </p:cNvPr>
          <p:cNvSpPr txBox="1"/>
          <p:nvPr/>
        </p:nvSpPr>
        <p:spPr>
          <a:xfrm>
            <a:off x="7623085" y="2448001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40°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EE4D22-6673-024E-88C4-364421AECB0E}"/>
              </a:ext>
            </a:extLst>
          </p:cNvPr>
          <p:cNvSpPr txBox="1"/>
          <p:nvPr/>
        </p:nvSpPr>
        <p:spPr>
          <a:xfrm rot="16200000">
            <a:off x="6166195" y="208281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226257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626267347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4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Trigonometry with Pyramids (1)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</a:t>
                      </a:r>
                      <a:r>
                        <a:rPr lang="en-GB" sz="1200" b="1" baseline="0" dirty="0">
                          <a:latin typeface="+mn-lt"/>
                        </a:rPr>
                        <a:t>square-based </a:t>
                      </a:r>
                      <a:r>
                        <a:rPr lang="en-GB" sz="1200" b="0" baseline="0" dirty="0">
                          <a:latin typeface="+mn-lt"/>
                        </a:rPr>
                        <a:t>pyramid</a:t>
                      </a:r>
                      <a:r>
                        <a:rPr lang="en-GB" sz="1200" baseline="0" dirty="0">
                          <a:latin typeface="+mn-lt"/>
                        </a:rPr>
                        <a:t> ABCDE.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E is a vertex directly above the centre of the base.</a:t>
                      </a: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square-based 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pyramid ABCDE.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 is a vertex directly above the centre of the base.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1026" name="Picture 2" descr="How many edges, faces, and vertices does a rectangular pyramid have? - Quora">
            <a:extLst>
              <a:ext uri="{FF2B5EF4-FFF2-40B4-BE49-F238E27FC236}">
                <a16:creationId xmlns:a16="http://schemas.microsoft.com/office/drawing/2014/main" id="{6C63163C-E7C2-0349-907B-658BBBD7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2" y="1855069"/>
            <a:ext cx="2069554" cy="13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D4CAB8-392C-594E-9650-050D7B7F688E}"/>
              </a:ext>
            </a:extLst>
          </p:cNvPr>
          <p:cNvSpPr txBox="1"/>
          <p:nvPr/>
        </p:nvSpPr>
        <p:spPr>
          <a:xfrm>
            <a:off x="748633" y="309974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87857-7701-444F-9941-C0983226A8AC}"/>
              </a:ext>
            </a:extLst>
          </p:cNvPr>
          <p:cNvSpPr txBox="1"/>
          <p:nvPr/>
        </p:nvSpPr>
        <p:spPr>
          <a:xfrm rot="18899219">
            <a:off x="412479" y="2108631"/>
            <a:ext cx="78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8C949-45FD-5147-8186-17B06444892E}"/>
              </a:ext>
            </a:extLst>
          </p:cNvPr>
          <p:cNvSpPr txBox="1"/>
          <p:nvPr/>
        </p:nvSpPr>
        <p:spPr>
          <a:xfrm>
            <a:off x="180733" y="28684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0B68BF-E34D-BC4F-88CD-8759475A0F99}"/>
              </a:ext>
            </a:extLst>
          </p:cNvPr>
          <p:cNvSpPr txBox="1"/>
          <p:nvPr/>
        </p:nvSpPr>
        <p:spPr>
          <a:xfrm>
            <a:off x="1570223" y="321381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FB866-7D84-6545-8B79-690B778E0F71}"/>
              </a:ext>
            </a:extLst>
          </p:cNvPr>
          <p:cNvSpPr txBox="1"/>
          <p:nvPr/>
        </p:nvSpPr>
        <p:spPr>
          <a:xfrm>
            <a:off x="2470738" y="264907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A770EB-AC9D-D844-8E2D-24E2B49D74C9}"/>
              </a:ext>
            </a:extLst>
          </p:cNvPr>
          <p:cNvSpPr txBox="1"/>
          <p:nvPr/>
        </p:nvSpPr>
        <p:spPr>
          <a:xfrm>
            <a:off x="997557" y="222935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249A99-2A59-BD48-9749-925373D23AE4}"/>
              </a:ext>
            </a:extLst>
          </p:cNvPr>
          <p:cNvSpPr txBox="1"/>
          <p:nvPr/>
        </p:nvSpPr>
        <p:spPr>
          <a:xfrm>
            <a:off x="1325953" y="158711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43BC3-AB5E-264B-BF2E-5538554272D6}"/>
              </a:ext>
            </a:extLst>
          </p:cNvPr>
          <p:cNvSpPr txBox="1"/>
          <p:nvPr/>
        </p:nvSpPr>
        <p:spPr>
          <a:xfrm>
            <a:off x="2773525" y="1766170"/>
            <a:ext cx="179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200" dirty="0"/>
              <a:t>Calculate the length of AC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200" dirty="0"/>
              <a:t>Calculate angle ACE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200" dirty="0"/>
              <a:t>Work out the height of the pyramid</a:t>
            </a:r>
          </a:p>
          <a:p>
            <a:r>
              <a:rPr lang="en-US" sz="1200" dirty="0"/>
              <a:t>Give all answers to 2dp</a:t>
            </a:r>
          </a:p>
        </p:txBody>
      </p:sp>
      <p:pic>
        <p:nvPicPr>
          <p:cNvPr id="26" name="Picture 2" descr="How many edges, faces, and vertices does a rectangular pyramid have? - Quora">
            <a:extLst>
              <a:ext uri="{FF2B5EF4-FFF2-40B4-BE49-F238E27FC236}">
                <a16:creationId xmlns:a16="http://schemas.microsoft.com/office/drawing/2014/main" id="{02E91415-DF57-C744-8EF0-E1AB1560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3" y="1855069"/>
            <a:ext cx="2069554" cy="13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808F95-5D28-774C-BE41-C1FE26114E12}"/>
              </a:ext>
            </a:extLst>
          </p:cNvPr>
          <p:cNvSpPr txBox="1"/>
          <p:nvPr/>
        </p:nvSpPr>
        <p:spPr>
          <a:xfrm>
            <a:off x="5190004" y="309974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817ECB-2390-6E4B-B099-301CB948301B}"/>
              </a:ext>
            </a:extLst>
          </p:cNvPr>
          <p:cNvSpPr txBox="1"/>
          <p:nvPr/>
        </p:nvSpPr>
        <p:spPr>
          <a:xfrm rot="18899219">
            <a:off x="4853850" y="2108631"/>
            <a:ext cx="78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8D5D47-103F-8C4C-841B-A3A2E866CABD}"/>
              </a:ext>
            </a:extLst>
          </p:cNvPr>
          <p:cNvSpPr txBox="1"/>
          <p:nvPr/>
        </p:nvSpPr>
        <p:spPr>
          <a:xfrm>
            <a:off x="4622104" y="28684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6B244A-B272-A144-B49A-255A849520AF}"/>
              </a:ext>
            </a:extLst>
          </p:cNvPr>
          <p:cNvSpPr txBox="1"/>
          <p:nvPr/>
        </p:nvSpPr>
        <p:spPr>
          <a:xfrm>
            <a:off x="6011594" y="321381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3395AF-67DB-B54A-9D2C-0041A9DA2714}"/>
              </a:ext>
            </a:extLst>
          </p:cNvPr>
          <p:cNvSpPr txBox="1"/>
          <p:nvPr/>
        </p:nvSpPr>
        <p:spPr>
          <a:xfrm>
            <a:off x="6912109" y="264907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11A1C8-BC81-4C41-AF03-7CCA43F48202}"/>
              </a:ext>
            </a:extLst>
          </p:cNvPr>
          <p:cNvSpPr txBox="1"/>
          <p:nvPr/>
        </p:nvSpPr>
        <p:spPr>
          <a:xfrm>
            <a:off x="5438928" y="222935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D1DD44-B0CB-BB48-B638-1A69F9828143}"/>
              </a:ext>
            </a:extLst>
          </p:cNvPr>
          <p:cNvSpPr txBox="1"/>
          <p:nvPr/>
        </p:nvSpPr>
        <p:spPr>
          <a:xfrm>
            <a:off x="5767324" y="158711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9D4FBA-BE4E-0144-AB0E-030CE479E2A8}"/>
              </a:ext>
            </a:extLst>
          </p:cNvPr>
          <p:cNvSpPr txBox="1"/>
          <p:nvPr/>
        </p:nvSpPr>
        <p:spPr>
          <a:xfrm>
            <a:off x="7214896" y="1766170"/>
            <a:ext cx="179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200" dirty="0"/>
              <a:t>Calculate the length of AC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200" dirty="0"/>
              <a:t>Calculate angle ACE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200" dirty="0"/>
              <a:t>Work out the height of the pyramid</a:t>
            </a:r>
          </a:p>
          <a:p>
            <a:r>
              <a:rPr lang="en-US" sz="1200" dirty="0"/>
              <a:t>Give all answers to 2dp</a:t>
            </a:r>
          </a:p>
        </p:txBody>
      </p:sp>
    </p:spTree>
    <p:extLst>
      <p:ext uri="{BB962C8B-B14F-4D97-AF65-F5344CB8AC3E}">
        <p14:creationId xmlns:p14="http://schemas.microsoft.com/office/powerpoint/2010/main" val="365291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683652364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4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Trigonometry with Pyramids (2)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</a:t>
                      </a:r>
                      <a:r>
                        <a:rPr lang="en-GB" sz="1200" b="1" baseline="0" dirty="0">
                          <a:latin typeface="+mn-lt"/>
                        </a:rPr>
                        <a:t>rectangular-based </a:t>
                      </a:r>
                      <a:r>
                        <a:rPr lang="en-GB" sz="1200" b="0" baseline="0" dirty="0">
                          <a:latin typeface="+mn-lt"/>
                        </a:rPr>
                        <a:t>pyramid</a:t>
                      </a:r>
                      <a:r>
                        <a:rPr lang="en-GB" sz="1200" baseline="0" dirty="0">
                          <a:latin typeface="+mn-lt"/>
                        </a:rPr>
                        <a:t> ABCDE.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E is a vertex directly above the centre of the base.</a:t>
                      </a: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rectangular-based 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pyramid ABCDE.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 is a vertex directly above the centre of the base.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1026" name="Picture 2" descr="How many edges, faces, and vertices does a rectangular pyramid have? - Quora">
            <a:extLst>
              <a:ext uri="{FF2B5EF4-FFF2-40B4-BE49-F238E27FC236}">
                <a16:creationId xmlns:a16="http://schemas.microsoft.com/office/drawing/2014/main" id="{6C63163C-E7C2-0349-907B-658BBBD7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2" y="1855069"/>
            <a:ext cx="2069554" cy="13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D4CAB8-392C-594E-9650-050D7B7F688E}"/>
              </a:ext>
            </a:extLst>
          </p:cNvPr>
          <p:cNvSpPr txBox="1"/>
          <p:nvPr/>
        </p:nvSpPr>
        <p:spPr>
          <a:xfrm>
            <a:off x="748633" y="309974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87857-7701-444F-9941-C0983226A8AC}"/>
              </a:ext>
            </a:extLst>
          </p:cNvPr>
          <p:cNvSpPr txBox="1"/>
          <p:nvPr/>
        </p:nvSpPr>
        <p:spPr>
          <a:xfrm rot="2465624">
            <a:off x="1727066" y="2038883"/>
            <a:ext cx="78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8C949-45FD-5147-8186-17B06444892E}"/>
              </a:ext>
            </a:extLst>
          </p:cNvPr>
          <p:cNvSpPr txBox="1"/>
          <p:nvPr/>
        </p:nvSpPr>
        <p:spPr>
          <a:xfrm>
            <a:off x="180733" y="28684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0B68BF-E34D-BC4F-88CD-8759475A0F99}"/>
              </a:ext>
            </a:extLst>
          </p:cNvPr>
          <p:cNvSpPr txBox="1"/>
          <p:nvPr/>
        </p:nvSpPr>
        <p:spPr>
          <a:xfrm>
            <a:off x="1570223" y="321381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FB866-7D84-6545-8B79-690B778E0F71}"/>
              </a:ext>
            </a:extLst>
          </p:cNvPr>
          <p:cNvSpPr txBox="1"/>
          <p:nvPr/>
        </p:nvSpPr>
        <p:spPr>
          <a:xfrm>
            <a:off x="2470738" y="264907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A770EB-AC9D-D844-8E2D-24E2B49D74C9}"/>
              </a:ext>
            </a:extLst>
          </p:cNvPr>
          <p:cNvSpPr txBox="1"/>
          <p:nvPr/>
        </p:nvSpPr>
        <p:spPr>
          <a:xfrm>
            <a:off x="997557" y="222935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249A99-2A59-BD48-9749-925373D23AE4}"/>
              </a:ext>
            </a:extLst>
          </p:cNvPr>
          <p:cNvSpPr txBox="1"/>
          <p:nvPr/>
        </p:nvSpPr>
        <p:spPr>
          <a:xfrm>
            <a:off x="1325953" y="158711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43BC3-AB5E-264B-BF2E-5538554272D6}"/>
              </a:ext>
            </a:extLst>
          </p:cNvPr>
          <p:cNvSpPr txBox="1"/>
          <p:nvPr/>
        </p:nvSpPr>
        <p:spPr>
          <a:xfrm>
            <a:off x="2773525" y="1766170"/>
            <a:ext cx="179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200" dirty="0"/>
              <a:t>Work out the height of the pyramid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200" dirty="0"/>
              <a:t>Work out the angle between face ABE and the base ABCD.</a:t>
            </a:r>
          </a:p>
          <a:p>
            <a:r>
              <a:rPr lang="en-US" sz="1200" dirty="0"/>
              <a:t>Give all answers to 2dp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2E4F6F-2E8D-5F4E-AADA-909E43FA102A}"/>
              </a:ext>
            </a:extLst>
          </p:cNvPr>
          <p:cNvSpPr txBox="1"/>
          <p:nvPr/>
        </p:nvSpPr>
        <p:spPr>
          <a:xfrm rot="19483219">
            <a:off x="1900630" y="2982973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11cm</a:t>
            </a:r>
          </a:p>
        </p:txBody>
      </p:sp>
      <p:pic>
        <p:nvPicPr>
          <p:cNvPr id="24" name="Picture 2" descr="How many edges, faces, and vertices does a rectangular pyramid have? - Quora">
            <a:extLst>
              <a:ext uri="{FF2B5EF4-FFF2-40B4-BE49-F238E27FC236}">
                <a16:creationId xmlns:a16="http://schemas.microsoft.com/office/drawing/2014/main" id="{53CA85C2-A843-8E4F-872E-53E15647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3" y="1855069"/>
            <a:ext cx="2069554" cy="13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6402DA-23D5-3F4C-A606-D88308CF29FD}"/>
              </a:ext>
            </a:extLst>
          </p:cNvPr>
          <p:cNvSpPr txBox="1"/>
          <p:nvPr/>
        </p:nvSpPr>
        <p:spPr>
          <a:xfrm>
            <a:off x="5190004" y="309974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4EAD7B-C2D0-864C-8BD2-1A369D0AB915}"/>
              </a:ext>
            </a:extLst>
          </p:cNvPr>
          <p:cNvSpPr txBox="1"/>
          <p:nvPr/>
        </p:nvSpPr>
        <p:spPr>
          <a:xfrm rot="2465624">
            <a:off x="6168437" y="2038883"/>
            <a:ext cx="78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0943EE-EB10-6440-9955-07BE99FA1557}"/>
              </a:ext>
            </a:extLst>
          </p:cNvPr>
          <p:cNvSpPr txBox="1"/>
          <p:nvPr/>
        </p:nvSpPr>
        <p:spPr>
          <a:xfrm>
            <a:off x="4622104" y="28684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9DC30D-31ED-D54B-A369-4E6EF1D33A28}"/>
              </a:ext>
            </a:extLst>
          </p:cNvPr>
          <p:cNvSpPr txBox="1"/>
          <p:nvPr/>
        </p:nvSpPr>
        <p:spPr>
          <a:xfrm>
            <a:off x="6011594" y="321381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0C88C7-A3D1-054D-AC8A-82D21EDD140E}"/>
              </a:ext>
            </a:extLst>
          </p:cNvPr>
          <p:cNvSpPr txBox="1"/>
          <p:nvPr/>
        </p:nvSpPr>
        <p:spPr>
          <a:xfrm>
            <a:off x="6912109" y="264907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FDF2A9-B92A-3143-A9B8-626EA6A79C2F}"/>
              </a:ext>
            </a:extLst>
          </p:cNvPr>
          <p:cNvSpPr txBox="1"/>
          <p:nvPr/>
        </p:nvSpPr>
        <p:spPr>
          <a:xfrm>
            <a:off x="5438928" y="222935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97F3AD-DA2C-7140-B637-CD71FB52CE54}"/>
              </a:ext>
            </a:extLst>
          </p:cNvPr>
          <p:cNvSpPr txBox="1"/>
          <p:nvPr/>
        </p:nvSpPr>
        <p:spPr>
          <a:xfrm>
            <a:off x="5767324" y="158711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F8BEFB-4FBA-BC4E-A335-C710B28B8795}"/>
              </a:ext>
            </a:extLst>
          </p:cNvPr>
          <p:cNvSpPr txBox="1"/>
          <p:nvPr/>
        </p:nvSpPr>
        <p:spPr>
          <a:xfrm>
            <a:off x="7214896" y="1766170"/>
            <a:ext cx="179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200" dirty="0"/>
              <a:t>Work out the height of the pyramid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200" dirty="0"/>
              <a:t>Work out the angle between face ABE and the base ABCD.</a:t>
            </a:r>
          </a:p>
          <a:p>
            <a:r>
              <a:rPr lang="en-US" sz="1200" dirty="0"/>
              <a:t>Give all answers to 2dp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10E5F2-267D-E443-894F-9058E8649329}"/>
              </a:ext>
            </a:extLst>
          </p:cNvPr>
          <p:cNvSpPr txBox="1"/>
          <p:nvPr/>
        </p:nvSpPr>
        <p:spPr>
          <a:xfrm rot="19483219">
            <a:off x="6342001" y="2982973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12cm</a:t>
            </a:r>
          </a:p>
        </p:txBody>
      </p:sp>
    </p:spTree>
    <p:extLst>
      <p:ext uri="{BB962C8B-B14F-4D97-AF65-F5344CB8AC3E}">
        <p14:creationId xmlns:p14="http://schemas.microsoft.com/office/powerpoint/2010/main" val="31419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163957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Trigonometry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062096"/>
              </p:ext>
            </p:extLst>
          </p:nvPr>
        </p:nvGraphicFramePr>
        <p:xfrm>
          <a:off x="130629" y="154380"/>
          <a:ext cx="8882742" cy="653080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Trigonometry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7131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with trigonometry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10396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identify, draw and label 2D triangles from a 3D diagram (Grade 6)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find missing sides in a 3D shape (Grade 8)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find missing angles in a 3D shape (Grade 8)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apply my knowledge to more complex 3D trigonometry problems (Grade 9)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56211" y="2890207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6432" y="3919025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4829098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805680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183199731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Identifying Triangles in 3D Shapes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Draw and shade the triangle required on each corresponding diagram below.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2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>
                          <a:latin typeface="+mn-lt"/>
                        </a:rPr>
                        <a:t>Triangle ABJ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Triangle BCK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Triangle 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Triangle IJK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Triangle IAD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Triangle BCJ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Triangle CDK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Triangle IAC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F9EC80F-81EC-844A-BB29-85CDF8468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18" y="1855937"/>
            <a:ext cx="1734951" cy="1250517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C4AB30B-4C64-A646-A080-21CAF77D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18" y="3557494"/>
            <a:ext cx="1734951" cy="1250517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27B760D-C8D2-184A-ADAB-DFA07AE1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18" y="5259051"/>
            <a:ext cx="1734951" cy="1250517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E34082B-5CC5-BF45-9572-64C49994D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68" y="1855937"/>
            <a:ext cx="1734951" cy="1250517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E7562F3-ABAB-2F44-B3DC-E1D2D74F2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68" y="3557494"/>
            <a:ext cx="1734951" cy="1250517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19D0A96-603A-5F40-8388-5DC90965B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840" y="1855937"/>
            <a:ext cx="1734951" cy="1250517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3C2E339-40B8-C94F-811D-8FE5C16F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840" y="3557494"/>
            <a:ext cx="1734951" cy="1250517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778855C9-A85E-534D-AC15-15A577C79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840" y="5259051"/>
            <a:ext cx="1734951" cy="12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9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580853993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One Missing Side in a 3D Shape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Calculate the </a:t>
                      </a:r>
                      <a:r>
                        <a:rPr lang="en-GB" sz="1200" b="1" baseline="0" dirty="0">
                          <a:latin typeface="+mn-lt"/>
                        </a:rPr>
                        <a:t>exact</a:t>
                      </a:r>
                      <a:r>
                        <a:rPr lang="en-GB" sz="1200" b="0" baseline="0" dirty="0">
                          <a:latin typeface="+mn-lt"/>
                        </a:rPr>
                        <a:t> length of side AC</a:t>
                      </a:r>
                      <a:endParaRPr lang="en-GB" sz="1200" baseline="0" dirty="0">
                        <a:latin typeface="+mn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Calculate the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exact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length of side BD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Calculate the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exact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length of side AC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Calculate the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exact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length of side BD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What do you notice?</a:t>
                      </a: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9D17D29-02D9-9042-A957-A585F7A7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02" y="1393517"/>
            <a:ext cx="2248632" cy="1637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D16C0-7873-2F4A-A259-6F661E7114AC}"/>
              </a:ext>
            </a:extLst>
          </p:cNvPr>
          <p:cNvSpPr txBox="1"/>
          <p:nvPr/>
        </p:nvSpPr>
        <p:spPr>
          <a:xfrm>
            <a:off x="997276" y="2606834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30°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6B98C5-3252-6641-B7FF-992952246135}"/>
              </a:ext>
            </a:extLst>
          </p:cNvPr>
          <p:cNvSpPr txBox="1"/>
          <p:nvPr/>
        </p:nvSpPr>
        <p:spPr>
          <a:xfrm>
            <a:off x="1906470" y="279792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7cm</a:t>
            </a:r>
          </a:p>
        </p:txBody>
      </p: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04C09363-6450-464E-AD46-03CE62212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61" y="1393518"/>
            <a:ext cx="2355789" cy="17121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22833D-30BA-D641-93CB-F7D4EAF28D67}"/>
              </a:ext>
            </a:extLst>
          </p:cNvPr>
          <p:cNvSpPr txBox="1"/>
          <p:nvPr/>
        </p:nvSpPr>
        <p:spPr>
          <a:xfrm rot="1392565">
            <a:off x="4939857" y="228285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A2F66-C3EA-9A4B-9DC7-C945C7972B7A}"/>
              </a:ext>
            </a:extLst>
          </p:cNvPr>
          <p:cNvSpPr txBox="1"/>
          <p:nvPr/>
        </p:nvSpPr>
        <p:spPr>
          <a:xfrm>
            <a:off x="4626964" y="2476029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962D8A96-B354-E54F-860D-3ED75C03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22" y="1393517"/>
            <a:ext cx="2248632" cy="16377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3C8FABC-95B1-0E4B-8258-306678C82433}"/>
              </a:ext>
            </a:extLst>
          </p:cNvPr>
          <p:cNvSpPr txBox="1"/>
          <p:nvPr/>
        </p:nvSpPr>
        <p:spPr>
          <a:xfrm>
            <a:off x="6935396" y="2606834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30°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ED7F41-A1ED-AB44-9F55-310EA589D30C}"/>
              </a:ext>
            </a:extLst>
          </p:cNvPr>
          <p:cNvSpPr txBox="1"/>
          <p:nvPr/>
        </p:nvSpPr>
        <p:spPr>
          <a:xfrm>
            <a:off x="7819538" y="281044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6A6029-D6F2-654B-BA13-ED4BBAD28E07}"/>
              </a:ext>
            </a:extLst>
          </p:cNvPr>
          <p:cNvSpPr txBox="1"/>
          <p:nvPr/>
        </p:nvSpPr>
        <p:spPr>
          <a:xfrm rot="1392565">
            <a:off x="7935377" y="225841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309776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961157963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One Missing Side in a 3D Shape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AC first, find the length of side AK.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answers in exact form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2dp.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length of side BL.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answers in exact form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2dp.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AC first, find the length of side AK.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answers in exact form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2dp.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962D8A96-B354-E54F-860D-3ED75C03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22" y="1393517"/>
            <a:ext cx="2248632" cy="16377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3C8FABC-95B1-0E4B-8258-306678C82433}"/>
              </a:ext>
            </a:extLst>
          </p:cNvPr>
          <p:cNvSpPr txBox="1"/>
          <p:nvPr/>
        </p:nvSpPr>
        <p:spPr>
          <a:xfrm>
            <a:off x="6935396" y="2606834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30°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ED7F41-A1ED-AB44-9F55-310EA589D30C}"/>
              </a:ext>
            </a:extLst>
          </p:cNvPr>
          <p:cNvSpPr txBox="1"/>
          <p:nvPr/>
        </p:nvSpPr>
        <p:spPr>
          <a:xfrm>
            <a:off x="7819538" y="281044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A3AE659-4DC1-8344-9113-FCC09FCDB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4" y="1430716"/>
            <a:ext cx="2299991" cy="1637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D16C0-7873-2F4A-A259-6F661E7114AC}"/>
              </a:ext>
            </a:extLst>
          </p:cNvPr>
          <p:cNvSpPr txBox="1"/>
          <p:nvPr/>
        </p:nvSpPr>
        <p:spPr>
          <a:xfrm>
            <a:off x="929331" y="2620613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30°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6B98C5-3252-6641-B7FF-992952246135}"/>
              </a:ext>
            </a:extLst>
          </p:cNvPr>
          <p:cNvSpPr txBox="1"/>
          <p:nvPr/>
        </p:nvSpPr>
        <p:spPr>
          <a:xfrm>
            <a:off x="1868518" y="284802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1DA08-B43D-E240-9110-BD16AD372D2B}"/>
              </a:ext>
            </a:extLst>
          </p:cNvPr>
          <p:cNvSpPr txBox="1"/>
          <p:nvPr/>
        </p:nvSpPr>
        <p:spPr>
          <a:xfrm rot="5400000">
            <a:off x="2451140" y="220527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pic>
        <p:nvPicPr>
          <p:cNvPr id="6" name="Picture 5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58EC868D-DF01-2142-BE1D-C44B09D6B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801" y="1430716"/>
            <a:ext cx="2299991" cy="17831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22833D-30BA-D641-93CB-F7D4EAF28D67}"/>
              </a:ext>
            </a:extLst>
          </p:cNvPr>
          <p:cNvSpPr txBox="1"/>
          <p:nvPr/>
        </p:nvSpPr>
        <p:spPr>
          <a:xfrm rot="1392565">
            <a:off x="5017731" y="230531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A2F66-C3EA-9A4B-9DC7-C945C7972B7A}"/>
              </a:ext>
            </a:extLst>
          </p:cNvPr>
          <p:cNvSpPr txBox="1"/>
          <p:nvPr/>
        </p:nvSpPr>
        <p:spPr>
          <a:xfrm>
            <a:off x="4792109" y="2460908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CE7B2-A6AB-6047-93A1-10079FC99B23}"/>
              </a:ext>
            </a:extLst>
          </p:cNvPr>
          <p:cNvSpPr txBox="1"/>
          <p:nvPr/>
        </p:nvSpPr>
        <p:spPr>
          <a:xfrm rot="16200000">
            <a:off x="3335219" y="209571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8AD33F-08A5-2A4B-887C-EF3DD35810B4}"/>
              </a:ext>
            </a:extLst>
          </p:cNvPr>
          <p:cNvSpPr txBox="1"/>
          <p:nvPr/>
        </p:nvSpPr>
        <p:spPr>
          <a:xfrm rot="5400000">
            <a:off x="8484504" y="219149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208104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63200191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One Missing Side in a 3D Shape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4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AC first, find the length of side AK.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answers in exact form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2dp.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length of side BL.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answers in exact form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2dp.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length of side BL.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answers in exact form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2dp.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58EC868D-DF01-2142-BE1D-C44B09D6B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645" y="1430716"/>
            <a:ext cx="2299991" cy="17831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22833D-30BA-D641-93CB-F7D4EAF28D67}"/>
              </a:ext>
            </a:extLst>
          </p:cNvPr>
          <p:cNvSpPr txBox="1"/>
          <p:nvPr/>
        </p:nvSpPr>
        <p:spPr>
          <a:xfrm rot="1392565">
            <a:off x="4992268" y="230531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A2F66-C3EA-9A4B-9DC7-C945C7972B7A}"/>
              </a:ext>
            </a:extLst>
          </p:cNvPr>
          <p:cNvSpPr txBox="1"/>
          <p:nvPr/>
        </p:nvSpPr>
        <p:spPr>
          <a:xfrm>
            <a:off x="4716953" y="2460908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CE7B2-A6AB-6047-93A1-10079FC99B23}"/>
              </a:ext>
            </a:extLst>
          </p:cNvPr>
          <p:cNvSpPr txBox="1"/>
          <p:nvPr/>
        </p:nvSpPr>
        <p:spPr>
          <a:xfrm rot="16200000">
            <a:off x="3260063" y="209571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A5A14A8E-9E8E-1A41-AD98-93C6E3908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35" y="1418190"/>
            <a:ext cx="2248632" cy="1637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4BDDB5-71E6-0442-AA8F-61F402CC4944}"/>
              </a:ext>
            </a:extLst>
          </p:cNvPr>
          <p:cNvSpPr txBox="1"/>
          <p:nvPr/>
        </p:nvSpPr>
        <p:spPr>
          <a:xfrm>
            <a:off x="1818847" y="2681913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207A02-6A5F-B04C-AF8A-D68B6842F166}"/>
              </a:ext>
            </a:extLst>
          </p:cNvPr>
          <p:cNvSpPr txBox="1"/>
          <p:nvPr/>
        </p:nvSpPr>
        <p:spPr>
          <a:xfrm>
            <a:off x="662322" y="274819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D1A36B-7FD2-3C40-837F-BB140254A5EA}"/>
              </a:ext>
            </a:extLst>
          </p:cNvPr>
          <p:cNvSpPr txBox="1"/>
          <p:nvPr/>
        </p:nvSpPr>
        <p:spPr>
          <a:xfrm rot="5400000">
            <a:off x="2533917" y="2216169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pic>
        <p:nvPicPr>
          <p:cNvPr id="21" name="Picture 20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E2FD96A3-3C76-7043-8C81-FF75BD3B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14" y="1418190"/>
            <a:ext cx="2299991" cy="17831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4DAD96-7B0E-0B49-9CD1-41AD32915D47}"/>
              </a:ext>
            </a:extLst>
          </p:cNvPr>
          <p:cNvSpPr txBox="1"/>
          <p:nvPr/>
        </p:nvSpPr>
        <p:spPr>
          <a:xfrm>
            <a:off x="7915147" y="289358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7C9A70-41AF-1B4E-9A54-B9F8DDDC85D5}"/>
              </a:ext>
            </a:extLst>
          </p:cNvPr>
          <p:cNvSpPr txBox="1"/>
          <p:nvPr/>
        </p:nvSpPr>
        <p:spPr>
          <a:xfrm>
            <a:off x="7720222" y="2448382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58148A-422A-F045-ACD6-C31176E1D499}"/>
              </a:ext>
            </a:extLst>
          </p:cNvPr>
          <p:cNvSpPr txBox="1"/>
          <p:nvPr/>
        </p:nvSpPr>
        <p:spPr>
          <a:xfrm rot="16200000">
            <a:off x="6263332" y="208319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7808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764099202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One Missing Side in a 3D Shape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7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length of side DL.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answers in exact form </a:t>
                      </a:r>
                      <a:r>
                        <a:rPr lang="en-GB" sz="12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2dp.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length of side BL.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 to 2dp.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finding side BD first, find the length of side AL.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Give your answers to 2dp.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E2FD96A3-3C76-7043-8C81-FF75BD3B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1" y="1418190"/>
            <a:ext cx="2299991" cy="17831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4DAD96-7B0E-0B49-9CD1-41AD32915D47}"/>
              </a:ext>
            </a:extLst>
          </p:cNvPr>
          <p:cNvSpPr txBox="1"/>
          <p:nvPr/>
        </p:nvSpPr>
        <p:spPr>
          <a:xfrm>
            <a:off x="1965284" y="289358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7C9A70-41AF-1B4E-9A54-B9F8DDDC85D5}"/>
              </a:ext>
            </a:extLst>
          </p:cNvPr>
          <p:cNvSpPr txBox="1"/>
          <p:nvPr/>
        </p:nvSpPr>
        <p:spPr>
          <a:xfrm>
            <a:off x="1770359" y="2448382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60°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58148A-422A-F045-ACD6-C31176E1D499}"/>
              </a:ext>
            </a:extLst>
          </p:cNvPr>
          <p:cNvSpPr txBox="1"/>
          <p:nvPr/>
        </p:nvSpPr>
        <p:spPr>
          <a:xfrm rot="16200000">
            <a:off x="313469" y="208319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pic>
        <p:nvPicPr>
          <p:cNvPr id="15" name="Picture 14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11B53C6B-F9B0-8A4A-AD81-168C8418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64" y="1418190"/>
            <a:ext cx="2299991" cy="17831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274050-2751-F34B-9133-BFA93FBBC5C1}"/>
              </a:ext>
            </a:extLst>
          </p:cNvPr>
          <p:cNvSpPr txBox="1"/>
          <p:nvPr/>
        </p:nvSpPr>
        <p:spPr>
          <a:xfrm>
            <a:off x="4880697" y="289358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B2F67-A184-B143-BB18-2704B76C5CF4}"/>
              </a:ext>
            </a:extLst>
          </p:cNvPr>
          <p:cNvSpPr txBox="1"/>
          <p:nvPr/>
        </p:nvSpPr>
        <p:spPr>
          <a:xfrm>
            <a:off x="4685772" y="2448382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40°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79A232-6768-6548-A1ED-C37959CD0BF6}"/>
              </a:ext>
            </a:extLst>
          </p:cNvPr>
          <p:cNvSpPr txBox="1"/>
          <p:nvPr/>
        </p:nvSpPr>
        <p:spPr>
          <a:xfrm rot="16200000">
            <a:off x="3228882" y="208319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pic>
        <p:nvPicPr>
          <p:cNvPr id="3" name="Picture 2" descr="A picture containing text, wire&#10;&#10;Description automatically generated">
            <a:extLst>
              <a:ext uri="{FF2B5EF4-FFF2-40B4-BE49-F238E27FC236}">
                <a16:creationId xmlns:a16="http://schemas.microsoft.com/office/drawing/2014/main" id="{4F0AE1C9-0ECF-064D-9503-B400432D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978" y="1392278"/>
            <a:ext cx="2299992" cy="18090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CFC43B-E28C-6643-9E7B-D06E39E640D4}"/>
              </a:ext>
            </a:extLst>
          </p:cNvPr>
          <p:cNvSpPr txBox="1"/>
          <p:nvPr/>
        </p:nvSpPr>
        <p:spPr>
          <a:xfrm>
            <a:off x="7818010" y="289320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7D9E04-73C4-B740-80F0-CB69253228BF}"/>
              </a:ext>
            </a:extLst>
          </p:cNvPr>
          <p:cNvSpPr txBox="1"/>
          <p:nvPr/>
        </p:nvSpPr>
        <p:spPr>
          <a:xfrm>
            <a:off x="7623085" y="2448001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40°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EE4D22-6673-024E-88C4-364421AECB0E}"/>
              </a:ext>
            </a:extLst>
          </p:cNvPr>
          <p:cNvSpPr txBox="1"/>
          <p:nvPr/>
        </p:nvSpPr>
        <p:spPr>
          <a:xfrm rot="16200000">
            <a:off x="6166195" y="208281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81965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448942344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Angle in a 3D Shape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>
                          <a:latin typeface="+mn-lt"/>
                        </a:rPr>
                        <a:t>Calculate the missing angle BAC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Calculate the missing angle BDC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Here is a cuboid ABCDIJKL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Calculate the missing angle BAC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Calculate the missing angle BDC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b="0" i="0" u="none" strike="noStrike" cap="non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do you notice?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9D17D29-02D9-9042-A957-A585F7A7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02" y="1393517"/>
            <a:ext cx="2248632" cy="1637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6B98C5-3252-6641-B7FF-992952246135}"/>
              </a:ext>
            </a:extLst>
          </p:cNvPr>
          <p:cNvSpPr txBox="1"/>
          <p:nvPr/>
        </p:nvSpPr>
        <p:spPr>
          <a:xfrm>
            <a:off x="1906470" y="279792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7cm</a:t>
            </a:r>
          </a:p>
        </p:txBody>
      </p: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04C09363-6450-464E-AD46-03CE62212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61" y="1393518"/>
            <a:ext cx="2355789" cy="17121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22833D-30BA-D641-93CB-F7D4EAF28D67}"/>
              </a:ext>
            </a:extLst>
          </p:cNvPr>
          <p:cNvSpPr txBox="1"/>
          <p:nvPr/>
        </p:nvSpPr>
        <p:spPr>
          <a:xfrm rot="1392565">
            <a:off x="4939857" y="228285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D5053-EEED-5A41-97FA-2CE5A3F6E305}"/>
              </a:ext>
            </a:extLst>
          </p:cNvPr>
          <p:cNvSpPr txBox="1"/>
          <p:nvPr/>
        </p:nvSpPr>
        <p:spPr>
          <a:xfrm>
            <a:off x="654529" y="272352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8910A-5DC1-E74D-83EE-60DE98A8D03B}"/>
              </a:ext>
            </a:extLst>
          </p:cNvPr>
          <p:cNvSpPr txBox="1"/>
          <p:nvPr/>
        </p:nvSpPr>
        <p:spPr>
          <a:xfrm>
            <a:off x="4825213" y="288918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11cm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F5855D55-7BEB-1D43-94EA-913DD0FC9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270" y="1393517"/>
            <a:ext cx="2248632" cy="16377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7DBE04-B5BD-334E-9C56-24D5444E1984}"/>
              </a:ext>
            </a:extLst>
          </p:cNvPr>
          <p:cNvSpPr txBox="1"/>
          <p:nvPr/>
        </p:nvSpPr>
        <p:spPr>
          <a:xfrm>
            <a:off x="7781538" y="279792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42DE4-442F-E84D-A332-25A2A30B4C7D}"/>
              </a:ext>
            </a:extLst>
          </p:cNvPr>
          <p:cNvSpPr txBox="1"/>
          <p:nvPr/>
        </p:nvSpPr>
        <p:spPr>
          <a:xfrm>
            <a:off x="6529597" y="272352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54884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1050</Words>
  <Application>Microsoft Macintosh PowerPoint</Application>
  <PresentationFormat>On-screen Show (4:3)</PresentationFormat>
  <Paragraphs>564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3D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25</cp:revision>
  <dcterms:created xsi:type="dcterms:W3CDTF">2018-01-27T15:48:25Z</dcterms:created>
  <dcterms:modified xsi:type="dcterms:W3CDTF">2021-11-07T21:25:39Z</dcterms:modified>
</cp:coreProperties>
</file>