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91" r:id="rId2"/>
    <p:sldId id="284" r:id="rId3"/>
    <p:sldId id="292" r:id="rId4"/>
    <p:sldId id="294" r:id="rId5"/>
    <p:sldId id="295" r:id="rId6"/>
    <p:sldId id="296" r:id="rId7"/>
    <p:sldId id="297" r:id="rId8"/>
    <p:sldId id="298" r:id="rId9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AD3"/>
    <a:srgbClr val="F4CCCC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3"/>
  </p:normalViewPr>
  <p:slideViewPr>
    <p:cSldViewPr snapToGrid="0">
      <p:cViewPr>
        <p:scale>
          <a:sx n="100" d="100"/>
          <a:sy n="100" d="100"/>
        </p:scale>
        <p:origin x="1048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4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2423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3429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3151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4195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5989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555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Box Plots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9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887463876"/>
              </p:ext>
            </p:extLst>
          </p:nvPr>
        </p:nvGraphicFramePr>
        <p:xfrm>
          <a:off x="130629" y="154380"/>
          <a:ext cx="8882742" cy="6572097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Identifying Key Values from a Box Plot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I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956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For each of the box plots below, indicate the position and value of: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1" dirty="0"/>
                        <a:t>a</a:t>
                      </a:r>
                      <a:r>
                        <a:rPr lang="en-GB" sz="1200" b="0" dirty="0"/>
                        <a:t>  Median   </a:t>
                      </a:r>
                      <a:r>
                        <a:rPr lang="en-GB" sz="1200" b="1" dirty="0"/>
                        <a:t>b</a:t>
                      </a:r>
                      <a:r>
                        <a:rPr lang="en-GB" sz="1200" b="0" dirty="0"/>
                        <a:t>  Lowest value   </a:t>
                      </a:r>
                      <a:r>
                        <a:rPr lang="en-GB" sz="1200" b="1" dirty="0"/>
                        <a:t>c</a:t>
                      </a:r>
                      <a:r>
                        <a:rPr lang="en-GB" sz="1200" b="0" dirty="0"/>
                        <a:t>  Highest value   </a:t>
                      </a:r>
                      <a:r>
                        <a:rPr lang="en-GB" sz="1200" b="1" dirty="0"/>
                        <a:t>d</a:t>
                      </a:r>
                      <a:r>
                        <a:rPr lang="en-GB" sz="1200" b="0" dirty="0"/>
                        <a:t>  Lower Quartile (LQ)   </a:t>
                      </a:r>
                      <a:r>
                        <a:rPr lang="en-GB" sz="1200" b="1" dirty="0"/>
                        <a:t>e</a:t>
                      </a:r>
                      <a:r>
                        <a:rPr lang="en-GB" sz="1200" b="0" dirty="0"/>
                        <a:t>  Upper Quartile (UQ)   </a:t>
                      </a:r>
                      <a:r>
                        <a:rPr lang="en-GB" sz="1200" b="1" dirty="0"/>
                        <a:t>f</a:t>
                      </a:r>
                      <a:r>
                        <a:rPr lang="en-GB" sz="1200" b="0" dirty="0"/>
                        <a:t>  Inter-Quartile Range (IQR)</a:t>
                      </a:r>
                      <a:endParaRPr lang="en-GB" sz="1200" b="1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463283"/>
                  </a:ext>
                </a:extLst>
              </a:tr>
              <a:tr h="506158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aseline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baseline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0D3E5DC-C92F-7A4E-AF08-90D250D7C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08" y="1781424"/>
            <a:ext cx="2757954" cy="1607522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06CA4CF9-0ECB-D147-BF9E-6F7DA475F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023" y="1781424"/>
            <a:ext cx="2757954" cy="1536875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D1B49C2-D7EF-1949-92B3-A15418C1F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891" y="1746100"/>
            <a:ext cx="2872902" cy="1607522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54FB45D-0F46-0745-8E57-D11B362C3C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2891" y="3490755"/>
            <a:ext cx="2872902" cy="1582321"/>
          </a:xfrm>
          <a:prstGeom prst="rect">
            <a:avLst/>
          </a:prstGeom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22D82F66-4618-144D-8734-ED49FC3D2D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91" y="5210209"/>
            <a:ext cx="2872902" cy="14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100371840"/>
              </p:ext>
            </p:extLst>
          </p:nvPr>
        </p:nvGraphicFramePr>
        <p:xfrm>
          <a:off x="130629" y="154380"/>
          <a:ext cx="8882742" cy="659567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660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2539">
                  <a:extLst>
                    <a:ext uri="{9D8B030D-6E8A-4147-A177-3AD203B41FA5}">
                      <a16:colId xmlns:a16="http://schemas.microsoft.com/office/drawing/2014/main" val="269249424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Comparing Data Sets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Each diagram shows the scores (out of 20) that two different classes scored in a spelling test.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/>
                        <a:t>Compare</a:t>
                      </a:r>
                      <a:r>
                        <a:rPr lang="en-GB" sz="1200" b="0" dirty="0"/>
                        <a:t> the two classes’ performances.</a:t>
                      </a:r>
                      <a:endParaRPr lang="en-GB" sz="1200" b="1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463283"/>
                  </a:ext>
                </a:extLst>
              </a:tr>
              <a:tr h="16475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/>
                        <a:t>WE DO</a:t>
                      </a:r>
                    </a:p>
                  </a:txBody>
                  <a:tcPr marL="91425" marR="91425" marT="91425" marB="91425" vert="vert27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75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/>
                        <a:t>YOU DO 1</a:t>
                      </a:r>
                    </a:p>
                  </a:txBody>
                  <a:tcPr marL="91425" marR="91425" marT="91425" marB="91425" vert="vert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812639"/>
                  </a:ext>
                </a:extLst>
              </a:tr>
              <a:tr h="16475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/>
                        <a:t>YOU DO 2</a:t>
                      </a:r>
                    </a:p>
                  </a:txBody>
                  <a:tcPr marL="91425" marR="91425" marT="91425" marB="91425" vert="vert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254042"/>
                  </a:ext>
                </a:extLst>
              </a:tr>
              <a:tr h="33144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1" dirty="0"/>
                        <a:t>Extension</a:t>
                      </a:r>
                      <a:r>
                        <a:rPr lang="en-GB" sz="1600" dirty="0"/>
                        <a:t>: Put the classes A to E in order of ability.  Give reasons why you have ordered the classes the way you have.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105630"/>
                  </a:ext>
                </a:extLst>
              </a:tr>
            </a:tbl>
          </a:graphicData>
        </a:graphic>
      </p:graphicFrame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DBCCD00-FB9D-2848-A921-359BBF9BA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17" y="1222410"/>
            <a:ext cx="4172522" cy="1508433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52DDAF3-E3B5-9D45-9A56-E3AC5381B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17" y="2880517"/>
            <a:ext cx="4172522" cy="1515799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70C29A26-D99B-6446-8660-D217F21C7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017" y="4508919"/>
            <a:ext cx="4172522" cy="152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5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254071365"/>
              </p:ext>
            </p:extLst>
          </p:nvPr>
        </p:nvGraphicFramePr>
        <p:xfrm>
          <a:off x="130629" y="154380"/>
          <a:ext cx="8882742" cy="654706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660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2539">
                  <a:extLst>
                    <a:ext uri="{9D8B030D-6E8A-4147-A177-3AD203B41FA5}">
                      <a16:colId xmlns:a16="http://schemas.microsoft.com/office/drawing/2014/main" val="269249424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Drawing a Box Plot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Draw the box plot from the key data given below.</a:t>
                      </a:r>
                      <a:endParaRPr lang="en-GB" sz="1600" b="1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463283"/>
                  </a:ext>
                </a:extLst>
              </a:tr>
              <a:tr h="1861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/>
                        <a:t>WE DO</a:t>
                      </a:r>
                    </a:p>
                  </a:txBody>
                  <a:tcPr marL="91425" marR="91425" marT="91425" marB="91425" vert="vert27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1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/>
                        <a:t>WE DO</a:t>
                      </a:r>
                    </a:p>
                  </a:txBody>
                  <a:tcPr marL="91425" marR="91425" marT="91425" marB="91425" vert="vert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812639"/>
                  </a:ext>
                </a:extLst>
              </a:tr>
              <a:tr h="1861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/>
                        <a:t>YOU DO 1</a:t>
                      </a:r>
                    </a:p>
                  </a:txBody>
                  <a:tcPr marL="91425" marR="91425" marT="91425" marB="91425" vert="vert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254042"/>
                  </a:ext>
                </a:extLst>
              </a:tr>
            </a:tbl>
          </a:graphicData>
        </a:graphic>
      </p:graphicFrame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E1DBED4E-99B7-BA46-BC30-A6B9250B0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854" y="1236362"/>
            <a:ext cx="4740298" cy="1699685"/>
          </a:xfrm>
          <a:prstGeom prst="rect">
            <a:avLst/>
          </a:prstGeom>
        </p:spPr>
      </p:pic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D5604979-2149-9640-8853-C66C1B956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288265"/>
              </p:ext>
            </p:extLst>
          </p:nvPr>
        </p:nvGraphicFramePr>
        <p:xfrm>
          <a:off x="1130055" y="1236362"/>
          <a:ext cx="2763795" cy="913026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52759">
                  <a:extLst>
                    <a:ext uri="{9D8B030D-6E8A-4147-A177-3AD203B41FA5}">
                      <a16:colId xmlns:a16="http://schemas.microsoft.com/office/drawing/2014/main" val="3785483128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4123191731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1992346775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2504033887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3281337522"/>
                    </a:ext>
                  </a:extLst>
                </a:gridCol>
              </a:tblGrid>
              <a:tr h="45651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Max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623217"/>
                  </a:ext>
                </a:extLst>
              </a:tr>
              <a:tr h="4565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2196035"/>
                  </a:ext>
                </a:extLst>
              </a:tr>
            </a:tbl>
          </a:graphicData>
        </a:graphic>
      </p:graphicFrame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E0C9C8E2-35F3-7E45-B8C3-9C5B91137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325015"/>
              </p:ext>
            </p:extLst>
          </p:nvPr>
        </p:nvGraphicFramePr>
        <p:xfrm>
          <a:off x="1130054" y="3160187"/>
          <a:ext cx="2763795" cy="913026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52759">
                  <a:extLst>
                    <a:ext uri="{9D8B030D-6E8A-4147-A177-3AD203B41FA5}">
                      <a16:colId xmlns:a16="http://schemas.microsoft.com/office/drawing/2014/main" val="3785483128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4123191731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1992346775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2504033887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3281337522"/>
                    </a:ext>
                  </a:extLst>
                </a:gridCol>
              </a:tblGrid>
              <a:tr h="45651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Max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623217"/>
                  </a:ext>
                </a:extLst>
              </a:tr>
              <a:tr h="4565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2196035"/>
                  </a:ext>
                </a:extLst>
              </a:tr>
            </a:tbl>
          </a:graphicData>
        </a:graphic>
      </p:graphicFrame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9C664A65-19AF-F540-89B0-3AE222467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697907"/>
              </p:ext>
            </p:extLst>
          </p:nvPr>
        </p:nvGraphicFramePr>
        <p:xfrm>
          <a:off x="1130053" y="5084012"/>
          <a:ext cx="2763795" cy="913026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52759">
                  <a:extLst>
                    <a:ext uri="{9D8B030D-6E8A-4147-A177-3AD203B41FA5}">
                      <a16:colId xmlns:a16="http://schemas.microsoft.com/office/drawing/2014/main" val="3785483128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4123191731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1992346775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2504033887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3281337522"/>
                    </a:ext>
                  </a:extLst>
                </a:gridCol>
              </a:tblGrid>
              <a:tr h="45651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Max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623217"/>
                  </a:ext>
                </a:extLst>
              </a:tr>
              <a:tr h="4565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2196035"/>
                  </a:ext>
                </a:extLst>
              </a:tr>
            </a:tbl>
          </a:graphicData>
        </a:graphic>
      </p:graphicFrame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08772717-60DB-3746-8E1D-EE1B15C19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854" y="3072111"/>
            <a:ext cx="4740298" cy="1699685"/>
          </a:xfrm>
          <a:prstGeom prst="rect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579D164A-3A71-C74C-B41A-7FDC997EE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643" y="4977045"/>
            <a:ext cx="4740298" cy="169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2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735416403"/>
              </p:ext>
            </p:extLst>
          </p:nvPr>
        </p:nvGraphicFramePr>
        <p:xfrm>
          <a:off x="130629" y="154380"/>
          <a:ext cx="8882742" cy="654706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660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2539">
                  <a:extLst>
                    <a:ext uri="{9D8B030D-6E8A-4147-A177-3AD203B41FA5}">
                      <a16:colId xmlns:a16="http://schemas.microsoft.com/office/drawing/2014/main" val="269249424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Drawing a Box Plot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Draw the box plot from the key data given below.</a:t>
                      </a:r>
                      <a:endParaRPr lang="en-GB" sz="1600" b="1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463283"/>
                  </a:ext>
                </a:extLst>
              </a:tr>
              <a:tr h="1861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YOU DO 2</a:t>
                      </a:r>
                    </a:p>
                  </a:txBody>
                  <a:tcPr marL="91425" marR="91425" marT="91425" marB="91425" vert="vert27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1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YOU DO 3</a:t>
                      </a:r>
                    </a:p>
                  </a:txBody>
                  <a:tcPr marL="91425" marR="91425" marT="91425" marB="91425" vert="vert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812639"/>
                  </a:ext>
                </a:extLst>
              </a:tr>
              <a:tr h="1861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YOU DO 4</a:t>
                      </a:r>
                    </a:p>
                  </a:txBody>
                  <a:tcPr marL="91425" marR="91425" marT="91425" marB="91425" vert="vert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254042"/>
                  </a:ext>
                </a:extLst>
              </a:tr>
            </a:tbl>
          </a:graphicData>
        </a:graphic>
      </p:graphicFrame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E1DBED4E-99B7-BA46-BC30-A6B9250B0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854" y="1236362"/>
            <a:ext cx="4740298" cy="1699685"/>
          </a:xfrm>
          <a:prstGeom prst="rect">
            <a:avLst/>
          </a:prstGeom>
        </p:spPr>
      </p:pic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D5604979-2149-9640-8853-C66C1B956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756797"/>
              </p:ext>
            </p:extLst>
          </p:nvPr>
        </p:nvGraphicFramePr>
        <p:xfrm>
          <a:off x="1130055" y="1236362"/>
          <a:ext cx="2763795" cy="913026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52759">
                  <a:extLst>
                    <a:ext uri="{9D8B030D-6E8A-4147-A177-3AD203B41FA5}">
                      <a16:colId xmlns:a16="http://schemas.microsoft.com/office/drawing/2014/main" val="3785483128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4123191731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1992346775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2504033887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3281337522"/>
                    </a:ext>
                  </a:extLst>
                </a:gridCol>
              </a:tblGrid>
              <a:tr h="45651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Max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623217"/>
                  </a:ext>
                </a:extLst>
              </a:tr>
              <a:tr h="4565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2196035"/>
                  </a:ext>
                </a:extLst>
              </a:tr>
            </a:tbl>
          </a:graphicData>
        </a:graphic>
      </p:graphicFrame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E0C9C8E2-35F3-7E45-B8C3-9C5B91137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946443"/>
              </p:ext>
            </p:extLst>
          </p:nvPr>
        </p:nvGraphicFramePr>
        <p:xfrm>
          <a:off x="1130054" y="3160187"/>
          <a:ext cx="2763795" cy="913026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52759">
                  <a:extLst>
                    <a:ext uri="{9D8B030D-6E8A-4147-A177-3AD203B41FA5}">
                      <a16:colId xmlns:a16="http://schemas.microsoft.com/office/drawing/2014/main" val="3785483128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4123191731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1992346775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2504033887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3281337522"/>
                    </a:ext>
                  </a:extLst>
                </a:gridCol>
              </a:tblGrid>
              <a:tr h="45651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Max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623217"/>
                  </a:ext>
                </a:extLst>
              </a:tr>
              <a:tr h="4565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2196035"/>
                  </a:ext>
                </a:extLst>
              </a:tr>
            </a:tbl>
          </a:graphicData>
        </a:graphic>
      </p:graphicFrame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9C664A65-19AF-F540-89B0-3AE222467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784001"/>
              </p:ext>
            </p:extLst>
          </p:nvPr>
        </p:nvGraphicFramePr>
        <p:xfrm>
          <a:off x="1130053" y="5084012"/>
          <a:ext cx="2763795" cy="913026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52759">
                  <a:extLst>
                    <a:ext uri="{9D8B030D-6E8A-4147-A177-3AD203B41FA5}">
                      <a16:colId xmlns:a16="http://schemas.microsoft.com/office/drawing/2014/main" val="3785483128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4123191731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1992346775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2504033887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3281337522"/>
                    </a:ext>
                  </a:extLst>
                </a:gridCol>
              </a:tblGrid>
              <a:tr h="45651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Max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623217"/>
                  </a:ext>
                </a:extLst>
              </a:tr>
              <a:tr h="4565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2196035"/>
                  </a:ext>
                </a:extLst>
              </a:tr>
            </a:tbl>
          </a:graphicData>
        </a:graphic>
      </p:graphicFrame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08772717-60DB-3746-8E1D-EE1B15C19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854" y="3072111"/>
            <a:ext cx="4740298" cy="1699685"/>
          </a:xfrm>
          <a:prstGeom prst="rect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579D164A-3A71-C74C-B41A-7FDC997EE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643" y="4977045"/>
            <a:ext cx="4740298" cy="169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10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522999765"/>
              </p:ext>
            </p:extLst>
          </p:nvPr>
        </p:nvGraphicFramePr>
        <p:xfrm>
          <a:off x="130629" y="154380"/>
          <a:ext cx="8882742" cy="6575073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660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2539">
                  <a:extLst>
                    <a:ext uri="{9D8B030D-6E8A-4147-A177-3AD203B41FA5}">
                      <a16:colId xmlns:a16="http://schemas.microsoft.com/office/drawing/2014/main" val="269249424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Drawing a Box Plot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Draw the box plot and complete the key data where necessary.</a:t>
                      </a:r>
                      <a:endParaRPr lang="en-GB" sz="1600" b="1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463283"/>
                  </a:ext>
                </a:extLst>
              </a:tr>
              <a:tr h="1861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YOU DO 5</a:t>
                      </a:r>
                    </a:p>
                  </a:txBody>
                  <a:tcPr marL="91425" marR="91425" marT="91425" marB="91425" vert="vert27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Range = 17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1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YOU DO 6</a:t>
                      </a:r>
                    </a:p>
                  </a:txBody>
                  <a:tcPr marL="91425" marR="91425" marT="91425" marB="91425" vert="vert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Range = 17</a:t>
                      </a:r>
                    </a:p>
                    <a:p>
                      <a:r>
                        <a:rPr lang="en-US" dirty="0"/>
                        <a:t>Inter-Quartile Range = 6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812639"/>
                  </a:ext>
                </a:extLst>
              </a:tr>
              <a:tr h="1861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YOU DO 7</a:t>
                      </a:r>
                    </a:p>
                  </a:txBody>
                  <a:tcPr marL="91425" marR="91425" marT="91425" marB="91425" vert="vert27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Range = 16.5</a:t>
                      </a:r>
                    </a:p>
                    <a:p>
                      <a:r>
                        <a:rPr lang="en-US" dirty="0"/>
                        <a:t>Inter-Quartile Range = 4.5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254042"/>
                  </a:ext>
                </a:extLst>
              </a:tr>
            </a:tbl>
          </a:graphicData>
        </a:graphic>
      </p:graphicFrame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E1DBED4E-99B7-BA46-BC30-A6B9250B0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854" y="1236362"/>
            <a:ext cx="4740298" cy="1699685"/>
          </a:xfrm>
          <a:prstGeom prst="rect">
            <a:avLst/>
          </a:prstGeom>
        </p:spPr>
      </p:pic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D5604979-2149-9640-8853-C66C1B956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231477"/>
              </p:ext>
            </p:extLst>
          </p:nvPr>
        </p:nvGraphicFramePr>
        <p:xfrm>
          <a:off x="1130055" y="1236362"/>
          <a:ext cx="2763795" cy="913026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52759">
                  <a:extLst>
                    <a:ext uri="{9D8B030D-6E8A-4147-A177-3AD203B41FA5}">
                      <a16:colId xmlns:a16="http://schemas.microsoft.com/office/drawing/2014/main" val="3785483128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4123191731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1992346775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2504033887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3281337522"/>
                    </a:ext>
                  </a:extLst>
                </a:gridCol>
              </a:tblGrid>
              <a:tr h="45651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Max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623217"/>
                  </a:ext>
                </a:extLst>
              </a:tr>
              <a:tr h="4565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2196035"/>
                  </a:ext>
                </a:extLst>
              </a:tr>
            </a:tbl>
          </a:graphicData>
        </a:graphic>
      </p:graphicFrame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E0C9C8E2-35F3-7E45-B8C3-9C5B91137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794864"/>
              </p:ext>
            </p:extLst>
          </p:nvPr>
        </p:nvGraphicFramePr>
        <p:xfrm>
          <a:off x="1130054" y="3160187"/>
          <a:ext cx="2763795" cy="913026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52759">
                  <a:extLst>
                    <a:ext uri="{9D8B030D-6E8A-4147-A177-3AD203B41FA5}">
                      <a16:colId xmlns:a16="http://schemas.microsoft.com/office/drawing/2014/main" val="3785483128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4123191731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1992346775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2504033887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3281337522"/>
                    </a:ext>
                  </a:extLst>
                </a:gridCol>
              </a:tblGrid>
              <a:tr h="45651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Max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623217"/>
                  </a:ext>
                </a:extLst>
              </a:tr>
              <a:tr h="4565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2196035"/>
                  </a:ext>
                </a:extLst>
              </a:tr>
            </a:tbl>
          </a:graphicData>
        </a:graphic>
      </p:graphicFrame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9C664A65-19AF-F540-89B0-3AE222467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543926"/>
              </p:ext>
            </p:extLst>
          </p:nvPr>
        </p:nvGraphicFramePr>
        <p:xfrm>
          <a:off x="1130053" y="5084012"/>
          <a:ext cx="2763795" cy="913026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52759">
                  <a:extLst>
                    <a:ext uri="{9D8B030D-6E8A-4147-A177-3AD203B41FA5}">
                      <a16:colId xmlns:a16="http://schemas.microsoft.com/office/drawing/2014/main" val="3785483128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4123191731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1992346775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2504033887"/>
                    </a:ext>
                  </a:extLst>
                </a:gridCol>
                <a:gridCol w="552759">
                  <a:extLst>
                    <a:ext uri="{9D8B030D-6E8A-4147-A177-3AD203B41FA5}">
                      <a16:colId xmlns:a16="http://schemas.microsoft.com/office/drawing/2014/main" val="3281337522"/>
                    </a:ext>
                  </a:extLst>
                </a:gridCol>
              </a:tblGrid>
              <a:tr h="45651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Max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623217"/>
                  </a:ext>
                </a:extLst>
              </a:tr>
              <a:tr h="4565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2196035"/>
                  </a:ext>
                </a:extLst>
              </a:tr>
            </a:tbl>
          </a:graphicData>
        </a:graphic>
      </p:graphicFrame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08772717-60DB-3746-8E1D-EE1B15C19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854" y="3072111"/>
            <a:ext cx="4740298" cy="1699685"/>
          </a:xfrm>
          <a:prstGeom prst="rect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579D164A-3A71-C74C-B41A-7FDC997EE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643" y="4977045"/>
            <a:ext cx="4740298" cy="169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1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1483631266"/>
              </p:ext>
            </p:extLst>
          </p:nvPr>
        </p:nvGraphicFramePr>
        <p:xfrm>
          <a:off x="130629" y="154380"/>
          <a:ext cx="8882742" cy="6572097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Drawing a Box Plot from a Cumulative Frequency Table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I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 1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956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The cumulative frequency table shows the distribution of marks over different tests.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Use the information to plot the box plot.  The minimum and maximum mark for each test is also indicated.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463283"/>
                  </a:ext>
                </a:extLst>
              </a:tr>
              <a:tr h="506158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Test 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Min = 0, Max = 16</a:t>
                      </a:r>
                      <a:endParaRPr sz="1400" baseline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Test 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Min = 0, Max = 20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Test 3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Min = 0, Max = 16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baseline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0E122844-6C71-214A-8100-C0DC7EBB3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49" y="2014153"/>
            <a:ext cx="2075707" cy="25265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DD63C8-0B83-4C44-A3CD-3A40EE278CB8}"/>
              </a:ext>
            </a:extLst>
          </p:cNvPr>
          <p:cNvSpPr txBox="1"/>
          <p:nvPr/>
        </p:nvSpPr>
        <p:spPr>
          <a:xfrm rot="16200000">
            <a:off x="2217" y="2267268"/>
            <a:ext cx="108074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Cumulative</a:t>
            </a:r>
          </a:p>
          <a:p>
            <a:r>
              <a:rPr lang="en-US" dirty="0"/>
              <a:t>Frequency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1DA072-28A8-CA4C-B023-BD9FEB82FFA8}"/>
              </a:ext>
            </a:extLst>
          </p:cNvPr>
          <p:cNvSpPr txBox="1"/>
          <p:nvPr/>
        </p:nvSpPr>
        <p:spPr>
          <a:xfrm>
            <a:off x="2219129" y="4640395"/>
            <a:ext cx="67197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Marks</a:t>
            </a:r>
          </a:p>
        </p:txBody>
      </p:sp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8163782F-8A1D-834F-B53F-44D5C5D9E3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811"/>
          <a:stretch/>
        </p:blipFill>
        <p:spPr>
          <a:xfrm>
            <a:off x="251178" y="5460424"/>
            <a:ext cx="2718596" cy="1215610"/>
          </a:xfrm>
          <a:prstGeom prst="rect">
            <a:avLst/>
          </a:prstGeom>
        </p:spPr>
      </p:pic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5478473F-CA75-1F4E-96A1-4A51AD270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5398" y="1988506"/>
            <a:ext cx="2186841" cy="29196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77B63C6-B713-E449-B538-A3752936B70C}"/>
              </a:ext>
            </a:extLst>
          </p:cNvPr>
          <p:cNvSpPr txBox="1"/>
          <p:nvPr/>
        </p:nvSpPr>
        <p:spPr>
          <a:xfrm rot="16200000">
            <a:off x="2904787" y="2284399"/>
            <a:ext cx="108074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Cumulative</a:t>
            </a:r>
          </a:p>
          <a:p>
            <a:r>
              <a:rPr lang="en-US" dirty="0"/>
              <a:t>Frequency</a:t>
            </a:r>
          </a:p>
        </p:txBody>
      </p:sp>
      <p:pic>
        <p:nvPicPr>
          <p:cNvPr id="21" name="Picture 20" descr="Chart&#10;&#10;Description automatically generated">
            <a:extLst>
              <a:ext uri="{FF2B5EF4-FFF2-40B4-BE49-F238E27FC236}">
                <a16:creationId xmlns:a16="http://schemas.microsoft.com/office/drawing/2014/main" id="{09642AB4-9F33-8341-BBE4-FC5BEC0C8E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53"/>
          <a:stretch/>
        </p:blipFill>
        <p:spPr>
          <a:xfrm>
            <a:off x="3212702" y="5705640"/>
            <a:ext cx="2718596" cy="970394"/>
          </a:xfrm>
          <a:prstGeom prst="rect">
            <a:avLst/>
          </a:prstGeom>
        </p:spPr>
      </p:pic>
      <p:pic>
        <p:nvPicPr>
          <p:cNvPr id="22" name="Picture 21" descr="Chart, line chart&#10;&#10;Description automatically generated">
            <a:extLst>
              <a:ext uri="{FF2B5EF4-FFF2-40B4-BE49-F238E27FC236}">
                <a16:creationId xmlns:a16="http://schemas.microsoft.com/office/drawing/2014/main" id="{7B72CBA4-5624-914F-A2A9-D9EB7F95B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7875" y="1988505"/>
            <a:ext cx="1944361" cy="301062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4612EB0-70CB-D746-837E-A215DC131216}"/>
              </a:ext>
            </a:extLst>
          </p:cNvPr>
          <p:cNvSpPr txBox="1"/>
          <p:nvPr/>
        </p:nvSpPr>
        <p:spPr>
          <a:xfrm>
            <a:off x="5280260" y="4999128"/>
            <a:ext cx="67197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Marks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6ADFF6-14F4-1549-8F94-917E4642B3A0}"/>
              </a:ext>
            </a:extLst>
          </p:cNvPr>
          <p:cNvSpPr txBox="1"/>
          <p:nvPr/>
        </p:nvSpPr>
        <p:spPr>
          <a:xfrm rot="16200000">
            <a:off x="5971899" y="2267268"/>
            <a:ext cx="108074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Cumulative</a:t>
            </a:r>
          </a:p>
          <a:p>
            <a:r>
              <a:rPr lang="en-US" dirty="0"/>
              <a:t>Frequency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2AD850-3B38-B844-81C5-FFCEF5E5006B}"/>
              </a:ext>
            </a:extLst>
          </p:cNvPr>
          <p:cNvSpPr txBox="1"/>
          <p:nvPr/>
        </p:nvSpPr>
        <p:spPr>
          <a:xfrm>
            <a:off x="8220843" y="5151385"/>
            <a:ext cx="67197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Marks</a:t>
            </a:r>
          </a:p>
        </p:txBody>
      </p:sp>
      <p:pic>
        <p:nvPicPr>
          <p:cNvPr id="29" name="Picture 28" descr="Chart&#10;&#10;Description automatically generated">
            <a:extLst>
              <a:ext uri="{FF2B5EF4-FFF2-40B4-BE49-F238E27FC236}">
                <a16:creationId xmlns:a16="http://schemas.microsoft.com/office/drawing/2014/main" id="{F767B232-5437-9C4D-828F-F6D578282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811"/>
          <a:stretch/>
        </p:blipFill>
        <p:spPr>
          <a:xfrm>
            <a:off x="6174226" y="5459162"/>
            <a:ext cx="2718596" cy="121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658218114"/>
              </p:ext>
            </p:extLst>
          </p:nvPr>
        </p:nvGraphicFramePr>
        <p:xfrm>
          <a:off x="130629" y="154380"/>
          <a:ext cx="8882742" cy="6572097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Drawing a Box Plot from a Cumulative Frequency Table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GB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YOU DO 2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GB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YOU DO 3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GB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YOU DO 4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956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The cumulative frequency table shows the distribution of marks over different tests.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Use the information to plot the box plot.  The minimum and maximum mark for each test is also indicated.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463283"/>
                  </a:ext>
                </a:extLst>
              </a:tr>
              <a:tr h="506158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Test 4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Min = 0, Max = 15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Test 5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Min = 3, Max = 15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/>
                        <a:t>Test 6</a:t>
                      </a: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/>
                        <a:t>Min = 1, Max = 15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baseline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8163782F-8A1D-834F-B53F-44D5C5D9E3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811"/>
          <a:stretch/>
        </p:blipFill>
        <p:spPr>
          <a:xfrm>
            <a:off x="251178" y="5460424"/>
            <a:ext cx="2718596" cy="1215610"/>
          </a:xfrm>
          <a:prstGeom prst="rect">
            <a:avLst/>
          </a:prstGeom>
        </p:spPr>
      </p:pic>
      <p:pic>
        <p:nvPicPr>
          <p:cNvPr id="21" name="Picture 20" descr="Chart&#10;&#10;Description automatically generated">
            <a:extLst>
              <a:ext uri="{FF2B5EF4-FFF2-40B4-BE49-F238E27FC236}">
                <a16:creationId xmlns:a16="http://schemas.microsoft.com/office/drawing/2014/main" id="{09642AB4-9F33-8341-BBE4-FC5BEC0C8E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53"/>
          <a:stretch/>
        </p:blipFill>
        <p:spPr>
          <a:xfrm>
            <a:off x="3212702" y="5705640"/>
            <a:ext cx="2718596" cy="970394"/>
          </a:xfrm>
          <a:prstGeom prst="rect">
            <a:avLst/>
          </a:prstGeom>
        </p:spPr>
      </p:pic>
      <p:pic>
        <p:nvPicPr>
          <p:cNvPr id="22" name="Picture 21" descr="Chart, line chart&#10;&#10;Description automatically generated">
            <a:extLst>
              <a:ext uri="{FF2B5EF4-FFF2-40B4-BE49-F238E27FC236}">
                <a16:creationId xmlns:a16="http://schemas.microsoft.com/office/drawing/2014/main" id="{7B72CBA4-5624-914F-A2A9-D9EB7F95B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762" y="2005747"/>
            <a:ext cx="1944361" cy="301062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26ADFF6-14F4-1549-8F94-917E4642B3A0}"/>
              </a:ext>
            </a:extLst>
          </p:cNvPr>
          <p:cNvSpPr txBox="1"/>
          <p:nvPr/>
        </p:nvSpPr>
        <p:spPr>
          <a:xfrm rot="16200000">
            <a:off x="4786" y="2284510"/>
            <a:ext cx="108074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Cumulative</a:t>
            </a:r>
          </a:p>
          <a:p>
            <a:r>
              <a:rPr lang="en-US" dirty="0"/>
              <a:t>Frequency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2AD850-3B38-B844-81C5-FFCEF5E5006B}"/>
              </a:ext>
            </a:extLst>
          </p:cNvPr>
          <p:cNvSpPr txBox="1"/>
          <p:nvPr/>
        </p:nvSpPr>
        <p:spPr>
          <a:xfrm>
            <a:off x="2253730" y="5168627"/>
            <a:ext cx="67197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Marks</a:t>
            </a:r>
          </a:p>
        </p:txBody>
      </p:sp>
      <p:pic>
        <p:nvPicPr>
          <p:cNvPr id="29" name="Picture 28" descr="Chart&#10;&#10;Description automatically generated">
            <a:extLst>
              <a:ext uri="{FF2B5EF4-FFF2-40B4-BE49-F238E27FC236}">
                <a16:creationId xmlns:a16="http://schemas.microsoft.com/office/drawing/2014/main" id="{F767B232-5437-9C4D-828F-F6D578282C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811"/>
          <a:stretch/>
        </p:blipFill>
        <p:spPr>
          <a:xfrm>
            <a:off x="6174226" y="5459162"/>
            <a:ext cx="2718596" cy="1215610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82E3296B-906A-814F-A52F-F8463556C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221" y="2005747"/>
            <a:ext cx="1944361" cy="301062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2B53D22-2A4C-654D-820A-3AAFEBBB72A1}"/>
              </a:ext>
            </a:extLst>
          </p:cNvPr>
          <p:cNvSpPr txBox="1"/>
          <p:nvPr/>
        </p:nvSpPr>
        <p:spPr>
          <a:xfrm rot="16200000">
            <a:off x="3025245" y="2284510"/>
            <a:ext cx="108074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Cumulative</a:t>
            </a:r>
          </a:p>
          <a:p>
            <a:r>
              <a:rPr lang="en-US" dirty="0"/>
              <a:t>Frequency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F1A89C-5F53-B84C-AE5E-0AB0AF643785}"/>
              </a:ext>
            </a:extLst>
          </p:cNvPr>
          <p:cNvSpPr txBox="1"/>
          <p:nvPr/>
        </p:nvSpPr>
        <p:spPr>
          <a:xfrm>
            <a:off x="5274189" y="5168627"/>
            <a:ext cx="67197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Marks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C978522-CEBF-C846-9084-70590FB89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626" y="2229856"/>
            <a:ext cx="2198826" cy="239828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828F2AA-1371-B64E-AA2C-3652F49017B0}"/>
              </a:ext>
            </a:extLst>
          </p:cNvPr>
          <p:cNvSpPr txBox="1"/>
          <p:nvPr/>
        </p:nvSpPr>
        <p:spPr>
          <a:xfrm rot="16200000">
            <a:off x="5850852" y="2284509"/>
            <a:ext cx="108074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Cumulative</a:t>
            </a:r>
          </a:p>
          <a:p>
            <a:r>
              <a:rPr lang="en-US" dirty="0"/>
              <a:t>Frequency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609136-E45A-4042-ADED-182E959B66EF}"/>
              </a:ext>
            </a:extLst>
          </p:cNvPr>
          <p:cNvSpPr txBox="1"/>
          <p:nvPr/>
        </p:nvSpPr>
        <p:spPr>
          <a:xfrm>
            <a:off x="8220843" y="4735875"/>
            <a:ext cx="67197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Marks</a:t>
            </a:r>
          </a:p>
        </p:txBody>
      </p:sp>
    </p:spTree>
    <p:extLst>
      <p:ext uri="{BB962C8B-B14F-4D97-AF65-F5344CB8AC3E}">
        <p14:creationId xmlns:p14="http://schemas.microsoft.com/office/powerpoint/2010/main" val="1775692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492</Words>
  <Application>Microsoft Macintosh PowerPoint</Application>
  <PresentationFormat>On-screen Show (4:3)</PresentationFormat>
  <Paragraphs>276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Box Plots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Martin Green</cp:lastModifiedBy>
  <cp:revision>31</cp:revision>
  <dcterms:created xsi:type="dcterms:W3CDTF">2018-01-27T15:48:25Z</dcterms:created>
  <dcterms:modified xsi:type="dcterms:W3CDTF">2021-06-26T22:47:55Z</dcterms:modified>
</cp:coreProperties>
</file>