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66" r:id="rId2"/>
    <p:sldId id="261" r:id="rId3"/>
    <p:sldId id="265" r:id="rId4"/>
    <p:sldId id="263" r:id="rId5"/>
  </p:sldIdLst>
  <p:sldSz cx="9144000" cy="6858000" type="screen4x3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iZs39nGH+w16IVzHtR4PfxczB3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572A604-6930-44FA-8A8C-41554DEEE212}">
  <a:tblStyle styleId="{2572A604-6930-44FA-8A8C-41554DEEE21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D58A563-02C7-48BE-AD82-CCC30232CB04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3"/>
  </p:normalViewPr>
  <p:slideViewPr>
    <p:cSldViewPr snapToGrid="0">
      <p:cViewPr varScale="1">
        <p:scale>
          <a:sx n="102" d="100"/>
          <a:sy n="102" d="100"/>
        </p:scale>
        <p:origin x="192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85924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53950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5000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2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EE82A-BC5C-D14C-9981-BCB8B89FC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en-US" b="1">
                <a:latin typeface="+mn-lt"/>
              </a:rPr>
              <a:t>1:n and n:1 Ratios</a:t>
            </a:r>
            <a:endParaRPr lang="en-US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3B49E9-F7AA-3345-8461-3855BB387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405284"/>
            <a:ext cx="7772400" cy="1259246"/>
          </a:xfrm>
        </p:spPr>
        <p:txBody>
          <a:bodyPr/>
          <a:lstStyle/>
          <a:p>
            <a:r>
              <a:rPr lang="en-US" dirty="0">
                <a:latin typeface="+mn-lt"/>
              </a:rPr>
              <a:t>Full lesson PowerPoint, including I Do, We Do, You Do Example Sheet(s).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23159A-D4BC-1344-8A8E-8B0A71892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543" y="941387"/>
            <a:ext cx="4238914" cy="151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946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466952656"/>
              </p:ext>
            </p:extLst>
          </p:nvPr>
        </p:nvGraphicFramePr>
        <p:xfrm>
          <a:off x="130629" y="154380"/>
          <a:ext cx="8882742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296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4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1:n Ratios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I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WE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The diagram below shows a number of circles and triangles.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1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What is the ratio of circles to triangles?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Do NOT simplify your ratio.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For every 1 circle, how many triangles are there?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Write the ratio of circles to triangles in the form 1:n.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The diagram below shows a number of circles and triangles.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1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What is the ratio of circles to triangles?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Do NOT simplify your ratio.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For every 1 circle, how many triangles are there?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Write the ratio of circles to triangles in the form 1:n.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The diagram below shows a number of circles and triangles.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1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What is the ratio of circles to triangles?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Do NOT simplify your ratio.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For every 1 circle, how many triangles are there?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Write the ratio of circles to triangles in the form 1:n.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E20B51AF-BF8C-B047-A570-5EC7F05CDB6D}"/>
              </a:ext>
            </a:extLst>
          </p:cNvPr>
          <p:cNvSpPr/>
          <p:nvPr/>
        </p:nvSpPr>
        <p:spPr>
          <a:xfrm>
            <a:off x="261257" y="1674426"/>
            <a:ext cx="2731325" cy="1270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C4C7426-935C-6649-927F-51232A58E3DF}"/>
              </a:ext>
            </a:extLst>
          </p:cNvPr>
          <p:cNvSpPr/>
          <p:nvPr/>
        </p:nvSpPr>
        <p:spPr>
          <a:xfrm>
            <a:off x="413745" y="1810866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F02908FC-26FB-A345-9B0B-D56266D8C376}"/>
              </a:ext>
            </a:extLst>
          </p:cNvPr>
          <p:cNvSpPr/>
          <p:nvPr/>
        </p:nvSpPr>
        <p:spPr>
          <a:xfrm>
            <a:off x="1704730" y="1883093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FD05A6D2-6C1A-B74F-B568-C2DB3B2C139A}"/>
              </a:ext>
            </a:extLst>
          </p:cNvPr>
          <p:cNvSpPr/>
          <p:nvPr/>
        </p:nvSpPr>
        <p:spPr>
          <a:xfrm>
            <a:off x="2163945" y="2356620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B49EAD0B-27EC-BD4D-B7ED-51B55AB3005B}"/>
              </a:ext>
            </a:extLst>
          </p:cNvPr>
          <p:cNvSpPr/>
          <p:nvPr/>
        </p:nvSpPr>
        <p:spPr>
          <a:xfrm>
            <a:off x="2377581" y="1833269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riangle 50">
            <a:extLst>
              <a:ext uri="{FF2B5EF4-FFF2-40B4-BE49-F238E27FC236}">
                <a16:creationId xmlns:a16="http://schemas.microsoft.com/office/drawing/2014/main" id="{41666157-3DBF-3342-9C8F-28470E7150E7}"/>
              </a:ext>
            </a:extLst>
          </p:cNvPr>
          <p:cNvSpPr/>
          <p:nvPr/>
        </p:nvSpPr>
        <p:spPr>
          <a:xfrm>
            <a:off x="1422148" y="2380479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riangle 54">
            <a:extLst>
              <a:ext uri="{FF2B5EF4-FFF2-40B4-BE49-F238E27FC236}">
                <a16:creationId xmlns:a16="http://schemas.microsoft.com/office/drawing/2014/main" id="{5BA24F5B-E705-4E4C-988A-FBB18AE5275D}"/>
              </a:ext>
            </a:extLst>
          </p:cNvPr>
          <p:cNvSpPr/>
          <p:nvPr/>
        </p:nvSpPr>
        <p:spPr>
          <a:xfrm>
            <a:off x="1132433" y="1749387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riangle 55">
            <a:extLst>
              <a:ext uri="{FF2B5EF4-FFF2-40B4-BE49-F238E27FC236}">
                <a16:creationId xmlns:a16="http://schemas.microsoft.com/office/drawing/2014/main" id="{31297AEF-6EE7-C745-BC08-69D7BA941AC3}"/>
              </a:ext>
            </a:extLst>
          </p:cNvPr>
          <p:cNvSpPr/>
          <p:nvPr/>
        </p:nvSpPr>
        <p:spPr>
          <a:xfrm>
            <a:off x="371562" y="2449959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riangle 56">
            <a:extLst>
              <a:ext uri="{FF2B5EF4-FFF2-40B4-BE49-F238E27FC236}">
                <a16:creationId xmlns:a16="http://schemas.microsoft.com/office/drawing/2014/main" id="{FB6A1892-3077-1347-B9D4-69EB4E1DC6E9}"/>
              </a:ext>
            </a:extLst>
          </p:cNvPr>
          <p:cNvSpPr/>
          <p:nvPr/>
        </p:nvSpPr>
        <p:spPr>
          <a:xfrm>
            <a:off x="2542984" y="2532269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3B8F1DC-CB6E-4D41-835C-644E8D4AF93F}"/>
              </a:ext>
            </a:extLst>
          </p:cNvPr>
          <p:cNvSpPr/>
          <p:nvPr/>
        </p:nvSpPr>
        <p:spPr>
          <a:xfrm>
            <a:off x="3192609" y="1674426"/>
            <a:ext cx="2731325" cy="1270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026D0C18-8962-8F48-8F20-181B0AD8FE82}"/>
              </a:ext>
            </a:extLst>
          </p:cNvPr>
          <p:cNvSpPr/>
          <p:nvPr/>
        </p:nvSpPr>
        <p:spPr>
          <a:xfrm>
            <a:off x="3345097" y="1810866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861B192B-906D-C546-82EB-FAE1C48C1268}"/>
              </a:ext>
            </a:extLst>
          </p:cNvPr>
          <p:cNvSpPr/>
          <p:nvPr/>
        </p:nvSpPr>
        <p:spPr>
          <a:xfrm>
            <a:off x="4636082" y="1883093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riangle 63">
            <a:extLst>
              <a:ext uri="{FF2B5EF4-FFF2-40B4-BE49-F238E27FC236}">
                <a16:creationId xmlns:a16="http://schemas.microsoft.com/office/drawing/2014/main" id="{7BEA3AD7-FEF0-8442-9061-24EB24F02DA4}"/>
              </a:ext>
            </a:extLst>
          </p:cNvPr>
          <p:cNvSpPr/>
          <p:nvPr/>
        </p:nvSpPr>
        <p:spPr>
          <a:xfrm>
            <a:off x="5308933" y="1833269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riangle 64">
            <a:extLst>
              <a:ext uri="{FF2B5EF4-FFF2-40B4-BE49-F238E27FC236}">
                <a16:creationId xmlns:a16="http://schemas.microsoft.com/office/drawing/2014/main" id="{896DC02C-FB50-774B-9309-E5DB9FBC838B}"/>
              </a:ext>
            </a:extLst>
          </p:cNvPr>
          <p:cNvSpPr/>
          <p:nvPr/>
        </p:nvSpPr>
        <p:spPr>
          <a:xfrm>
            <a:off x="4714406" y="2440909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riangle 65">
            <a:extLst>
              <a:ext uri="{FF2B5EF4-FFF2-40B4-BE49-F238E27FC236}">
                <a16:creationId xmlns:a16="http://schemas.microsoft.com/office/drawing/2014/main" id="{A1473A86-A2E2-F640-8861-1F83EDDADF12}"/>
              </a:ext>
            </a:extLst>
          </p:cNvPr>
          <p:cNvSpPr/>
          <p:nvPr/>
        </p:nvSpPr>
        <p:spPr>
          <a:xfrm>
            <a:off x="4063785" y="1749387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riangle 66">
            <a:extLst>
              <a:ext uri="{FF2B5EF4-FFF2-40B4-BE49-F238E27FC236}">
                <a16:creationId xmlns:a16="http://schemas.microsoft.com/office/drawing/2014/main" id="{5E365DB3-D665-5046-895C-B9932E82FA16}"/>
              </a:ext>
            </a:extLst>
          </p:cNvPr>
          <p:cNvSpPr/>
          <p:nvPr/>
        </p:nvSpPr>
        <p:spPr>
          <a:xfrm>
            <a:off x="3335146" y="2388107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riangle 67">
            <a:extLst>
              <a:ext uri="{FF2B5EF4-FFF2-40B4-BE49-F238E27FC236}">
                <a16:creationId xmlns:a16="http://schemas.microsoft.com/office/drawing/2014/main" id="{50F89CC9-F9F0-8D49-8E18-E3DAB8718BA2}"/>
              </a:ext>
            </a:extLst>
          </p:cNvPr>
          <p:cNvSpPr/>
          <p:nvPr/>
        </p:nvSpPr>
        <p:spPr>
          <a:xfrm>
            <a:off x="5474336" y="2532269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riangle 68">
            <a:extLst>
              <a:ext uri="{FF2B5EF4-FFF2-40B4-BE49-F238E27FC236}">
                <a16:creationId xmlns:a16="http://schemas.microsoft.com/office/drawing/2014/main" id="{8EAA0160-354E-EF48-91A5-A661E9353944}"/>
              </a:ext>
            </a:extLst>
          </p:cNvPr>
          <p:cNvSpPr/>
          <p:nvPr/>
        </p:nvSpPr>
        <p:spPr>
          <a:xfrm>
            <a:off x="3922244" y="2363219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riangle 69">
            <a:extLst>
              <a:ext uri="{FF2B5EF4-FFF2-40B4-BE49-F238E27FC236}">
                <a16:creationId xmlns:a16="http://schemas.microsoft.com/office/drawing/2014/main" id="{5042D83F-FC9B-F04F-993E-674D40F6C5E9}"/>
              </a:ext>
            </a:extLst>
          </p:cNvPr>
          <p:cNvSpPr/>
          <p:nvPr/>
        </p:nvSpPr>
        <p:spPr>
          <a:xfrm>
            <a:off x="873753" y="2243093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A5E8594-A992-D946-8374-C6C7AC24F98F}"/>
              </a:ext>
            </a:extLst>
          </p:cNvPr>
          <p:cNvSpPr/>
          <p:nvPr/>
        </p:nvSpPr>
        <p:spPr>
          <a:xfrm>
            <a:off x="6130924" y="1674426"/>
            <a:ext cx="2731325" cy="1270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472C277-474F-714B-9DB1-3BFF582D44BC}"/>
              </a:ext>
            </a:extLst>
          </p:cNvPr>
          <p:cNvSpPr/>
          <p:nvPr/>
        </p:nvSpPr>
        <p:spPr>
          <a:xfrm>
            <a:off x="6283412" y="1810866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1C725BE-DF23-CF47-8DC8-E817FF21854B}"/>
              </a:ext>
            </a:extLst>
          </p:cNvPr>
          <p:cNvSpPr/>
          <p:nvPr/>
        </p:nvSpPr>
        <p:spPr>
          <a:xfrm>
            <a:off x="7562522" y="1835593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riangle 73">
            <a:extLst>
              <a:ext uri="{FF2B5EF4-FFF2-40B4-BE49-F238E27FC236}">
                <a16:creationId xmlns:a16="http://schemas.microsoft.com/office/drawing/2014/main" id="{E7158529-CF10-5740-86FA-90CB328A6989}"/>
              </a:ext>
            </a:extLst>
          </p:cNvPr>
          <p:cNvSpPr/>
          <p:nvPr/>
        </p:nvSpPr>
        <p:spPr>
          <a:xfrm>
            <a:off x="8029411" y="1778155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riangle 74">
            <a:extLst>
              <a:ext uri="{FF2B5EF4-FFF2-40B4-BE49-F238E27FC236}">
                <a16:creationId xmlns:a16="http://schemas.microsoft.com/office/drawing/2014/main" id="{50A96CD2-22F0-F940-B3CC-6BA5CF3CBF34}"/>
              </a:ext>
            </a:extLst>
          </p:cNvPr>
          <p:cNvSpPr/>
          <p:nvPr/>
        </p:nvSpPr>
        <p:spPr>
          <a:xfrm>
            <a:off x="7213944" y="2469394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riangle 75">
            <a:extLst>
              <a:ext uri="{FF2B5EF4-FFF2-40B4-BE49-F238E27FC236}">
                <a16:creationId xmlns:a16="http://schemas.microsoft.com/office/drawing/2014/main" id="{D40541B4-87CC-7449-B35F-BB7332D821A4}"/>
              </a:ext>
            </a:extLst>
          </p:cNvPr>
          <p:cNvSpPr/>
          <p:nvPr/>
        </p:nvSpPr>
        <p:spPr>
          <a:xfrm>
            <a:off x="7002100" y="1749387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riangle 76">
            <a:extLst>
              <a:ext uri="{FF2B5EF4-FFF2-40B4-BE49-F238E27FC236}">
                <a16:creationId xmlns:a16="http://schemas.microsoft.com/office/drawing/2014/main" id="{53364EE7-5F9D-3B45-ACD9-3B164FFCFEB4}"/>
              </a:ext>
            </a:extLst>
          </p:cNvPr>
          <p:cNvSpPr/>
          <p:nvPr/>
        </p:nvSpPr>
        <p:spPr>
          <a:xfrm>
            <a:off x="6273461" y="2388107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riangle 77">
            <a:extLst>
              <a:ext uri="{FF2B5EF4-FFF2-40B4-BE49-F238E27FC236}">
                <a16:creationId xmlns:a16="http://schemas.microsoft.com/office/drawing/2014/main" id="{DB287660-63D2-2443-A198-0ED9491BA10E}"/>
              </a:ext>
            </a:extLst>
          </p:cNvPr>
          <p:cNvSpPr/>
          <p:nvPr/>
        </p:nvSpPr>
        <p:spPr>
          <a:xfrm>
            <a:off x="8378124" y="2211429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riangle 78">
            <a:extLst>
              <a:ext uri="{FF2B5EF4-FFF2-40B4-BE49-F238E27FC236}">
                <a16:creationId xmlns:a16="http://schemas.microsoft.com/office/drawing/2014/main" id="{B3A4132D-00F7-5647-A947-1AE4BABDD853}"/>
              </a:ext>
            </a:extLst>
          </p:cNvPr>
          <p:cNvSpPr/>
          <p:nvPr/>
        </p:nvSpPr>
        <p:spPr>
          <a:xfrm>
            <a:off x="6700983" y="2211429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riangle 79">
            <a:extLst>
              <a:ext uri="{FF2B5EF4-FFF2-40B4-BE49-F238E27FC236}">
                <a16:creationId xmlns:a16="http://schemas.microsoft.com/office/drawing/2014/main" id="{3CC5F98B-9099-254E-8DBB-93ECFBFCE6B4}"/>
              </a:ext>
            </a:extLst>
          </p:cNvPr>
          <p:cNvSpPr/>
          <p:nvPr/>
        </p:nvSpPr>
        <p:spPr>
          <a:xfrm>
            <a:off x="7637525" y="2273281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riangle 80">
            <a:extLst>
              <a:ext uri="{FF2B5EF4-FFF2-40B4-BE49-F238E27FC236}">
                <a16:creationId xmlns:a16="http://schemas.microsoft.com/office/drawing/2014/main" id="{D189CE3D-0911-834F-A319-1B970EB72BC8}"/>
              </a:ext>
            </a:extLst>
          </p:cNvPr>
          <p:cNvSpPr/>
          <p:nvPr/>
        </p:nvSpPr>
        <p:spPr>
          <a:xfrm>
            <a:off x="8064688" y="2529395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35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2352862202"/>
              </p:ext>
            </p:extLst>
          </p:nvPr>
        </p:nvGraphicFramePr>
        <p:xfrm>
          <a:off x="130629" y="154380"/>
          <a:ext cx="8882742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296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4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1:n and n:1 Ratios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I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WE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The diagram below shows a number of circles and triangles.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1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Write the ratio of circles to triangles in the ratio 1:n.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b="0" dirty="0"/>
                        <a:t>Write the ratio of circles to triangles in the ratio n:1.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The diagram below shows a number of circles and triangles.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1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Write the ratio of circles to triangles in the ratio 1:n.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b="0" dirty="0"/>
                        <a:t>Write the ratio of circles to triangles in the ratio n:1.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For diagram below:</a:t>
                      </a:r>
                      <a:endParaRPr lang="en-GB" sz="1200" b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a) Write the ratio of circles to triangles in the ratio 1:n.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b="0" dirty="0"/>
                        <a:t>b) Write the ratio of circles to triangles in the ratio n:1.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E20B51AF-BF8C-B047-A570-5EC7F05CDB6D}"/>
              </a:ext>
            </a:extLst>
          </p:cNvPr>
          <p:cNvSpPr/>
          <p:nvPr/>
        </p:nvSpPr>
        <p:spPr>
          <a:xfrm>
            <a:off x="261257" y="1674426"/>
            <a:ext cx="2731325" cy="1270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C4C7426-935C-6649-927F-51232A58E3DF}"/>
              </a:ext>
            </a:extLst>
          </p:cNvPr>
          <p:cNvSpPr/>
          <p:nvPr/>
        </p:nvSpPr>
        <p:spPr>
          <a:xfrm>
            <a:off x="413745" y="1810866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F02908FC-26FB-A345-9B0B-D56266D8C376}"/>
              </a:ext>
            </a:extLst>
          </p:cNvPr>
          <p:cNvSpPr/>
          <p:nvPr/>
        </p:nvSpPr>
        <p:spPr>
          <a:xfrm>
            <a:off x="1704730" y="1883093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B49EAD0B-27EC-BD4D-B7ED-51B55AB3005B}"/>
              </a:ext>
            </a:extLst>
          </p:cNvPr>
          <p:cNvSpPr/>
          <p:nvPr/>
        </p:nvSpPr>
        <p:spPr>
          <a:xfrm>
            <a:off x="2377581" y="1833269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riangle 54">
            <a:extLst>
              <a:ext uri="{FF2B5EF4-FFF2-40B4-BE49-F238E27FC236}">
                <a16:creationId xmlns:a16="http://schemas.microsoft.com/office/drawing/2014/main" id="{5BA24F5B-E705-4E4C-988A-FBB18AE5275D}"/>
              </a:ext>
            </a:extLst>
          </p:cNvPr>
          <p:cNvSpPr/>
          <p:nvPr/>
        </p:nvSpPr>
        <p:spPr>
          <a:xfrm>
            <a:off x="1132433" y="1749387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riangle 55">
            <a:extLst>
              <a:ext uri="{FF2B5EF4-FFF2-40B4-BE49-F238E27FC236}">
                <a16:creationId xmlns:a16="http://schemas.microsoft.com/office/drawing/2014/main" id="{31297AEF-6EE7-C745-BC08-69D7BA941AC3}"/>
              </a:ext>
            </a:extLst>
          </p:cNvPr>
          <p:cNvSpPr/>
          <p:nvPr/>
        </p:nvSpPr>
        <p:spPr>
          <a:xfrm>
            <a:off x="371562" y="2449959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riangle 56">
            <a:extLst>
              <a:ext uri="{FF2B5EF4-FFF2-40B4-BE49-F238E27FC236}">
                <a16:creationId xmlns:a16="http://schemas.microsoft.com/office/drawing/2014/main" id="{FB6A1892-3077-1347-B9D4-69EB4E1DC6E9}"/>
              </a:ext>
            </a:extLst>
          </p:cNvPr>
          <p:cNvSpPr/>
          <p:nvPr/>
        </p:nvSpPr>
        <p:spPr>
          <a:xfrm>
            <a:off x="2542984" y="2532269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3B8F1DC-CB6E-4D41-835C-644E8D4AF93F}"/>
              </a:ext>
            </a:extLst>
          </p:cNvPr>
          <p:cNvSpPr/>
          <p:nvPr/>
        </p:nvSpPr>
        <p:spPr>
          <a:xfrm>
            <a:off x="3192609" y="1674426"/>
            <a:ext cx="2731325" cy="1270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026D0C18-8962-8F48-8F20-181B0AD8FE82}"/>
              </a:ext>
            </a:extLst>
          </p:cNvPr>
          <p:cNvSpPr/>
          <p:nvPr/>
        </p:nvSpPr>
        <p:spPr>
          <a:xfrm>
            <a:off x="3345097" y="1810866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861B192B-906D-C546-82EB-FAE1C48C1268}"/>
              </a:ext>
            </a:extLst>
          </p:cNvPr>
          <p:cNvSpPr/>
          <p:nvPr/>
        </p:nvSpPr>
        <p:spPr>
          <a:xfrm>
            <a:off x="4636082" y="1883093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riangle 63">
            <a:extLst>
              <a:ext uri="{FF2B5EF4-FFF2-40B4-BE49-F238E27FC236}">
                <a16:creationId xmlns:a16="http://schemas.microsoft.com/office/drawing/2014/main" id="{7BEA3AD7-FEF0-8442-9061-24EB24F02DA4}"/>
              </a:ext>
            </a:extLst>
          </p:cNvPr>
          <p:cNvSpPr/>
          <p:nvPr/>
        </p:nvSpPr>
        <p:spPr>
          <a:xfrm>
            <a:off x="5308933" y="1833269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riangle 64">
            <a:extLst>
              <a:ext uri="{FF2B5EF4-FFF2-40B4-BE49-F238E27FC236}">
                <a16:creationId xmlns:a16="http://schemas.microsoft.com/office/drawing/2014/main" id="{896DC02C-FB50-774B-9309-E5DB9FBC838B}"/>
              </a:ext>
            </a:extLst>
          </p:cNvPr>
          <p:cNvSpPr/>
          <p:nvPr/>
        </p:nvSpPr>
        <p:spPr>
          <a:xfrm>
            <a:off x="4714406" y="2440909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riangle 65">
            <a:extLst>
              <a:ext uri="{FF2B5EF4-FFF2-40B4-BE49-F238E27FC236}">
                <a16:creationId xmlns:a16="http://schemas.microsoft.com/office/drawing/2014/main" id="{A1473A86-A2E2-F640-8861-1F83EDDADF12}"/>
              </a:ext>
            </a:extLst>
          </p:cNvPr>
          <p:cNvSpPr/>
          <p:nvPr/>
        </p:nvSpPr>
        <p:spPr>
          <a:xfrm>
            <a:off x="4063785" y="1749387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riangle 66">
            <a:extLst>
              <a:ext uri="{FF2B5EF4-FFF2-40B4-BE49-F238E27FC236}">
                <a16:creationId xmlns:a16="http://schemas.microsoft.com/office/drawing/2014/main" id="{5E365DB3-D665-5046-895C-B9932E82FA16}"/>
              </a:ext>
            </a:extLst>
          </p:cNvPr>
          <p:cNvSpPr/>
          <p:nvPr/>
        </p:nvSpPr>
        <p:spPr>
          <a:xfrm>
            <a:off x="3335146" y="2388107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riangle 67">
            <a:extLst>
              <a:ext uri="{FF2B5EF4-FFF2-40B4-BE49-F238E27FC236}">
                <a16:creationId xmlns:a16="http://schemas.microsoft.com/office/drawing/2014/main" id="{50F89CC9-F9F0-8D49-8E18-E3DAB8718BA2}"/>
              </a:ext>
            </a:extLst>
          </p:cNvPr>
          <p:cNvSpPr/>
          <p:nvPr/>
        </p:nvSpPr>
        <p:spPr>
          <a:xfrm>
            <a:off x="5474336" y="2532269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riangle 68">
            <a:extLst>
              <a:ext uri="{FF2B5EF4-FFF2-40B4-BE49-F238E27FC236}">
                <a16:creationId xmlns:a16="http://schemas.microsoft.com/office/drawing/2014/main" id="{8EAA0160-354E-EF48-91A5-A661E9353944}"/>
              </a:ext>
            </a:extLst>
          </p:cNvPr>
          <p:cNvSpPr/>
          <p:nvPr/>
        </p:nvSpPr>
        <p:spPr>
          <a:xfrm>
            <a:off x="3922244" y="2363219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riangle 69">
            <a:extLst>
              <a:ext uri="{FF2B5EF4-FFF2-40B4-BE49-F238E27FC236}">
                <a16:creationId xmlns:a16="http://schemas.microsoft.com/office/drawing/2014/main" id="{5042D83F-FC9B-F04F-993E-674D40F6C5E9}"/>
              </a:ext>
            </a:extLst>
          </p:cNvPr>
          <p:cNvSpPr/>
          <p:nvPr/>
        </p:nvSpPr>
        <p:spPr>
          <a:xfrm>
            <a:off x="980628" y="2436662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88F41FBC-452F-1044-AFA0-E909D02BAEC2}"/>
              </a:ext>
            </a:extLst>
          </p:cNvPr>
          <p:cNvSpPr/>
          <p:nvPr/>
        </p:nvSpPr>
        <p:spPr>
          <a:xfrm>
            <a:off x="2056348" y="2433340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riangle 34">
            <a:extLst>
              <a:ext uri="{FF2B5EF4-FFF2-40B4-BE49-F238E27FC236}">
                <a16:creationId xmlns:a16="http://schemas.microsoft.com/office/drawing/2014/main" id="{0B5E09AE-1C91-0D45-BB89-7D23E594FE8B}"/>
              </a:ext>
            </a:extLst>
          </p:cNvPr>
          <p:cNvSpPr/>
          <p:nvPr/>
        </p:nvSpPr>
        <p:spPr>
          <a:xfrm>
            <a:off x="1461468" y="2285107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5CA63EE-32BA-3A4D-8BB4-D3A7C874B669}"/>
              </a:ext>
            </a:extLst>
          </p:cNvPr>
          <p:cNvSpPr/>
          <p:nvPr/>
        </p:nvSpPr>
        <p:spPr>
          <a:xfrm>
            <a:off x="6154771" y="2433340"/>
            <a:ext cx="2731325" cy="1270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riangle 62">
            <a:extLst>
              <a:ext uri="{FF2B5EF4-FFF2-40B4-BE49-F238E27FC236}">
                <a16:creationId xmlns:a16="http://schemas.microsoft.com/office/drawing/2014/main" id="{2A91ECE7-4B41-BC41-8332-FB1628CEA479}"/>
              </a:ext>
            </a:extLst>
          </p:cNvPr>
          <p:cNvSpPr/>
          <p:nvPr/>
        </p:nvSpPr>
        <p:spPr>
          <a:xfrm>
            <a:off x="7896891" y="3232074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riangle 82">
            <a:extLst>
              <a:ext uri="{FF2B5EF4-FFF2-40B4-BE49-F238E27FC236}">
                <a16:creationId xmlns:a16="http://schemas.microsoft.com/office/drawing/2014/main" id="{CA4880DA-86A8-324B-9753-F672EAEAB8B7}"/>
              </a:ext>
            </a:extLst>
          </p:cNvPr>
          <p:cNvSpPr/>
          <p:nvPr/>
        </p:nvSpPr>
        <p:spPr>
          <a:xfrm>
            <a:off x="7170062" y="2564785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riangle 83">
            <a:extLst>
              <a:ext uri="{FF2B5EF4-FFF2-40B4-BE49-F238E27FC236}">
                <a16:creationId xmlns:a16="http://schemas.microsoft.com/office/drawing/2014/main" id="{1A62F076-1810-6245-9D58-B65064EE171E}"/>
              </a:ext>
            </a:extLst>
          </p:cNvPr>
          <p:cNvSpPr/>
          <p:nvPr/>
        </p:nvSpPr>
        <p:spPr>
          <a:xfrm>
            <a:off x="6329550" y="3196181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FD243455-5E8E-F442-AE46-C1D0259D1CBC}"/>
              </a:ext>
            </a:extLst>
          </p:cNvPr>
          <p:cNvSpPr/>
          <p:nvPr/>
        </p:nvSpPr>
        <p:spPr>
          <a:xfrm>
            <a:off x="6291978" y="2558141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88752EB9-5683-8E43-BAA3-8E5321FBACB8}"/>
              </a:ext>
            </a:extLst>
          </p:cNvPr>
          <p:cNvSpPr/>
          <p:nvPr/>
        </p:nvSpPr>
        <p:spPr>
          <a:xfrm>
            <a:off x="6724219" y="2881436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916840B2-6966-9349-85E7-5AD44D35D511}"/>
              </a:ext>
            </a:extLst>
          </p:cNvPr>
          <p:cNvSpPr/>
          <p:nvPr/>
        </p:nvSpPr>
        <p:spPr>
          <a:xfrm>
            <a:off x="7246149" y="3222282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03311B16-A19B-A642-B407-A418947D335A}"/>
              </a:ext>
            </a:extLst>
          </p:cNvPr>
          <p:cNvSpPr/>
          <p:nvPr/>
        </p:nvSpPr>
        <p:spPr>
          <a:xfrm>
            <a:off x="7669196" y="2881436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01405135-B03B-B748-B41C-7BDBCDC168CE}"/>
              </a:ext>
            </a:extLst>
          </p:cNvPr>
          <p:cNvSpPr/>
          <p:nvPr/>
        </p:nvSpPr>
        <p:spPr>
          <a:xfrm>
            <a:off x="8080033" y="2521436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BCD42B6A-2983-4C48-A7C3-1D43F241A841}"/>
              </a:ext>
            </a:extLst>
          </p:cNvPr>
          <p:cNvSpPr/>
          <p:nvPr/>
        </p:nvSpPr>
        <p:spPr>
          <a:xfrm>
            <a:off x="8449960" y="3228752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23494C17-53CF-2247-8B42-D5F3CF46F495}"/>
              </a:ext>
            </a:extLst>
          </p:cNvPr>
          <p:cNvSpPr/>
          <p:nvPr/>
        </p:nvSpPr>
        <p:spPr>
          <a:xfrm>
            <a:off x="6154771" y="3853392"/>
            <a:ext cx="2731325" cy="1270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riangle 91">
            <a:extLst>
              <a:ext uri="{FF2B5EF4-FFF2-40B4-BE49-F238E27FC236}">
                <a16:creationId xmlns:a16="http://schemas.microsoft.com/office/drawing/2014/main" id="{52A90205-8F18-E44B-8131-424B3DCA9AD0}"/>
              </a:ext>
            </a:extLst>
          </p:cNvPr>
          <p:cNvSpPr/>
          <p:nvPr/>
        </p:nvSpPr>
        <p:spPr>
          <a:xfrm>
            <a:off x="7896891" y="4652126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riangle 92">
            <a:extLst>
              <a:ext uri="{FF2B5EF4-FFF2-40B4-BE49-F238E27FC236}">
                <a16:creationId xmlns:a16="http://schemas.microsoft.com/office/drawing/2014/main" id="{5F576D40-D9F9-2F42-9BBF-87F95DD928B5}"/>
              </a:ext>
            </a:extLst>
          </p:cNvPr>
          <p:cNvSpPr/>
          <p:nvPr/>
        </p:nvSpPr>
        <p:spPr>
          <a:xfrm>
            <a:off x="7170062" y="3984837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riangle 93">
            <a:extLst>
              <a:ext uri="{FF2B5EF4-FFF2-40B4-BE49-F238E27FC236}">
                <a16:creationId xmlns:a16="http://schemas.microsoft.com/office/drawing/2014/main" id="{721BFAA3-1D90-8743-BA17-0A764B726735}"/>
              </a:ext>
            </a:extLst>
          </p:cNvPr>
          <p:cNvSpPr/>
          <p:nvPr/>
        </p:nvSpPr>
        <p:spPr>
          <a:xfrm>
            <a:off x="6329550" y="4616233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96B4E32C-DDE2-D443-927D-BCA46684C5D8}"/>
              </a:ext>
            </a:extLst>
          </p:cNvPr>
          <p:cNvSpPr/>
          <p:nvPr/>
        </p:nvSpPr>
        <p:spPr>
          <a:xfrm>
            <a:off x="6291978" y="3978193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A06CFC8B-3DFB-0F4D-9F54-F90C14CEE2CF}"/>
              </a:ext>
            </a:extLst>
          </p:cNvPr>
          <p:cNvSpPr/>
          <p:nvPr/>
        </p:nvSpPr>
        <p:spPr>
          <a:xfrm>
            <a:off x="7246149" y="4642334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C9672169-0694-9B45-BF74-C4D145B1F836}"/>
              </a:ext>
            </a:extLst>
          </p:cNvPr>
          <p:cNvSpPr/>
          <p:nvPr/>
        </p:nvSpPr>
        <p:spPr>
          <a:xfrm>
            <a:off x="7669196" y="4301488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0D5E6EC1-873F-1742-A593-F4167F99E16E}"/>
              </a:ext>
            </a:extLst>
          </p:cNvPr>
          <p:cNvSpPr/>
          <p:nvPr/>
        </p:nvSpPr>
        <p:spPr>
          <a:xfrm>
            <a:off x="7978987" y="3939427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6730693C-0621-F64F-A114-BF7DF2102321}"/>
              </a:ext>
            </a:extLst>
          </p:cNvPr>
          <p:cNvSpPr/>
          <p:nvPr/>
        </p:nvSpPr>
        <p:spPr>
          <a:xfrm>
            <a:off x="8449960" y="4648804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riangle 100">
            <a:extLst>
              <a:ext uri="{FF2B5EF4-FFF2-40B4-BE49-F238E27FC236}">
                <a16:creationId xmlns:a16="http://schemas.microsoft.com/office/drawing/2014/main" id="{06E68822-F623-A04E-868B-66492492F6E9}"/>
              </a:ext>
            </a:extLst>
          </p:cNvPr>
          <p:cNvSpPr/>
          <p:nvPr/>
        </p:nvSpPr>
        <p:spPr>
          <a:xfrm>
            <a:off x="6738621" y="4288978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70E31F76-F440-DA44-ADF9-BBF22629809D}"/>
              </a:ext>
            </a:extLst>
          </p:cNvPr>
          <p:cNvSpPr/>
          <p:nvPr/>
        </p:nvSpPr>
        <p:spPr>
          <a:xfrm>
            <a:off x="8470758" y="4166441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D4308D55-412D-D644-BDC8-384E49171807}"/>
              </a:ext>
            </a:extLst>
          </p:cNvPr>
          <p:cNvSpPr/>
          <p:nvPr/>
        </p:nvSpPr>
        <p:spPr>
          <a:xfrm>
            <a:off x="6153257" y="5268171"/>
            <a:ext cx="2731325" cy="1270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riangle 103">
            <a:extLst>
              <a:ext uri="{FF2B5EF4-FFF2-40B4-BE49-F238E27FC236}">
                <a16:creationId xmlns:a16="http://schemas.microsoft.com/office/drawing/2014/main" id="{9F28EEBB-92E4-7D4D-9EBF-749DE5F03D94}"/>
              </a:ext>
            </a:extLst>
          </p:cNvPr>
          <p:cNvSpPr/>
          <p:nvPr/>
        </p:nvSpPr>
        <p:spPr>
          <a:xfrm>
            <a:off x="7895377" y="6066905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riangle 104">
            <a:extLst>
              <a:ext uri="{FF2B5EF4-FFF2-40B4-BE49-F238E27FC236}">
                <a16:creationId xmlns:a16="http://schemas.microsoft.com/office/drawing/2014/main" id="{35D66848-D350-7444-883A-3A8271B235F8}"/>
              </a:ext>
            </a:extLst>
          </p:cNvPr>
          <p:cNvSpPr/>
          <p:nvPr/>
        </p:nvSpPr>
        <p:spPr>
          <a:xfrm>
            <a:off x="7168548" y="5399616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riangle 105">
            <a:extLst>
              <a:ext uri="{FF2B5EF4-FFF2-40B4-BE49-F238E27FC236}">
                <a16:creationId xmlns:a16="http://schemas.microsoft.com/office/drawing/2014/main" id="{FC572536-935D-454E-BC31-B0B6EC8C9493}"/>
              </a:ext>
            </a:extLst>
          </p:cNvPr>
          <p:cNvSpPr/>
          <p:nvPr/>
        </p:nvSpPr>
        <p:spPr>
          <a:xfrm>
            <a:off x="6328036" y="6031012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D71ACCFD-577A-EA48-893C-29D525D4A08F}"/>
              </a:ext>
            </a:extLst>
          </p:cNvPr>
          <p:cNvSpPr/>
          <p:nvPr/>
        </p:nvSpPr>
        <p:spPr>
          <a:xfrm>
            <a:off x="6290464" y="5392972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C33B21E6-C90E-9F4A-B0E4-AD0A5E28B3AE}"/>
              </a:ext>
            </a:extLst>
          </p:cNvPr>
          <p:cNvSpPr/>
          <p:nvPr/>
        </p:nvSpPr>
        <p:spPr>
          <a:xfrm>
            <a:off x="7244635" y="6057113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8B8E643D-243D-3544-9355-124108FE22C7}"/>
              </a:ext>
            </a:extLst>
          </p:cNvPr>
          <p:cNvSpPr/>
          <p:nvPr/>
        </p:nvSpPr>
        <p:spPr>
          <a:xfrm>
            <a:off x="7667682" y="5716267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8DC40FC2-97DA-9447-83F0-287B46C402D9}"/>
              </a:ext>
            </a:extLst>
          </p:cNvPr>
          <p:cNvSpPr/>
          <p:nvPr/>
        </p:nvSpPr>
        <p:spPr>
          <a:xfrm>
            <a:off x="7977473" y="5354206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74C627B4-C69B-C040-9467-D3987B2183C1}"/>
              </a:ext>
            </a:extLst>
          </p:cNvPr>
          <p:cNvSpPr/>
          <p:nvPr/>
        </p:nvSpPr>
        <p:spPr>
          <a:xfrm>
            <a:off x="8448446" y="6063583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riangle 111">
            <a:extLst>
              <a:ext uri="{FF2B5EF4-FFF2-40B4-BE49-F238E27FC236}">
                <a16:creationId xmlns:a16="http://schemas.microsoft.com/office/drawing/2014/main" id="{3264C8EF-FEE4-6542-9C59-AA2E10B850B6}"/>
              </a:ext>
            </a:extLst>
          </p:cNvPr>
          <p:cNvSpPr/>
          <p:nvPr/>
        </p:nvSpPr>
        <p:spPr>
          <a:xfrm>
            <a:off x="6726986" y="5513494"/>
            <a:ext cx="391886" cy="3533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DB7722FF-F88A-C142-A28F-8C98EA5374E6}"/>
              </a:ext>
            </a:extLst>
          </p:cNvPr>
          <p:cNvSpPr/>
          <p:nvPr/>
        </p:nvSpPr>
        <p:spPr>
          <a:xfrm>
            <a:off x="8469244" y="5581220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4B0C62DE-CF33-3249-B4C0-0729DD8DA78A}"/>
              </a:ext>
            </a:extLst>
          </p:cNvPr>
          <p:cNvSpPr/>
          <p:nvPr/>
        </p:nvSpPr>
        <p:spPr>
          <a:xfrm>
            <a:off x="6762265" y="6031012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21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4057353941"/>
              </p:ext>
            </p:extLst>
          </p:nvPr>
        </p:nvGraphicFramePr>
        <p:xfrm>
          <a:off x="130629" y="154380"/>
          <a:ext cx="8882742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296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4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1:n and n:1 Ratios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I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WE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/>
                        <a:t>Write the ratio 2:5 in the ratio 1:n.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/>
                        <a:t>Write the ratio 2:5 in the ratio n:1.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/>
                        <a:t>Write the ratio 4:5 in the ratio 1:n.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/>
                        <a:t>Write the ratio 4:5 in the ratio n:1.</a:t>
                      </a:r>
                    </a:p>
                    <a:p>
                      <a:pPr marL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3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/>
                        <a:t>Write the ratio 8:5 in the ratio 1:n.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/>
                        <a:t>Write the ratio 8:5 in the ratio n:1.</a:t>
                      </a:r>
                    </a:p>
                    <a:p>
                      <a:pPr marL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810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400</Words>
  <Application>Microsoft Macintosh PowerPoint</Application>
  <PresentationFormat>On-screen Show (4:3)</PresentationFormat>
  <Paragraphs>155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1:n and n:1 Ratios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Green</dc:creator>
  <cp:lastModifiedBy>Martin Green</cp:lastModifiedBy>
  <cp:revision>16</cp:revision>
  <dcterms:created xsi:type="dcterms:W3CDTF">2018-01-27T15:48:25Z</dcterms:created>
  <dcterms:modified xsi:type="dcterms:W3CDTF">2021-08-04T16:00:50Z</dcterms:modified>
</cp:coreProperties>
</file>