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80" r:id="rId2"/>
    <p:sldId id="281" r:id="rId3"/>
    <p:sldId id="282" r:id="rId4"/>
    <p:sldId id="260" r:id="rId5"/>
    <p:sldId id="283" r:id="rId6"/>
    <p:sldId id="284" r:id="rId7"/>
    <p:sldId id="285" r:id="rId8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AD3"/>
    <a:srgbClr val="F3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3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240" cy="44669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576" cy="49626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240" cy="44669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576" cy="49626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9135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240" cy="44669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576" cy="49626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0132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449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Adding and Subtracting Fractions with Same Denominators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9677490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Adding and Subtracting Fractions with</a:t>
                      </a:r>
                      <a:r>
                        <a:rPr lang="en-GB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Same Denominators</a:t>
                      </a:r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2714858"/>
              </p:ext>
            </p:extLst>
          </p:nvPr>
        </p:nvGraphicFramePr>
        <p:xfrm>
          <a:off x="130629" y="154380"/>
          <a:ext cx="8882742" cy="6538658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53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050">
                  <a:extLst>
                    <a:ext uri="{9D8B030D-6E8A-4147-A177-3AD203B41FA5}">
                      <a16:colId xmlns:a16="http://schemas.microsoft.com/office/drawing/2014/main" val="4035733318"/>
                    </a:ext>
                  </a:extLst>
                </a:gridCol>
                <a:gridCol w="287224">
                  <a:extLst>
                    <a:ext uri="{9D8B030D-6E8A-4147-A177-3AD203B41FA5}">
                      <a16:colId xmlns:a16="http://schemas.microsoft.com/office/drawing/2014/main" val="3833010901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Adding and Subtracting Fractions with</a:t>
                      </a:r>
                      <a:r>
                        <a:rPr lang="en-GB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Same Denominators</a:t>
                      </a:r>
                      <a:endParaRPr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97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/>
                        <a:t>Learning Outcomes</a:t>
                      </a:r>
                      <a:endParaRPr sz="120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  <a:tr h="6398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 smtClean="0"/>
                        <a:t>I need help understanding</a:t>
                      </a:r>
                      <a:r>
                        <a:rPr lang="en-GB" b="0" baseline="0" dirty="0" smtClean="0"/>
                        <a:t> what a fraction is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895960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 smtClean="0"/>
                        <a:t>I can represent a fraction</a:t>
                      </a:r>
                      <a:r>
                        <a:rPr lang="en-GB" b="0" baseline="0" dirty="0" smtClean="0"/>
                        <a:t> as a diagram (Grade 2)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449202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 smtClean="0"/>
                        <a:t>I can add and subtract</a:t>
                      </a:r>
                      <a:r>
                        <a:rPr lang="en-GB" b="0" baseline="0" dirty="0" smtClean="0"/>
                        <a:t> fractions with the same denominators using a diagram (Grade 2)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209398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 smtClean="0"/>
                        <a:t>I can add and subtract</a:t>
                      </a:r>
                      <a:r>
                        <a:rPr lang="en-GB" b="0" baseline="0" dirty="0" smtClean="0"/>
                        <a:t> fractions with the same denominator without a diagram (Grade 2)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585008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 smtClean="0"/>
                        <a:t>I can apply my understanding to geometrical problems (Grade 3)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1954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0CDE121-12BE-4B49-B1B0-DE5A5D4FE670}"/>
              </a:ext>
            </a:extLst>
          </p:cNvPr>
          <p:cNvSpPr/>
          <p:nvPr/>
        </p:nvSpPr>
        <p:spPr>
          <a:xfrm>
            <a:off x="209147" y="2143898"/>
            <a:ext cx="252000" cy="252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EBEADD-7732-6442-AD8A-73FDFAAC5D2A}"/>
              </a:ext>
            </a:extLst>
          </p:cNvPr>
          <p:cNvSpPr/>
          <p:nvPr/>
        </p:nvSpPr>
        <p:spPr>
          <a:xfrm>
            <a:off x="285720" y="3089188"/>
            <a:ext cx="98854" cy="333633"/>
          </a:xfrm>
          <a:prstGeom prst="rect">
            <a:avLst/>
          </a:prstGeom>
          <a:solidFill>
            <a:srgbClr val="FFFF00"/>
          </a:solidFill>
          <a:ln w="12700">
            <a:solidFill>
              <a:srgbClr val="F3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810E43-0371-6D44-B370-3E7778CF9B54}"/>
              </a:ext>
            </a:extLst>
          </p:cNvPr>
          <p:cNvGrpSpPr/>
          <p:nvPr/>
        </p:nvGrpSpPr>
        <p:grpSpPr>
          <a:xfrm>
            <a:off x="197234" y="4051783"/>
            <a:ext cx="275826" cy="333633"/>
            <a:chOff x="3280174" y="2858529"/>
            <a:chExt cx="275826" cy="33363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1BC548-EA19-7549-934C-0B0D6030D5F1}"/>
                </a:ext>
              </a:extLst>
            </p:cNvPr>
            <p:cNvSpPr/>
            <p:nvPr/>
          </p:nvSpPr>
          <p:spPr>
            <a:xfrm>
              <a:off x="32801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04B4F8-8475-D04D-B4DD-A9022F7B728A}"/>
                </a:ext>
              </a:extLst>
            </p:cNvPr>
            <p:cNvSpPr/>
            <p:nvPr/>
          </p:nvSpPr>
          <p:spPr>
            <a:xfrm>
              <a:off x="33817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B95AD8-A3B6-0D4E-BF05-F08156B16BF9}"/>
                </a:ext>
              </a:extLst>
            </p:cNvPr>
            <p:cNvSpPr/>
            <p:nvPr/>
          </p:nvSpPr>
          <p:spPr>
            <a:xfrm>
              <a:off x="34833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61CAA1-FCF3-EC4E-9E1A-61FE0AF870E5}"/>
              </a:ext>
            </a:extLst>
          </p:cNvPr>
          <p:cNvGrpSpPr/>
          <p:nvPr/>
        </p:nvGrpSpPr>
        <p:grpSpPr>
          <a:xfrm>
            <a:off x="196432" y="5003637"/>
            <a:ext cx="275826" cy="527050"/>
            <a:chOff x="4594785" y="4014675"/>
            <a:chExt cx="275826" cy="52705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DE6E39-ED40-4D49-B6E5-6885E3D5BAB6}"/>
                </a:ext>
              </a:extLst>
            </p:cNvPr>
            <p:cNvGrpSpPr/>
            <p:nvPr/>
          </p:nvGrpSpPr>
          <p:grpSpPr>
            <a:xfrm>
              <a:off x="4594785" y="4111384"/>
              <a:ext cx="275826" cy="333633"/>
              <a:chOff x="3280174" y="2858529"/>
              <a:chExt cx="275826" cy="333633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C08C6A4-A287-6040-B60A-EA802C22ECFA}"/>
                  </a:ext>
                </a:extLst>
              </p:cNvPr>
              <p:cNvSpPr/>
              <p:nvPr/>
            </p:nvSpPr>
            <p:spPr>
              <a:xfrm>
                <a:off x="32801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B2D014-21FA-8B46-9B0E-595256C8C2FB}"/>
                  </a:ext>
                </a:extLst>
              </p:cNvPr>
              <p:cNvSpPr/>
              <p:nvPr/>
            </p:nvSpPr>
            <p:spPr>
              <a:xfrm>
                <a:off x="33817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2E2F579-E0E5-F046-819F-E6A422A08859}"/>
                  </a:ext>
                </a:extLst>
              </p:cNvPr>
              <p:cNvSpPr/>
              <p:nvPr/>
            </p:nvSpPr>
            <p:spPr>
              <a:xfrm>
                <a:off x="34833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55DD843-358A-D549-9861-C9ED68B3B15F}"/>
                </a:ext>
              </a:extLst>
            </p:cNvPr>
            <p:cNvCxnSpPr>
              <a:endCxn id="13" idx="0"/>
            </p:cNvCxnSpPr>
            <p:nvPr/>
          </p:nvCxnSpPr>
          <p:spPr>
            <a:xfrm flipH="1">
              <a:off x="46310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BF3AE28-01E9-244B-82F9-0CC532874249}"/>
                </a:ext>
              </a:extLst>
            </p:cNvPr>
            <p:cNvCxnSpPr>
              <a:cxnSpLocks/>
            </p:cNvCxnSpPr>
            <p:nvPr/>
          </p:nvCxnSpPr>
          <p:spPr>
            <a:xfrm>
              <a:off x="47326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572A57-7CC7-3448-B2D8-756B3B3C6AAE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4731471" y="4014675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0C7DB0-857C-C840-B570-FD6CC21F59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98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0B5F4B7-A349-F345-8472-00791F9F3F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14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8D03AA-A51F-EF4B-B187-852EDF5373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0244" y="4445016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69F9A7-7DC9-264B-9411-D1474ADD598E}"/>
              </a:ext>
            </a:extLst>
          </p:cNvPr>
          <p:cNvGrpSpPr/>
          <p:nvPr/>
        </p:nvGrpSpPr>
        <p:grpSpPr>
          <a:xfrm>
            <a:off x="202135" y="5918414"/>
            <a:ext cx="465165" cy="666622"/>
            <a:chOff x="3649245" y="5030881"/>
            <a:chExt cx="465165" cy="66662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7D0BED-209A-1243-AFFE-B7194C9DA493}"/>
                </a:ext>
              </a:extLst>
            </p:cNvPr>
            <p:cNvGrpSpPr/>
            <p:nvPr/>
          </p:nvGrpSpPr>
          <p:grpSpPr>
            <a:xfrm>
              <a:off x="3649245" y="5170453"/>
              <a:ext cx="275826" cy="527050"/>
              <a:chOff x="4594785" y="4014675"/>
              <a:chExt cx="275826" cy="52705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8A30E0A-7D9A-8E40-8FF0-A0EA2671F2FC}"/>
                  </a:ext>
                </a:extLst>
              </p:cNvPr>
              <p:cNvGrpSpPr/>
              <p:nvPr/>
            </p:nvGrpSpPr>
            <p:grpSpPr>
              <a:xfrm>
                <a:off x="4594785" y="4111384"/>
                <a:ext cx="275826" cy="333633"/>
                <a:chOff x="3280174" y="2858529"/>
                <a:chExt cx="275826" cy="333633"/>
              </a:xfrm>
              <a:grpFill/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98B4042-5A79-C741-AF90-042E3EE77CF3}"/>
                    </a:ext>
                  </a:extLst>
                </p:cNvPr>
                <p:cNvSpPr/>
                <p:nvPr/>
              </p:nvSpPr>
              <p:spPr>
                <a:xfrm>
                  <a:off x="32801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A460574-443D-6845-992C-8CFCADA04106}"/>
                    </a:ext>
                  </a:extLst>
                </p:cNvPr>
                <p:cNvSpPr/>
                <p:nvPr/>
              </p:nvSpPr>
              <p:spPr>
                <a:xfrm>
                  <a:off x="33817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75A5A58-5940-6641-B509-A3AA5E59C996}"/>
                    </a:ext>
                  </a:extLst>
                </p:cNvPr>
                <p:cNvSpPr/>
                <p:nvPr/>
              </p:nvSpPr>
              <p:spPr>
                <a:xfrm>
                  <a:off x="34833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090F6F0-4D64-AE4A-AA1F-7A1AAEFDDC97}"/>
                  </a:ext>
                </a:extLst>
              </p:cNvPr>
              <p:cNvCxnSpPr>
                <a:endCxn id="35" idx="0"/>
              </p:cNvCxnSpPr>
              <p:nvPr/>
            </p:nvCxnSpPr>
            <p:spPr>
              <a:xfrm flipH="1">
                <a:off x="46310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D72A47-67D5-B745-ADFE-667C6543A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26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9B1DC60-8C16-0B45-AA11-98B3E09731AC}"/>
                  </a:ext>
                </a:extLst>
              </p:cNvPr>
              <p:cNvCxnSpPr>
                <a:cxnSpLocks/>
                <a:endCxn id="36" idx="0"/>
              </p:cNvCxnSpPr>
              <p:nvPr/>
            </p:nvCxnSpPr>
            <p:spPr>
              <a:xfrm>
                <a:off x="4731471" y="4014675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92319B9-06D2-9341-AA21-3677D175F5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298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29FA1C6-0EDF-0040-9C3D-6B65EEFD6A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14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BEE8803-38BA-3249-BFC0-7DDECC88B7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0244" y="4445016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CB141BB5-9616-F44B-B087-F4940C35148F}"/>
                </a:ext>
              </a:extLst>
            </p:cNvPr>
            <p:cNvSpPr/>
            <p:nvPr/>
          </p:nvSpPr>
          <p:spPr>
            <a:xfrm rot="17950657">
              <a:off x="3729080" y="5109227"/>
              <a:ext cx="341808" cy="276589"/>
            </a:xfrm>
            <a:prstGeom prst="arc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umming Junction 38">
              <a:extLst>
                <a:ext uri="{FF2B5EF4-FFF2-40B4-BE49-F238E27FC236}">
                  <a16:creationId xmlns:a16="http://schemas.microsoft.com/office/drawing/2014/main" id="{D18C6644-55ED-9B49-95C8-0178293996E5}"/>
                </a:ext>
              </a:extLst>
            </p:cNvPr>
            <p:cNvSpPr/>
            <p:nvPr/>
          </p:nvSpPr>
          <p:spPr>
            <a:xfrm>
              <a:off x="3981172" y="5030881"/>
              <a:ext cx="133238" cy="139572"/>
            </a:xfrm>
            <a:prstGeom prst="flowChartSummingJuncti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36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083899887"/>
                  </p:ext>
                </p:extLst>
              </p:nvPr>
            </p:nvGraphicFramePr>
            <p:xfrm>
              <a:off x="130629" y="154380"/>
              <a:ext cx="8874826" cy="6578929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44374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37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3945">
                    <a:tc gridSpan="2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Using a Diagram to Add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1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2948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I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612105">
                    <a:tc>
                      <a:txBody>
                        <a:bodyPr/>
                        <a:lstStyle/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dirty="0" smtClean="0"/>
                            <a:t>Shade in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 smtClean="0"/>
                            <a:t> of the diagram above.</a:t>
                          </a: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dirty="0" smtClean="0"/>
                            <a:t>Shade</a:t>
                          </a:r>
                          <a:r>
                            <a:rPr lang="en-GB" sz="1400" baseline="0" dirty="0" smtClean="0"/>
                            <a:t> in another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 smtClean="0"/>
                            <a:t> of the diagram.</a:t>
                          </a: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baseline="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baseline="0" dirty="0" smtClean="0"/>
                            <a:t>What fraction is now shaded?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dirty="0" smtClean="0"/>
                            <a:t>Shade in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 smtClean="0"/>
                            <a:t> of the diagram above.</a:t>
                          </a: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dirty="0" smtClean="0"/>
                            <a:t>Shade</a:t>
                          </a:r>
                          <a:r>
                            <a:rPr lang="en-GB" sz="1400" baseline="0" dirty="0" smtClean="0"/>
                            <a:t> in another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 smtClean="0"/>
                            <a:t> of the diagram.</a:t>
                          </a: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baseline="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baseline="0" dirty="0" smtClean="0"/>
                            <a:t>What fraction is now shaded?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37041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 smtClean="0"/>
                            <a:t>YOU DO 1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GB" sz="1800" dirty="0" smtClean="0"/>
                            <a:t>YOU DO 2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5991089"/>
                      </a:ext>
                    </a:extLst>
                  </a:tr>
                  <a:tr h="2618539">
                    <a:tc>
                      <a:txBody>
                        <a:bodyPr/>
                        <a:lstStyle/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dirty="0" smtClean="0"/>
                            <a:t>Shade in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 smtClean="0"/>
                            <a:t> of the diagram above.</a:t>
                          </a: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dirty="0" smtClean="0"/>
                            <a:t>Shade</a:t>
                          </a:r>
                          <a:r>
                            <a:rPr lang="en-GB" sz="1400" baseline="0" dirty="0" smtClean="0"/>
                            <a:t> in another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 smtClean="0"/>
                            <a:t> of the diagram.</a:t>
                          </a: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baseline="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baseline="0" dirty="0" smtClean="0"/>
                            <a:t>What fraction is now shaded?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dirty="0" smtClean="0"/>
                            <a:t>Shade in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 smtClean="0"/>
                            <a:t> of the diagram above.</a:t>
                          </a: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dirty="0" smtClean="0"/>
                            <a:t>Shade</a:t>
                          </a:r>
                          <a:r>
                            <a:rPr lang="en-GB" sz="1400" baseline="0" dirty="0" smtClean="0"/>
                            <a:t> in another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 smtClean="0"/>
                            <a:t> of the diagram.</a:t>
                          </a: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baseline="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baseline="0" dirty="0" smtClean="0"/>
                            <a:t>What fraction is now shaded?</a:t>
                          </a:r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109937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083899887"/>
                  </p:ext>
                </p:extLst>
              </p:nvPr>
            </p:nvGraphicFramePr>
            <p:xfrm>
              <a:off x="130629" y="154380"/>
              <a:ext cx="8874826" cy="6578929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44374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37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3945">
                    <a:tc gridSpan="2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Using a Diagram to Add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1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17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I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6121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37" t="-34266" r="-100000" b="-1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75" t="-34266" r="-137" b="-11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17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 smtClean="0"/>
                            <a:t>YOU DO 1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GB" sz="1800" dirty="0" smtClean="0"/>
                            <a:t>YOU DO 2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5991089"/>
                      </a:ext>
                    </a:extLst>
                  </a:tr>
                  <a:tr h="26185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37" t="-151395" r="-100000" b="-4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75" t="-151395" r="-137" b="-4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099378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656583"/>
              </p:ext>
            </p:extLst>
          </p:nvPr>
        </p:nvGraphicFramePr>
        <p:xfrm>
          <a:off x="277092" y="1272311"/>
          <a:ext cx="4128656" cy="514928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89808">
                  <a:extLst>
                    <a:ext uri="{9D8B030D-6E8A-4147-A177-3AD203B41FA5}">
                      <a16:colId xmlns:a16="http://schemas.microsoft.com/office/drawing/2014/main" val="2721923334"/>
                    </a:ext>
                  </a:extLst>
                </a:gridCol>
                <a:gridCol w="589808">
                  <a:extLst>
                    <a:ext uri="{9D8B030D-6E8A-4147-A177-3AD203B41FA5}">
                      <a16:colId xmlns:a16="http://schemas.microsoft.com/office/drawing/2014/main" val="2967487717"/>
                    </a:ext>
                  </a:extLst>
                </a:gridCol>
                <a:gridCol w="589808">
                  <a:extLst>
                    <a:ext uri="{9D8B030D-6E8A-4147-A177-3AD203B41FA5}">
                      <a16:colId xmlns:a16="http://schemas.microsoft.com/office/drawing/2014/main" val="2191745919"/>
                    </a:ext>
                  </a:extLst>
                </a:gridCol>
                <a:gridCol w="589808">
                  <a:extLst>
                    <a:ext uri="{9D8B030D-6E8A-4147-A177-3AD203B41FA5}">
                      <a16:colId xmlns:a16="http://schemas.microsoft.com/office/drawing/2014/main" val="2409893231"/>
                    </a:ext>
                  </a:extLst>
                </a:gridCol>
                <a:gridCol w="589808">
                  <a:extLst>
                    <a:ext uri="{9D8B030D-6E8A-4147-A177-3AD203B41FA5}">
                      <a16:colId xmlns:a16="http://schemas.microsoft.com/office/drawing/2014/main" val="2567714038"/>
                    </a:ext>
                  </a:extLst>
                </a:gridCol>
                <a:gridCol w="589808">
                  <a:extLst>
                    <a:ext uri="{9D8B030D-6E8A-4147-A177-3AD203B41FA5}">
                      <a16:colId xmlns:a16="http://schemas.microsoft.com/office/drawing/2014/main" val="3362462368"/>
                    </a:ext>
                  </a:extLst>
                </a:gridCol>
                <a:gridCol w="589808">
                  <a:extLst>
                    <a:ext uri="{9D8B030D-6E8A-4147-A177-3AD203B41FA5}">
                      <a16:colId xmlns:a16="http://schemas.microsoft.com/office/drawing/2014/main" val="3829006457"/>
                    </a:ext>
                  </a:extLst>
                </a:gridCol>
              </a:tblGrid>
              <a:tr h="5149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32916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085621"/>
              </p:ext>
            </p:extLst>
          </p:nvPr>
        </p:nvGraphicFramePr>
        <p:xfrm>
          <a:off x="4738255" y="1272311"/>
          <a:ext cx="4128660" cy="514928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458740">
                  <a:extLst>
                    <a:ext uri="{9D8B030D-6E8A-4147-A177-3AD203B41FA5}">
                      <a16:colId xmlns:a16="http://schemas.microsoft.com/office/drawing/2014/main" val="2721923334"/>
                    </a:ext>
                  </a:extLst>
                </a:gridCol>
                <a:gridCol w="458740">
                  <a:extLst>
                    <a:ext uri="{9D8B030D-6E8A-4147-A177-3AD203B41FA5}">
                      <a16:colId xmlns:a16="http://schemas.microsoft.com/office/drawing/2014/main" val="2967487717"/>
                    </a:ext>
                  </a:extLst>
                </a:gridCol>
                <a:gridCol w="458740">
                  <a:extLst>
                    <a:ext uri="{9D8B030D-6E8A-4147-A177-3AD203B41FA5}">
                      <a16:colId xmlns:a16="http://schemas.microsoft.com/office/drawing/2014/main" val="3298266240"/>
                    </a:ext>
                  </a:extLst>
                </a:gridCol>
                <a:gridCol w="458740">
                  <a:extLst>
                    <a:ext uri="{9D8B030D-6E8A-4147-A177-3AD203B41FA5}">
                      <a16:colId xmlns:a16="http://schemas.microsoft.com/office/drawing/2014/main" val="1804993588"/>
                    </a:ext>
                  </a:extLst>
                </a:gridCol>
                <a:gridCol w="458740">
                  <a:extLst>
                    <a:ext uri="{9D8B030D-6E8A-4147-A177-3AD203B41FA5}">
                      <a16:colId xmlns:a16="http://schemas.microsoft.com/office/drawing/2014/main" val="2191745919"/>
                    </a:ext>
                  </a:extLst>
                </a:gridCol>
                <a:gridCol w="458740">
                  <a:extLst>
                    <a:ext uri="{9D8B030D-6E8A-4147-A177-3AD203B41FA5}">
                      <a16:colId xmlns:a16="http://schemas.microsoft.com/office/drawing/2014/main" val="2409893231"/>
                    </a:ext>
                  </a:extLst>
                </a:gridCol>
                <a:gridCol w="458740">
                  <a:extLst>
                    <a:ext uri="{9D8B030D-6E8A-4147-A177-3AD203B41FA5}">
                      <a16:colId xmlns:a16="http://schemas.microsoft.com/office/drawing/2014/main" val="2567714038"/>
                    </a:ext>
                  </a:extLst>
                </a:gridCol>
                <a:gridCol w="458740">
                  <a:extLst>
                    <a:ext uri="{9D8B030D-6E8A-4147-A177-3AD203B41FA5}">
                      <a16:colId xmlns:a16="http://schemas.microsoft.com/office/drawing/2014/main" val="3362462368"/>
                    </a:ext>
                  </a:extLst>
                </a:gridCol>
                <a:gridCol w="458740">
                  <a:extLst>
                    <a:ext uri="{9D8B030D-6E8A-4147-A177-3AD203B41FA5}">
                      <a16:colId xmlns:a16="http://schemas.microsoft.com/office/drawing/2014/main" val="3829006457"/>
                    </a:ext>
                  </a:extLst>
                </a:gridCol>
              </a:tblGrid>
              <a:tr h="5149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32916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616316"/>
              </p:ext>
            </p:extLst>
          </p:nvPr>
        </p:nvGraphicFramePr>
        <p:xfrm>
          <a:off x="277092" y="4375729"/>
          <a:ext cx="4128656" cy="514928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16082">
                  <a:extLst>
                    <a:ext uri="{9D8B030D-6E8A-4147-A177-3AD203B41FA5}">
                      <a16:colId xmlns:a16="http://schemas.microsoft.com/office/drawing/2014/main" val="2721923334"/>
                    </a:ext>
                  </a:extLst>
                </a:gridCol>
                <a:gridCol w="516082">
                  <a:extLst>
                    <a:ext uri="{9D8B030D-6E8A-4147-A177-3AD203B41FA5}">
                      <a16:colId xmlns:a16="http://schemas.microsoft.com/office/drawing/2014/main" val="2967487717"/>
                    </a:ext>
                  </a:extLst>
                </a:gridCol>
                <a:gridCol w="516082">
                  <a:extLst>
                    <a:ext uri="{9D8B030D-6E8A-4147-A177-3AD203B41FA5}">
                      <a16:colId xmlns:a16="http://schemas.microsoft.com/office/drawing/2014/main" val="2191745919"/>
                    </a:ext>
                  </a:extLst>
                </a:gridCol>
                <a:gridCol w="516082">
                  <a:extLst>
                    <a:ext uri="{9D8B030D-6E8A-4147-A177-3AD203B41FA5}">
                      <a16:colId xmlns:a16="http://schemas.microsoft.com/office/drawing/2014/main" val="2409893231"/>
                    </a:ext>
                  </a:extLst>
                </a:gridCol>
                <a:gridCol w="516082">
                  <a:extLst>
                    <a:ext uri="{9D8B030D-6E8A-4147-A177-3AD203B41FA5}">
                      <a16:colId xmlns:a16="http://schemas.microsoft.com/office/drawing/2014/main" val="2209024979"/>
                    </a:ext>
                  </a:extLst>
                </a:gridCol>
                <a:gridCol w="516082">
                  <a:extLst>
                    <a:ext uri="{9D8B030D-6E8A-4147-A177-3AD203B41FA5}">
                      <a16:colId xmlns:a16="http://schemas.microsoft.com/office/drawing/2014/main" val="2567714038"/>
                    </a:ext>
                  </a:extLst>
                </a:gridCol>
                <a:gridCol w="516082">
                  <a:extLst>
                    <a:ext uri="{9D8B030D-6E8A-4147-A177-3AD203B41FA5}">
                      <a16:colId xmlns:a16="http://schemas.microsoft.com/office/drawing/2014/main" val="3362462368"/>
                    </a:ext>
                  </a:extLst>
                </a:gridCol>
                <a:gridCol w="516082">
                  <a:extLst>
                    <a:ext uri="{9D8B030D-6E8A-4147-A177-3AD203B41FA5}">
                      <a16:colId xmlns:a16="http://schemas.microsoft.com/office/drawing/2014/main" val="3829006457"/>
                    </a:ext>
                  </a:extLst>
                </a:gridCol>
              </a:tblGrid>
              <a:tr h="5149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32916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504389"/>
              </p:ext>
            </p:extLst>
          </p:nvPr>
        </p:nvGraphicFramePr>
        <p:xfrm>
          <a:off x="4738255" y="4375729"/>
          <a:ext cx="4128656" cy="514928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16082">
                  <a:extLst>
                    <a:ext uri="{9D8B030D-6E8A-4147-A177-3AD203B41FA5}">
                      <a16:colId xmlns:a16="http://schemas.microsoft.com/office/drawing/2014/main" val="2721923334"/>
                    </a:ext>
                  </a:extLst>
                </a:gridCol>
                <a:gridCol w="516082">
                  <a:extLst>
                    <a:ext uri="{9D8B030D-6E8A-4147-A177-3AD203B41FA5}">
                      <a16:colId xmlns:a16="http://schemas.microsoft.com/office/drawing/2014/main" val="2967487717"/>
                    </a:ext>
                  </a:extLst>
                </a:gridCol>
                <a:gridCol w="516082">
                  <a:extLst>
                    <a:ext uri="{9D8B030D-6E8A-4147-A177-3AD203B41FA5}">
                      <a16:colId xmlns:a16="http://schemas.microsoft.com/office/drawing/2014/main" val="2191745919"/>
                    </a:ext>
                  </a:extLst>
                </a:gridCol>
                <a:gridCol w="516082">
                  <a:extLst>
                    <a:ext uri="{9D8B030D-6E8A-4147-A177-3AD203B41FA5}">
                      <a16:colId xmlns:a16="http://schemas.microsoft.com/office/drawing/2014/main" val="2409893231"/>
                    </a:ext>
                  </a:extLst>
                </a:gridCol>
                <a:gridCol w="516082">
                  <a:extLst>
                    <a:ext uri="{9D8B030D-6E8A-4147-A177-3AD203B41FA5}">
                      <a16:colId xmlns:a16="http://schemas.microsoft.com/office/drawing/2014/main" val="315842717"/>
                    </a:ext>
                  </a:extLst>
                </a:gridCol>
                <a:gridCol w="516082">
                  <a:extLst>
                    <a:ext uri="{9D8B030D-6E8A-4147-A177-3AD203B41FA5}">
                      <a16:colId xmlns:a16="http://schemas.microsoft.com/office/drawing/2014/main" val="2567714038"/>
                    </a:ext>
                  </a:extLst>
                </a:gridCol>
                <a:gridCol w="516082">
                  <a:extLst>
                    <a:ext uri="{9D8B030D-6E8A-4147-A177-3AD203B41FA5}">
                      <a16:colId xmlns:a16="http://schemas.microsoft.com/office/drawing/2014/main" val="3362462368"/>
                    </a:ext>
                  </a:extLst>
                </a:gridCol>
                <a:gridCol w="516082">
                  <a:extLst>
                    <a:ext uri="{9D8B030D-6E8A-4147-A177-3AD203B41FA5}">
                      <a16:colId xmlns:a16="http://schemas.microsoft.com/office/drawing/2014/main" val="3829006457"/>
                    </a:ext>
                  </a:extLst>
                </a:gridCol>
              </a:tblGrid>
              <a:tr h="5149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32916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672905353"/>
                  </p:ext>
                </p:extLst>
              </p:nvPr>
            </p:nvGraphicFramePr>
            <p:xfrm>
              <a:off x="130629" y="76825"/>
              <a:ext cx="8874826" cy="6698048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44374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37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3945">
                    <a:tc gridSpan="2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Using a Diagram to Add</a:t>
                          </a:r>
                          <a:endParaRPr lang="en-GB"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1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2948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 smtClean="0"/>
                            <a:t>YOU DO </a:t>
                          </a:r>
                          <a:r>
                            <a:rPr lang="en-GB" sz="1800" dirty="0" smtClean="0"/>
                            <a:t>3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GB" sz="1800" dirty="0" smtClean="0"/>
                            <a:t>YOU DO </a:t>
                          </a:r>
                          <a:r>
                            <a:rPr lang="en-GB" sz="1800" dirty="0" smtClean="0"/>
                            <a:t>4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612105">
                    <a:tc>
                      <a:txBody>
                        <a:bodyPr/>
                        <a:lstStyle/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dirty="0" smtClean="0"/>
                            <a:t>Shade in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 smtClean="0"/>
                            <a:t> of the diagram above.</a:t>
                          </a: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dirty="0" smtClean="0"/>
                            <a:t>Shade</a:t>
                          </a:r>
                          <a:r>
                            <a:rPr lang="en-GB" sz="1400" baseline="0" dirty="0" smtClean="0"/>
                            <a:t> in another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 smtClean="0"/>
                            <a:t> of the diagram.</a:t>
                          </a: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baseline="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baseline="0" dirty="0" smtClean="0"/>
                            <a:t>What fraction is now shaded?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dirty="0" smtClean="0"/>
                            <a:t>Shade in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 smtClean="0"/>
                            <a:t> of the diagram above.</a:t>
                          </a: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dirty="0" smtClean="0"/>
                            <a:t>Shade</a:t>
                          </a:r>
                          <a:r>
                            <a:rPr lang="en-GB" sz="1400" baseline="0" dirty="0" smtClean="0"/>
                            <a:t> in another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 smtClean="0"/>
                            <a:t> of the diagram.</a:t>
                          </a: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baseline="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baseline="0" dirty="0" smtClean="0"/>
                            <a:t>What fraction is now shaded?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37041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 smtClean="0"/>
                            <a:t>YOU DO 5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GB" sz="1800" dirty="0" smtClean="0"/>
                            <a:t>YOU DO 6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5991089"/>
                      </a:ext>
                    </a:extLst>
                  </a:tr>
                  <a:tr h="2341448">
                    <a:tc>
                      <a:txBody>
                        <a:bodyPr/>
                        <a:lstStyle/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dirty="0" smtClean="0"/>
                            <a:t>Shade in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 smtClean="0"/>
                            <a:t> of the diagram above.</a:t>
                          </a: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dirty="0" smtClean="0"/>
                            <a:t>Shade</a:t>
                          </a:r>
                          <a:r>
                            <a:rPr lang="en-GB" sz="1400" baseline="0" dirty="0" smtClean="0"/>
                            <a:t> in another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 smtClean="0"/>
                            <a:t> of the diagram.</a:t>
                          </a: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baseline="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baseline="0" dirty="0" smtClean="0"/>
                            <a:t>What fraction is now shaded?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dirty="0" smtClean="0"/>
                            <a:t>Shade in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 smtClean="0"/>
                            <a:t> of the diagram above.</a:t>
                          </a: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dirty="0" smtClean="0"/>
                            <a:t>Shade</a:t>
                          </a:r>
                          <a:r>
                            <a:rPr lang="en-GB" sz="1400" baseline="0" dirty="0" smtClean="0"/>
                            <a:t> in another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 smtClean="0"/>
                            <a:t> of the diagram.</a:t>
                          </a: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baseline="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baseline="0" dirty="0" smtClean="0"/>
                            <a:t>What fraction is now shaded?</a:t>
                          </a:r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10993783"/>
                      </a:ext>
                    </a:extLst>
                  </a:tr>
                  <a:tr h="318655">
                    <a:tc gridSpan="2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en-GB" sz="1400" b="1" baseline="0" dirty="0" smtClean="0"/>
                            <a:t>What do you notice about your answers to You Do 5 and You Do 6?</a:t>
                          </a:r>
                          <a:endParaRPr lang="en-GB" sz="1400" b="1" baseline="0" dirty="0" smtClean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baseline="0" dirty="0" smtClean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453707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672905353"/>
                  </p:ext>
                </p:extLst>
              </p:nvPr>
            </p:nvGraphicFramePr>
            <p:xfrm>
              <a:off x="130629" y="76825"/>
              <a:ext cx="8874826" cy="6698048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44374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37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3945">
                    <a:tc gridSpan="2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Using a Diagram to Add</a:t>
                          </a:r>
                          <a:endParaRPr lang="en-GB"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1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17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 smtClean="0"/>
                            <a:t>YOU DO </a:t>
                          </a:r>
                          <a:r>
                            <a:rPr lang="en-GB" sz="1800" dirty="0" smtClean="0"/>
                            <a:t>3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GB" sz="1800" dirty="0" smtClean="0"/>
                            <a:t>YOU DO </a:t>
                          </a:r>
                          <a:r>
                            <a:rPr lang="en-GB" sz="1800" dirty="0" smtClean="0"/>
                            <a:t>4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6121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37" t="-34266" r="-100000" b="-1228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75" t="-34266" r="-137" b="-1228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17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 smtClean="0"/>
                            <a:t>YOU DO 5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GB" sz="1800" dirty="0" smtClean="0"/>
                            <a:t>YOU DO 6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5991089"/>
                      </a:ext>
                    </a:extLst>
                  </a:tr>
                  <a:tr h="23414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37" t="-169091" r="-100000" b="-17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75" t="-169091" r="-137" b="-174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0993783"/>
                      </a:ext>
                    </a:extLst>
                  </a:tr>
                  <a:tr h="396210">
                    <a:tc gridSpan="2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en-GB" sz="1400" b="1" baseline="0" dirty="0" smtClean="0"/>
                            <a:t>What do you notice about your answers to You Do 5 and You Do 6?</a:t>
                          </a:r>
                          <a:endParaRPr lang="en-GB" sz="1400" b="1" baseline="0" dirty="0" smtClean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baseline="0" dirty="0" smtClean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453707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474408"/>
              </p:ext>
            </p:extLst>
          </p:nvPr>
        </p:nvGraphicFramePr>
        <p:xfrm>
          <a:off x="277092" y="1272311"/>
          <a:ext cx="4128656" cy="514928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16082">
                  <a:extLst>
                    <a:ext uri="{9D8B030D-6E8A-4147-A177-3AD203B41FA5}">
                      <a16:colId xmlns:a16="http://schemas.microsoft.com/office/drawing/2014/main" val="2721923334"/>
                    </a:ext>
                  </a:extLst>
                </a:gridCol>
                <a:gridCol w="516082">
                  <a:extLst>
                    <a:ext uri="{9D8B030D-6E8A-4147-A177-3AD203B41FA5}">
                      <a16:colId xmlns:a16="http://schemas.microsoft.com/office/drawing/2014/main" val="2967487717"/>
                    </a:ext>
                  </a:extLst>
                </a:gridCol>
                <a:gridCol w="516082">
                  <a:extLst>
                    <a:ext uri="{9D8B030D-6E8A-4147-A177-3AD203B41FA5}">
                      <a16:colId xmlns:a16="http://schemas.microsoft.com/office/drawing/2014/main" val="2191745919"/>
                    </a:ext>
                  </a:extLst>
                </a:gridCol>
                <a:gridCol w="516082">
                  <a:extLst>
                    <a:ext uri="{9D8B030D-6E8A-4147-A177-3AD203B41FA5}">
                      <a16:colId xmlns:a16="http://schemas.microsoft.com/office/drawing/2014/main" val="54132666"/>
                    </a:ext>
                  </a:extLst>
                </a:gridCol>
                <a:gridCol w="516082">
                  <a:extLst>
                    <a:ext uri="{9D8B030D-6E8A-4147-A177-3AD203B41FA5}">
                      <a16:colId xmlns:a16="http://schemas.microsoft.com/office/drawing/2014/main" val="2409893231"/>
                    </a:ext>
                  </a:extLst>
                </a:gridCol>
                <a:gridCol w="516082">
                  <a:extLst>
                    <a:ext uri="{9D8B030D-6E8A-4147-A177-3AD203B41FA5}">
                      <a16:colId xmlns:a16="http://schemas.microsoft.com/office/drawing/2014/main" val="2567714038"/>
                    </a:ext>
                  </a:extLst>
                </a:gridCol>
                <a:gridCol w="516082">
                  <a:extLst>
                    <a:ext uri="{9D8B030D-6E8A-4147-A177-3AD203B41FA5}">
                      <a16:colId xmlns:a16="http://schemas.microsoft.com/office/drawing/2014/main" val="3362462368"/>
                    </a:ext>
                  </a:extLst>
                </a:gridCol>
                <a:gridCol w="516082">
                  <a:extLst>
                    <a:ext uri="{9D8B030D-6E8A-4147-A177-3AD203B41FA5}">
                      <a16:colId xmlns:a16="http://schemas.microsoft.com/office/drawing/2014/main" val="3829006457"/>
                    </a:ext>
                  </a:extLst>
                </a:gridCol>
              </a:tblGrid>
              <a:tr h="5149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32916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64466"/>
              </p:ext>
            </p:extLst>
          </p:nvPr>
        </p:nvGraphicFramePr>
        <p:xfrm>
          <a:off x="277092" y="4375729"/>
          <a:ext cx="1876660" cy="514928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375332">
                  <a:extLst>
                    <a:ext uri="{9D8B030D-6E8A-4147-A177-3AD203B41FA5}">
                      <a16:colId xmlns:a16="http://schemas.microsoft.com/office/drawing/2014/main" val="2721923334"/>
                    </a:ext>
                  </a:extLst>
                </a:gridCol>
                <a:gridCol w="375332">
                  <a:extLst>
                    <a:ext uri="{9D8B030D-6E8A-4147-A177-3AD203B41FA5}">
                      <a16:colId xmlns:a16="http://schemas.microsoft.com/office/drawing/2014/main" val="450502601"/>
                    </a:ext>
                  </a:extLst>
                </a:gridCol>
                <a:gridCol w="375332">
                  <a:extLst>
                    <a:ext uri="{9D8B030D-6E8A-4147-A177-3AD203B41FA5}">
                      <a16:colId xmlns:a16="http://schemas.microsoft.com/office/drawing/2014/main" val="2148981577"/>
                    </a:ext>
                  </a:extLst>
                </a:gridCol>
                <a:gridCol w="375332">
                  <a:extLst>
                    <a:ext uri="{9D8B030D-6E8A-4147-A177-3AD203B41FA5}">
                      <a16:colId xmlns:a16="http://schemas.microsoft.com/office/drawing/2014/main" val="804801279"/>
                    </a:ext>
                  </a:extLst>
                </a:gridCol>
                <a:gridCol w="375332">
                  <a:extLst>
                    <a:ext uri="{9D8B030D-6E8A-4147-A177-3AD203B41FA5}">
                      <a16:colId xmlns:a16="http://schemas.microsoft.com/office/drawing/2014/main" val="1631748345"/>
                    </a:ext>
                  </a:extLst>
                </a:gridCol>
              </a:tblGrid>
              <a:tr h="5149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32916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101963"/>
              </p:ext>
            </p:extLst>
          </p:nvPr>
        </p:nvGraphicFramePr>
        <p:xfrm>
          <a:off x="2493822" y="4375729"/>
          <a:ext cx="1876660" cy="514928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375332">
                  <a:extLst>
                    <a:ext uri="{9D8B030D-6E8A-4147-A177-3AD203B41FA5}">
                      <a16:colId xmlns:a16="http://schemas.microsoft.com/office/drawing/2014/main" val="2721923334"/>
                    </a:ext>
                  </a:extLst>
                </a:gridCol>
                <a:gridCol w="375332">
                  <a:extLst>
                    <a:ext uri="{9D8B030D-6E8A-4147-A177-3AD203B41FA5}">
                      <a16:colId xmlns:a16="http://schemas.microsoft.com/office/drawing/2014/main" val="450502601"/>
                    </a:ext>
                  </a:extLst>
                </a:gridCol>
                <a:gridCol w="375332">
                  <a:extLst>
                    <a:ext uri="{9D8B030D-6E8A-4147-A177-3AD203B41FA5}">
                      <a16:colId xmlns:a16="http://schemas.microsoft.com/office/drawing/2014/main" val="2148981577"/>
                    </a:ext>
                  </a:extLst>
                </a:gridCol>
                <a:gridCol w="375332">
                  <a:extLst>
                    <a:ext uri="{9D8B030D-6E8A-4147-A177-3AD203B41FA5}">
                      <a16:colId xmlns:a16="http://schemas.microsoft.com/office/drawing/2014/main" val="804801279"/>
                    </a:ext>
                  </a:extLst>
                </a:gridCol>
                <a:gridCol w="375332">
                  <a:extLst>
                    <a:ext uri="{9D8B030D-6E8A-4147-A177-3AD203B41FA5}">
                      <a16:colId xmlns:a16="http://schemas.microsoft.com/office/drawing/2014/main" val="1631748345"/>
                    </a:ext>
                  </a:extLst>
                </a:gridCol>
              </a:tblGrid>
              <a:tr h="5149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32916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149937"/>
              </p:ext>
            </p:extLst>
          </p:nvPr>
        </p:nvGraphicFramePr>
        <p:xfrm>
          <a:off x="5864253" y="1272311"/>
          <a:ext cx="1876660" cy="514928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375332">
                  <a:extLst>
                    <a:ext uri="{9D8B030D-6E8A-4147-A177-3AD203B41FA5}">
                      <a16:colId xmlns:a16="http://schemas.microsoft.com/office/drawing/2014/main" val="2721923334"/>
                    </a:ext>
                  </a:extLst>
                </a:gridCol>
                <a:gridCol w="375332">
                  <a:extLst>
                    <a:ext uri="{9D8B030D-6E8A-4147-A177-3AD203B41FA5}">
                      <a16:colId xmlns:a16="http://schemas.microsoft.com/office/drawing/2014/main" val="450502601"/>
                    </a:ext>
                  </a:extLst>
                </a:gridCol>
                <a:gridCol w="375332">
                  <a:extLst>
                    <a:ext uri="{9D8B030D-6E8A-4147-A177-3AD203B41FA5}">
                      <a16:colId xmlns:a16="http://schemas.microsoft.com/office/drawing/2014/main" val="2148981577"/>
                    </a:ext>
                  </a:extLst>
                </a:gridCol>
                <a:gridCol w="375332">
                  <a:extLst>
                    <a:ext uri="{9D8B030D-6E8A-4147-A177-3AD203B41FA5}">
                      <a16:colId xmlns:a16="http://schemas.microsoft.com/office/drawing/2014/main" val="804801279"/>
                    </a:ext>
                  </a:extLst>
                </a:gridCol>
                <a:gridCol w="375332">
                  <a:extLst>
                    <a:ext uri="{9D8B030D-6E8A-4147-A177-3AD203B41FA5}">
                      <a16:colId xmlns:a16="http://schemas.microsoft.com/office/drawing/2014/main" val="1631748345"/>
                    </a:ext>
                  </a:extLst>
                </a:gridCol>
              </a:tblGrid>
              <a:tr h="5149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32916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195806"/>
              </p:ext>
            </p:extLst>
          </p:nvPr>
        </p:nvGraphicFramePr>
        <p:xfrm>
          <a:off x="4738262" y="4375729"/>
          <a:ext cx="1876658" cy="514928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268094">
                  <a:extLst>
                    <a:ext uri="{9D8B030D-6E8A-4147-A177-3AD203B41FA5}">
                      <a16:colId xmlns:a16="http://schemas.microsoft.com/office/drawing/2014/main" val="2721923334"/>
                    </a:ext>
                  </a:extLst>
                </a:gridCol>
                <a:gridCol w="268094">
                  <a:extLst>
                    <a:ext uri="{9D8B030D-6E8A-4147-A177-3AD203B41FA5}">
                      <a16:colId xmlns:a16="http://schemas.microsoft.com/office/drawing/2014/main" val="450502601"/>
                    </a:ext>
                  </a:extLst>
                </a:gridCol>
                <a:gridCol w="268094">
                  <a:extLst>
                    <a:ext uri="{9D8B030D-6E8A-4147-A177-3AD203B41FA5}">
                      <a16:colId xmlns:a16="http://schemas.microsoft.com/office/drawing/2014/main" val="953615525"/>
                    </a:ext>
                  </a:extLst>
                </a:gridCol>
                <a:gridCol w="268094">
                  <a:extLst>
                    <a:ext uri="{9D8B030D-6E8A-4147-A177-3AD203B41FA5}">
                      <a16:colId xmlns:a16="http://schemas.microsoft.com/office/drawing/2014/main" val="855486833"/>
                    </a:ext>
                  </a:extLst>
                </a:gridCol>
                <a:gridCol w="268094">
                  <a:extLst>
                    <a:ext uri="{9D8B030D-6E8A-4147-A177-3AD203B41FA5}">
                      <a16:colId xmlns:a16="http://schemas.microsoft.com/office/drawing/2014/main" val="2148981577"/>
                    </a:ext>
                  </a:extLst>
                </a:gridCol>
                <a:gridCol w="268094">
                  <a:extLst>
                    <a:ext uri="{9D8B030D-6E8A-4147-A177-3AD203B41FA5}">
                      <a16:colId xmlns:a16="http://schemas.microsoft.com/office/drawing/2014/main" val="804801279"/>
                    </a:ext>
                  </a:extLst>
                </a:gridCol>
                <a:gridCol w="268094">
                  <a:extLst>
                    <a:ext uri="{9D8B030D-6E8A-4147-A177-3AD203B41FA5}">
                      <a16:colId xmlns:a16="http://schemas.microsoft.com/office/drawing/2014/main" val="1631748345"/>
                    </a:ext>
                  </a:extLst>
                </a:gridCol>
              </a:tblGrid>
              <a:tr h="5149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32916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300105"/>
              </p:ext>
            </p:extLst>
          </p:nvPr>
        </p:nvGraphicFramePr>
        <p:xfrm>
          <a:off x="6954990" y="4375729"/>
          <a:ext cx="1876658" cy="514928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268094">
                  <a:extLst>
                    <a:ext uri="{9D8B030D-6E8A-4147-A177-3AD203B41FA5}">
                      <a16:colId xmlns:a16="http://schemas.microsoft.com/office/drawing/2014/main" val="2721923334"/>
                    </a:ext>
                  </a:extLst>
                </a:gridCol>
                <a:gridCol w="268094">
                  <a:extLst>
                    <a:ext uri="{9D8B030D-6E8A-4147-A177-3AD203B41FA5}">
                      <a16:colId xmlns:a16="http://schemas.microsoft.com/office/drawing/2014/main" val="450502601"/>
                    </a:ext>
                  </a:extLst>
                </a:gridCol>
                <a:gridCol w="268094">
                  <a:extLst>
                    <a:ext uri="{9D8B030D-6E8A-4147-A177-3AD203B41FA5}">
                      <a16:colId xmlns:a16="http://schemas.microsoft.com/office/drawing/2014/main" val="953615525"/>
                    </a:ext>
                  </a:extLst>
                </a:gridCol>
                <a:gridCol w="268094">
                  <a:extLst>
                    <a:ext uri="{9D8B030D-6E8A-4147-A177-3AD203B41FA5}">
                      <a16:colId xmlns:a16="http://schemas.microsoft.com/office/drawing/2014/main" val="855486833"/>
                    </a:ext>
                  </a:extLst>
                </a:gridCol>
                <a:gridCol w="268094">
                  <a:extLst>
                    <a:ext uri="{9D8B030D-6E8A-4147-A177-3AD203B41FA5}">
                      <a16:colId xmlns:a16="http://schemas.microsoft.com/office/drawing/2014/main" val="2148981577"/>
                    </a:ext>
                  </a:extLst>
                </a:gridCol>
                <a:gridCol w="268094">
                  <a:extLst>
                    <a:ext uri="{9D8B030D-6E8A-4147-A177-3AD203B41FA5}">
                      <a16:colId xmlns:a16="http://schemas.microsoft.com/office/drawing/2014/main" val="804801279"/>
                    </a:ext>
                  </a:extLst>
                </a:gridCol>
                <a:gridCol w="268094">
                  <a:extLst>
                    <a:ext uri="{9D8B030D-6E8A-4147-A177-3AD203B41FA5}">
                      <a16:colId xmlns:a16="http://schemas.microsoft.com/office/drawing/2014/main" val="1631748345"/>
                    </a:ext>
                  </a:extLst>
                </a:gridCol>
              </a:tblGrid>
              <a:tr h="5149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329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372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128584536"/>
                  </p:ext>
                </p:extLst>
              </p:nvPr>
            </p:nvGraphicFramePr>
            <p:xfrm>
              <a:off x="130629" y="154380"/>
              <a:ext cx="8874826" cy="6578929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44374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37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3945">
                    <a:tc gridSpan="2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Using a Diagram to Subtract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1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2948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I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612105">
                    <a:tc>
                      <a:txBody>
                        <a:bodyPr/>
                        <a:lstStyle/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dirty="0" smtClean="0"/>
                            <a:t>Shade in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 smtClean="0"/>
                            <a:t> of the diagram above.</a:t>
                          </a: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dirty="0" smtClean="0"/>
                            <a:t>Cross out</a:t>
                          </a:r>
                          <a:r>
                            <a:rPr lang="en-GB" sz="1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 smtClean="0"/>
                            <a:t> of the diagram.</a:t>
                          </a: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baseline="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baseline="0" dirty="0" smtClean="0"/>
                            <a:t>What fraction is left?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dirty="0" smtClean="0"/>
                            <a:t>Shade in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 smtClean="0"/>
                            <a:t> of the diagram above.</a:t>
                          </a: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dirty="0" smtClean="0"/>
                            <a:t>Cross</a:t>
                          </a:r>
                          <a:r>
                            <a:rPr lang="en-GB" sz="1400" baseline="0" dirty="0" smtClean="0"/>
                            <a:t> out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 smtClean="0"/>
                            <a:t> of the diagram.</a:t>
                          </a: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baseline="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baseline="0" dirty="0" smtClean="0"/>
                            <a:t>What fraction </a:t>
                          </a:r>
                          <a:r>
                            <a:rPr lang="en-GB" sz="1400" baseline="0" dirty="0" smtClean="0"/>
                            <a:t>is left?</a:t>
                          </a:r>
                          <a:endParaRPr lang="en-GB" sz="14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37041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 smtClean="0"/>
                            <a:t>YOU DO 1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GB" sz="1800" dirty="0" smtClean="0"/>
                            <a:t>YOU DO 2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5991089"/>
                      </a:ext>
                    </a:extLst>
                  </a:tr>
                  <a:tr h="2618539">
                    <a:tc>
                      <a:txBody>
                        <a:bodyPr/>
                        <a:lstStyle/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dirty="0" smtClean="0"/>
                            <a:t>Shade in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 smtClean="0"/>
                            <a:t> of the diagram above.</a:t>
                          </a: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dirty="0" smtClean="0"/>
                            <a:t>Cross out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 smtClean="0"/>
                            <a:t> of the diagram.</a:t>
                          </a: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baseline="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baseline="0" dirty="0" smtClean="0"/>
                            <a:t>What fraction is </a:t>
                          </a:r>
                          <a:r>
                            <a:rPr lang="en-GB" sz="1400" baseline="0" dirty="0" smtClean="0"/>
                            <a:t>left?</a:t>
                          </a:r>
                          <a:endParaRPr lang="en-GB" sz="1400" baseline="0" dirty="0" smtClean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dirty="0" smtClean="0"/>
                            <a:t>Shade in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 smtClean="0"/>
                            <a:t> of the diagram above.</a:t>
                          </a: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dirty="0" smtClean="0"/>
                            <a:t>Cross out</a:t>
                          </a:r>
                          <a:r>
                            <a:rPr lang="en-GB" sz="1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 smtClean="0"/>
                            <a:t> of the diagram.</a:t>
                          </a: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endParaRPr lang="en-GB" sz="1400" baseline="0" dirty="0" smtClean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en-GB" sz="1400" baseline="0" dirty="0" smtClean="0"/>
                            <a:t>What fraction is now </a:t>
                          </a:r>
                          <a:r>
                            <a:rPr lang="en-GB" sz="1400" baseline="0" dirty="0" smtClean="0"/>
                            <a:t>left?</a:t>
                          </a:r>
                          <a:endParaRPr lang="en-GB" sz="1400" baseline="0" dirty="0" smtClean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109937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128584536"/>
                  </p:ext>
                </p:extLst>
              </p:nvPr>
            </p:nvGraphicFramePr>
            <p:xfrm>
              <a:off x="130629" y="154380"/>
              <a:ext cx="8874826" cy="6578929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44374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37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3945">
                    <a:tc gridSpan="2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Using a Diagram to Subtract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1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17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I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6121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37" t="-34266" r="-100000" b="-1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75" t="-34266" r="-137" b="-11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17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 smtClean="0"/>
                            <a:t>YOU DO 1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GB" sz="1800" dirty="0" smtClean="0"/>
                            <a:t>YOU DO 2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5991089"/>
                      </a:ext>
                    </a:extLst>
                  </a:tr>
                  <a:tr h="26185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37" t="-151395" r="-100000" b="-4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75" t="-151395" r="-137" b="-4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099378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656583"/>
              </p:ext>
            </p:extLst>
          </p:nvPr>
        </p:nvGraphicFramePr>
        <p:xfrm>
          <a:off x="277092" y="1272311"/>
          <a:ext cx="4128656" cy="514928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89808">
                  <a:extLst>
                    <a:ext uri="{9D8B030D-6E8A-4147-A177-3AD203B41FA5}">
                      <a16:colId xmlns:a16="http://schemas.microsoft.com/office/drawing/2014/main" val="2721923334"/>
                    </a:ext>
                  </a:extLst>
                </a:gridCol>
                <a:gridCol w="589808">
                  <a:extLst>
                    <a:ext uri="{9D8B030D-6E8A-4147-A177-3AD203B41FA5}">
                      <a16:colId xmlns:a16="http://schemas.microsoft.com/office/drawing/2014/main" val="2967487717"/>
                    </a:ext>
                  </a:extLst>
                </a:gridCol>
                <a:gridCol w="589808">
                  <a:extLst>
                    <a:ext uri="{9D8B030D-6E8A-4147-A177-3AD203B41FA5}">
                      <a16:colId xmlns:a16="http://schemas.microsoft.com/office/drawing/2014/main" val="2191745919"/>
                    </a:ext>
                  </a:extLst>
                </a:gridCol>
                <a:gridCol w="589808">
                  <a:extLst>
                    <a:ext uri="{9D8B030D-6E8A-4147-A177-3AD203B41FA5}">
                      <a16:colId xmlns:a16="http://schemas.microsoft.com/office/drawing/2014/main" val="2409893231"/>
                    </a:ext>
                  </a:extLst>
                </a:gridCol>
                <a:gridCol w="589808">
                  <a:extLst>
                    <a:ext uri="{9D8B030D-6E8A-4147-A177-3AD203B41FA5}">
                      <a16:colId xmlns:a16="http://schemas.microsoft.com/office/drawing/2014/main" val="2567714038"/>
                    </a:ext>
                  </a:extLst>
                </a:gridCol>
                <a:gridCol w="589808">
                  <a:extLst>
                    <a:ext uri="{9D8B030D-6E8A-4147-A177-3AD203B41FA5}">
                      <a16:colId xmlns:a16="http://schemas.microsoft.com/office/drawing/2014/main" val="3362462368"/>
                    </a:ext>
                  </a:extLst>
                </a:gridCol>
                <a:gridCol w="589808">
                  <a:extLst>
                    <a:ext uri="{9D8B030D-6E8A-4147-A177-3AD203B41FA5}">
                      <a16:colId xmlns:a16="http://schemas.microsoft.com/office/drawing/2014/main" val="3829006457"/>
                    </a:ext>
                  </a:extLst>
                </a:gridCol>
              </a:tblGrid>
              <a:tr h="5149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32916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085621"/>
              </p:ext>
            </p:extLst>
          </p:nvPr>
        </p:nvGraphicFramePr>
        <p:xfrm>
          <a:off x="4738255" y="1272311"/>
          <a:ext cx="4128660" cy="514928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458740">
                  <a:extLst>
                    <a:ext uri="{9D8B030D-6E8A-4147-A177-3AD203B41FA5}">
                      <a16:colId xmlns:a16="http://schemas.microsoft.com/office/drawing/2014/main" val="2721923334"/>
                    </a:ext>
                  </a:extLst>
                </a:gridCol>
                <a:gridCol w="458740">
                  <a:extLst>
                    <a:ext uri="{9D8B030D-6E8A-4147-A177-3AD203B41FA5}">
                      <a16:colId xmlns:a16="http://schemas.microsoft.com/office/drawing/2014/main" val="2967487717"/>
                    </a:ext>
                  </a:extLst>
                </a:gridCol>
                <a:gridCol w="458740">
                  <a:extLst>
                    <a:ext uri="{9D8B030D-6E8A-4147-A177-3AD203B41FA5}">
                      <a16:colId xmlns:a16="http://schemas.microsoft.com/office/drawing/2014/main" val="3298266240"/>
                    </a:ext>
                  </a:extLst>
                </a:gridCol>
                <a:gridCol w="458740">
                  <a:extLst>
                    <a:ext uri="{9D8B030D-6E8A-4147-A177-3AD203B41FA5}">
                      <a16:colId xmlns:a16="http://schemas.microsoft.com/office/drawing/2014/main" val="1804993588"/>
                    </a:ext>
                  </a:extLst>
                </a:gridCol>
                <a:gridCol w="458740">
                  <a:extLst>
                    <a:ext uri="{9D8B030D-6E8A-4147-A177-3AD203B41FA5}">
                      <a16:colId xmlns:a16="http://schemas.microsoft.com/office/drawing/2014/main" val="2191745919"/>
                    </a:ext>
                  </a:extLst>
                </a:gridCol>
                <a:gridCol w="458740">
                  <a:extLst>
                    <a:ext uri="{9D8B030D-6E8A-4147-A177-3AD203B41FA5}">
                      <a16:colId xmlns:a16="http://schemas.microsoft.com/office/drawing/2014/main" val="2409893231"/>
                    </a:ext>
                  </a:extLst>
                </a:gridCol>
                <a:gridCol w="458740">
                  <a:extLst>
                    <a:ext uri="{9D8B030D-6E8A-4147-A177-3AD203B41FA5}">
                      <a16:colId xmlns:a16="http://schemas.microsoft.com/office/drawing/2014/main" val="2567714038"/>
                    </a:ext>
                  </a:extLst>
                </a:gridCol>
                <a:gridCol w="458740">
                  <a:extLst>
                    <a:ext uri="{9D8B030D-6E8A-4147-A177-3AD203B41FA5}">
                      <a16:colId xmlns:a16="http://schemas.microsoft.com/office/drawing/2014/main" val="3362462368"/>
                    </a:ext>
                  </a:extLst>
                </a:gridCol>
                <a:gridCol w="458740">
                  <a:extLst>
                    <a:ext uri="{9D8B030D-6E8A-4147-A177-3AD203B41FA5}">
                      <a16:colId xmlns:a16="http://schemas.microsoft.com/office/drawing/2014/main" val="3829006457"/>
                    </a:ext>
                  </a:extLst>
                </a:gridCol>
              </a:tblGrid>
              <a:tr h="5149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32916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616316"/>
              </p:ext>
            </p:extLst>
          </p:nvPr>
        </p:nvGraphicFramePr>
        <p:xfrm>
          <a:off x="277092" y="4375729"/>
          <a:ext cx="4128656" cy="514928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16082">
                  <a:extLst>
                    <a:ext uri="{9D8B030D-6E8A-4147-A177-3AD203B41FA5}">
                      <a16:colId xmlns:a16="http://schemas.microsoft.com/office/drawing/2014/main" val="2721923334"/>
                    </a:ext>
                  </a:extLst>
                </a:gridCol>
                <a:gridCol w="516082">
                  <a:extLst>
                    <a:ext uri="{9D8B030D-6E8A-4147-A177-3AD203B41FA5}">
                      <a16:colId xmlns:a16="http://schemas.microsoft.com/office/drawing/2014/main" val="2967487717"/>
                    </a:ext>
                  </a:extLst>
                </a:gridCol>
                <a:gridCol w="516082">
                  <a:extLst>
                    <a:ext uri="{9D8B030D-6E8A-4147-A177-3AD203B41FA5}">
                      <a16:colId xmlns:a16="http://schemas.microsoft.com/office/drawing/2014/main" val="2191745919"/>
                    </a:ext>
                  </a:extLst>
                </a:gridCol>
                <a:gridCol w="516082">
                  <a:extLst>
                    <a:ext uri="{9D8B030D-6E8A-4147-A177-3AD203B41FA5}">
                      <a16:colId xmlns:a16="http://schemas.microsoft.com/office/drawing/2014/main" val="2409893231"/>
                    </a:ext>
                  </a:extLst>
                </a:gridCol>
                <a:gridCol w="516082">
                  <a:extLst>
                    <a:ext uri="{9D8B030D-6E8A-4147-A177-3AD203B41FA5}">
                      <a16:colId xmlns:a16="http://schemas.microsoft.com/office/drawing/2014/main" val="2209024979"/>
                    </a:ext>
                  </a:extLst>
                </a:gridCol>
                <a:gridCol w="516082">
                  <a:extLst>
                    <a:ext uri="{9D8B030D-6E8A-4147-A177-3AD203B41FA5}">
                      <a16:colId xmlns:a16="http://schemas.microsoft.com/office/drawing/2014/main" val="2567714038"/>
                    </a:ext>
                  </a:extLst>
                </a:gridCol>
                <a:gridCol w="516082">
                  <a:extLst>
                    <a:ext uri="{9D8B030D-6E8A-4147-A177-3AD203B41FA5}">
                      <a16:colId xmlns:a16="http://schemas.microsoft.com/office/drawing/2014/main" val="3362462368"/>
                    </a:ext>
                  </a:extLst>
                </a:gridCol>
                <a:gridCol w="516082">
                  <a:extLst>
                    <a:ext uri="{9D8B030D-6E8A-4147-A177-3AD203B41FA5}">
                      <a16:colId xmlns:a16="http://schemas.microsoft.com/office/drawing/2014/main" val="3829006457"/>
                    </a:ext>
                  </a:extLst>
                </a:gridCol>
              </a:tblGrid>
              <a:tr h="5149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32916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297209"/>
              </p:ext>
            </p:extLst>
          </p:nvPr>
        </p:nvGraphicFramePr>
        <p:xfrm>
          <a:off x="4738255" y="4375729"/>
          <a:ext cx="4128652" cy="514928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375332">
                  <a:extLst>
                    <a:ext uri="{9D8B030D-6E8A-4147-A177-3AD203B41FA5}">
                      <a16:colId xmlns:a16="http://schemas.microsoft.com/office/drawing/2014/main" val="2721923334"/>
                    </a:ext>
                  </a:extLst>
                </a:gridCol>
                <a:gridCol w="375332">
                  <a:extLst>
                    <a:ext uri="{9D8B030D-6E8A-4147-A177-3AD203B41FA5}">
                      <a16:colId xmlns:a16="http://schemas.microsoft.com/office/drawing/2014/main" val="2967487717"/>
                    </a:ext>
                  </a:extLst>
                </a:gridCol>
                <a:gridCol w="375332">
                  <a:extLst>
                    <a:ext uri="{9D8B030D-6E8A-4147-A177-3AD203B41FA5}">
                      <a16:colId xmlns:a16="http://schemas.microsoft.com/office/drawing/2014/main" val="2191745919"/>
                    </a:ext>
                  </a:extLst>
                </a:gridCol>
                <a:gridCol w="375332">
                  <a:extLst>
                    <a:ext uri="{9D8B030D-6E8A-4147-A177-3AD203B41FA5}">
                      <a16:colId xmlns:a16="http://schemas.microsoft.com/office/drawing/2014/main" val="84020694"/>
                    </a:ext>
                  </a:extLst>
                </a:gridCol>
                <a:gridCol w="375332">
                  <a:extLst>
                    <a:ext uri="{9D8B030D-6E8A-4147-A177-3AD203B41FA5}">
                      <a16:colId xmlns:a16="http://schemas.microsoft.com/office/drawing/2014/main" val="4202974405"/>
                    </a:ext>
                  </a:extLst>
                </a:gridCol>
                <a:gridCol w="375332">
                  <a:extLst>
                    <a:ext uri="{9D8B030D-6E8A-4147-A177-3AD203B41FA5}">
                      <a16:colId xmlns:a16="http://schemas.microsoft.com/office/drawing/2014/main" val="1568022067"/>
                    </a:ext>
                  </a:extLst>
                </a:gridCol>
                <a:gridCol w="375332">
                  <a:extLst>
                    <a:ext uri="{9D8B030D-6E8A-4147-A177-3AD203B41FA5}">
                      <a16:colId xmlns:a16="http://schemas.microsoft.com/office/drawing/2014/main" val="2409893231"/>
                    </a:ext>
                  </a:extLst>
                </a:gridCol>
                <a:gridCol w="375332">
                  <a:extLst>
                    <a:ext uri="{9D8B030D-6E8A-4147-A177-3AD203B41FA5}">
                      <a16:colId xmlns:a16="http://schemas.microsoft.com/office/drawing/2014/main" val="315842717"/>
                    </a:ext>
                  </a:extLst>
                </a:gridCol>
                <a:gridCol w="375332">
                  <a:extLst>
                    <a:ext uri="{9D8B030D-6E8A-4147-A177-3AD203B41FA5}">
                      <a16:colId xmlns:a16="http://schemas.microsoft.com/office/drawing/2014/main" val="2567714038"/>
                    </a:ext>
                  </a:extLst>
                </a:gridCol>
                <a:gridCol w="375332">
                  <a:extLst>
                    <a:ext uri="{9D8B030D-6E8A-4147-A177-3AD203B41FA5}">
                      <a16:colId xmlns:a16="http://schemas.microsoft.com/office/drawing/2014/main" val="3362462368"/>
                    </a:ext>
                  </a:extLst>
                </a:gridCol>
                <a:gridCol w="375332">
                  <a:extLst>
                    <a:ext uri="{9D8B030D-6E8A-4147-A177-3AD203B41FA5}">
                      <a16:colId xmlns:a16="http://schemas.microsoft.com/office/drawing/2014/main" val="3829006457"/>
                    </a:ext>
                  </a:extLst>
                </a:gridCol>
              </a:tblGrid>
              <a:tr h="5149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329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397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268149569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Adding and Subtracting without a Diagram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Complete the calculations below.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Draw a diagram if needed.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borderBox>
                                      <m:borderBox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borderBox>
                                      <m:borderBox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borderBox>
                                      <m:borderBox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borderBox>
                                      <m:borderBox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num>
                                  <m:den>
                                    <m:borderBox>
                                      <m:borderBox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den>
                                </m:f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Complete the calculations below.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Draw a diagram if needed.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borderBox>
                                      <m:borderBox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borderBox>
                                      <m:borderBox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borderBox>
                                      <m:borderBox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borderBox>
                                      <m:borderBox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num>
                                  <m:den>
                                    <m:borderBox>
                                      <m:borderBox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den>
                                </m:f>
                              </m:oMath>
                            </m:oMathPara>
                          </a14:m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Complete the calculations below.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Draw a diagram if needed.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borderBox>
                                      <m:borderBox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borderBox>
                                      <m:borderBox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borderBox>
                                      <m:borderBox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borderBox>
                                      <m:borderBox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num>
                                  <m:den>
                                    <m:borderBox>
                                      <m:borderBox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den>
                                </m:f>
                              </m:oMath>
                            </m:oMathPara>
                          </a14:m>
                          <a:endParaRPr lang="en-GB" i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268149569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Adding and Subtracting without a Diagram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17134" r="-2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17134" r="-1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17134" r="-412" b="-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3149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813</Words>
  <Application>Microsoft Office PowerPoint</Application>
  <PresentationFormat>On-screen Show (4:3)</PresentationFormat>
  <Paragraphs>172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 Math</vt:lpstr>
      <vt:lpstr>Office Theme</vt:lpstr>
      <vt:lpstr>Adding and Subtracting Fractions with Same Denominators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Windows User</cp:lastModifiedBy>
  <cp:revision>20</cp:revision>
  <cp:lastPrinted>2022-01-17T14:37:25Z</cp:lastPrinted>
  <dcterms:created xsi:type="dcterms:W3CDTF">2018-01-27T15:48:25Z</dcterms:created>
  <dcterms:modified xsi:type="dcterms:W3CDTF">2022-01-17T15:15:05Z</dcterms:modified>
</cp:coreProperties>
</file>