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9"/>
  </p:notesMasterIdLst>
  <p:sldIdLst>
    <p:sldId id="280" r:id="rId2"/>
    <p:sldId id="281" r:id="rId3"/>
    <p:sldId id="260" r:id="rId4"/>
    <p:sldId id="282" r:id="rId5"/>
    <p:sldId id="283" r:id="rId6"/>
    <p:sldId id="284" r:id="rId7"/>
    <p:sldId id="285" r:id="rId8"/>
  </p:sldIdLst>
  <p:sldSz cx="9144000" cy="6858000" type="screen4x3"/>
  <p:notesSz cx="6794500" cy="9931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8" roundtripDataSignature="AMtx7miZs39nGH+w16IVzHtR4PfxczB3r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572A604-6930-44FA-8A8C-41554DEEE212}">
  <a:tblStyle styleId="{2572A604-6930-44FA-8A8C-41554DEEE21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D58A563-02C7-48BE-AD82-CCC30232CB04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83"/>
  </p:normalViewPr>
  <p:slideViewPr>
    <p:cSldViewPr snapToGrid="0">
      <p:cViewPr varScale="1">
        <p:scale>
          <a:sx n="94" d="100"/>
          <a:sy n="94" d="100"/>
        </p:scale>
        <p:origin x="47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8645" y="0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4486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1669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377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a2e4b46b5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a2e4b46b51_0_0:notes"/>
          <p:cNvSpPr txBox="1">
            <a:spLocks noGrp="1"/>
          </p:cNvSpPr>
          <p:nvPr>
            <p:ph type="body" idx="1"/>
          </p:nvPr>
        </p:nvSpPr>
        <p:spPr>
          <a:xfrm>
            <a:off x="679450" y="4717415"/>
            <a:ext cx="5435700" cy="446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ga2e4b46b51_0_0:notes"/>
          <p:cNvSpPr txBox="1">
            <a:spLocks noGrp="1"/>
          </p:cNvSpPr>
          <p:nvPr>
            <p:ph type="sldNum" idx="12"/>
          </p:nvPr>
        </p:nvSpPr>
        <p:spPr>
          <a:xfrm>
            <a:off x="3848645" y="9433106"/>
            <a:ext cx="2944200" cy="4965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480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EE82A-BC5C-D14C-9981-BCB8B89FC9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+mn-lt"/>
              </a:rPr>
              <a:t>Negative and Fractional Indices</a:t>
            </a:r>
            <a:endParaRPr lang="en-US" b="1" dirty="0">
              <a:latin typeface="+mn-l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B49E9-F7AA-3345-8461-3855BB3870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05284"/>
            <a:ext cx="7772400" cy="1259246"/>
          </a:xfrm>
        </p:spPr>
        <p:txBody>
          <a:bodyPr/>
          <a:lstStyle/>
          <a:p>
            <a:r>
              <a:rPr lang="en-US" dirty="0">
                <a:latin typeface="+mn-lt"/>
              </a:rPr>
              <a:t>Full lesson PowerPoint, including I Do, We Do, You Do Example Sheet(s).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23159A-D4BC-1344-8A8E-8B0A71892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2543" y="941387"/>
            <a:ext cx="4238914" cy="151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8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120;ga2e4b46b51_0_0">
            <a:extLst>
              <a:ext uri="{FF2B5EF4-FFF2-40B4-BE49-F238E27FC236}">
                <a16:creationId xmlns:a16="http://schemas.microsoft.com/office/drawing/2014/main" id="{58D76774-2D78-FB48-878E-85F0051511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412423"/>
              </p:ext>
            </p:extLst>
          </p:nvPr>
        </p:nvGraphicFramePr>
        <p:xfrm>
          <a:off x="130629" y="154380"/>
          <a:ext cx="8882742" cy="6597294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32505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32218">
                  <a:extLst>
                    <a:ext uri="{9D8B030D-6E8A-4147-A177-3AD203B41FA5}">
                      <a16:colId xmlns:a16="http://schemas.microsoft.com/office/drawing/2014/main" val="1610420033"/>
                    </a:ext>
                  </a:extLst>
                </a:gridCol>
              </a:tblGrid>
              <a:tr h="1472401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32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and Fractional Indices</a:t>
                      </a:r>
                      <a:endParaRPr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893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468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80C3CB7B-F555-F541-8C4E-E19B64939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47" y="313868"/>
            <a:ext cx="2795920" cy="113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8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" name="Google Shape;120;ga2e4b46b51_0_0"/>
          <p:cNvGraphicFramePr/>
          <p:nvPr>
            <p:extLst>
              <p:ext uri="{D42A27DB-BD31-4B8C-83A1-F6EECF244321}">
                <p14:modId xmlns:p14="http://schemas.microsoft.com/office/powerpoint/2010/main" val="1106362387"/>
              </p:ext>
            </p:extLst>
          </p:nvPr>
        </p:nvGraphicFramePr>
        <p:xfrm>
          <a:off x="130629" y="154380"/>
          <a:ext cx="8882742" cy="6578929"/>
        </p:xfrm>
        <a:graphic>
          <a:graphicData uri="http://schemas.openxmlformats.org/drawingml/2006/table">
            <a:tbl>
              <a:tblPr>
                <a:noFill/>
                <a:tableStyleId>{2572A604-6930-44FA-8A8C-41554DEEE212}</a:tableStyleId>
              </a:tblPr>
              <a:tblGrid>
                <a:gridCol w="2960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09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val="2506531030"/>
                    </a:ext>
                  </a:extLst>
                </a:gridCol>
              </a:tblGrid>
              <a:tr h="433945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dirty="0" smtClean="0"/>
                        <a:t>Negative Indices (1)</a:t>
                      </a:r>
                      <a:endParaRPr b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95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I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/>
                        <a:t>WE DO</a:t>
                      </a:r>
                      <a:endParaRPr sz="180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dirty="0"/>
                        <a:t>YOU DO</a:t>
                      </a:r>
                      <a:endParaRPr sz="1800" dirty="0"/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301"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 smtClean="0"/>
                        <a:t>Complete</a:t>
                      </a:r>
                      <a:r>
                        <a:rPr lang="en-GB" sz="1400" baseline="0" dirty="0" smtClean="0"/>
                        <a:t> each of the following, can you spot a pattern?  Continue each sequence.</a:t>
                      </a: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i="1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0818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 smtClean="0"/>
                        <a:t>4</a:t>
                      </a:r>
                      <a:r>
                        <a:rPr lang="en-GB" sz="2400" baseline="30000" dirty="0" smtClean="0"/>
                        <a:t>2</a:t>
                      </a:r>
                      <a:r>
                        <a:rPr lang="en-GB" sz="2400" baseline="0" dirty="0" smtClean="0"/>
                        <a:t> 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smtClean="0"/>
                        <a:t>4</a:t>
                      </a:r>
                      <a:r>
                        <a:rPr lang="en-GB" sz="2400" baseline="30000" dirty="0" smtClean="0"/>
                        <a:t>1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smtClean="0"/>
                        <a:t>4</a:t>
                      </a:r>
                      <a:r>
                        <a:rPr lang="en-GB" sz="2400" baseline="30000" dirty="0" smtClean="0"/>
                        <a:t>0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smtClean="0"/>
                        <a:t>4</a:t>
                      </a:r>
                      <a:r>
                        <a:rPr lang="en-GB" sz="2400" baseline="30000" dirty="0" smtClean="0"/>
                        <a:t>-1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smtClean="0"/>
                        <a:t>4</a:t>
                      </a:r>
                      <a:r>
                        <a:rPr lang="en-GB" sz="2400" baseline="30000" dirty="0" smtClean="0"/>
                        <a:t>-2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smtClean="0"/>
                        <a:t>4</a:t>
                      </a:r>
                      <a:r>
                        <a:rPr lang="en-GB" sz="2400" baseline="30000" dirty="0" smtClean="0"/>
                        <a:t>-3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 smtClean="0"/>
                        <a:t>5</a:t>
                      </a:r>
                      <a:r>
                        <a:rPr lang="en-GB" sz="2400" baseline="30000" dirty="0" smtClean="0"/>
                        <a:t>2</a:t>
                      </a:r>
                      <a:r>
                        <a:rPr lang="en-GB" sz="2400" baseline="0" dirty="0" smtClean="0"/>
                        <a:t> 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smtClean="0"/>
                        <a:t>5</a:t>
                      </a:r>
                      <a:r>
                        <a:rPr lang="en-GB" sz="2400" baseline="30000" dirty="0" smtClean="0"/>
                        <a:t>1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smtClean="0"/>
                        <a:t>5</a:t>
                      </a:r>
                      <a:r>
                        <a:rPr lang="en-GB" sz="2400" baseline="30000" dirty="0" smtClean="0"/>
                        <a:t>0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smtClean="0"/>
                        <a:t>5</a:t>
                      </a:r>
                      <a:r>
                        <a:rPr lang="en-GB" sz="2400" baseline="30000" dirty="0" smtClean="0"/>
                        <a:t>-1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smtClean="0"/>
                        <a:t>5</a:t>
                      </a:r>
                      <a:r>
                        <a:rPr lang="en-GB" sz="2400" baseline="30000" dirty="0" smtClean="0"/>
                        <a:t>-2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dirty="0" smtClean="0"/>
                        <a:t>5</a:t>
                      </a:r>
                      <a:r>
                        <a:rPr lang="en-GB" sz="2400" baseline="30000" dirty="0" smtClean="0"/>
                        <a:t>-3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2400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aseline="0" dirty="0" smtClean="0"/>
                        <a:t>2</a:t>
                      </a:r>
                      <a:r>
                        <a:rPr lang="en-GB" sz="2400" baseline="30000" dirty="0" smtClean="0"/>
                        <a:t>2</a:t>
                      </a:r>
                      <a:r>
                        <a:rPr lang="en-GB" sz="2400" baseline="0" dirty="0" smtClean="0"/>
                        <a:t> 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2</a:t>
                      </a:r>
                      <a:r>
                        <a:rPr lang="en-GB" sz="2400" baseline="30000" dirty="0" smtClean="0"/>
                        <a:t>1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2</a:t>
                      </a:r>
                      <a:r>
                        <a:rPr lang="en-GB" sz="2400" baseline="30000" dirty="0" smtClean="0"/>
                        <a:t>0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2</a:t>
                      </a:r>
                      <a:r>
                        <a:rPr lang="en-GB" sz="2400" baseline="30000" dirty="0" smtClean="0"/>
                        <a:t>-1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2</a:t>
                      </a:r>
                      <a:r>
                        <a:rPr lang="en-GB" sz="2400" baseline="30000" dirty="0" smtClean="0"/>
                        <a:t>-2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2</a:t>
                      </a:r>
                      <a:r>
                        <a:rPr lang="en-GB" sz="2400" baseline="30000" dirty="0" smtClean="0"/>
                        <a:t>-3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2400" i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aseline="0" dirty="0" smtClean="0"/>
                        <a:t>6</a:t>
                      </a:r>
                      <a:r>
                        <a:rPr lang="en-GB" sz="2400" baseline="30000" dirty="0" smtClean="0"/>
                        <a:t>2</a:t>
                      </a:r>
                      <a:r>
                        <a:rPr lang="en-GB" sz="2400" baseline="0" dirty="0" smtClean="0"/>
                        <a:t> =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6</a:t>
                      </a:r>
                      <a:r>
                        <a:rPr lang="en-GB" sz="2400" baseline="30000" dirty="0" smtClean="0"/>
                        <a:t>1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6</a:t>
                      </a:r>
                      <a:r>
                        <a:rPr lang="en-GB" sz="2400" baseline="30000" dirty="0" smtClean="0"/>
                        <a:t>0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6</a:t>
                      </a:r>
                      <a:r>
                        <a:rPr lang="en-GB" sz="2400" baseline="30000" dirty="0" smtClean="0"/>
                        <a:t>-1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6</a:t>
                      </a:r>
                      <a:r>
                        <a:rPr lang="en-GB" sz="2400" baseline="30000" dirty="0" smtClean="0"/>
                        <a:t>-2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2400" baseline="0" dirty="0" smtClean="0"/>
                        <a:t>6</a:t>
                      </a:r>
                      <a:r>
                        <a:rPr lang="en-GB" sz="2400" baseline="30000" dirty="0" smtClean="0"/>
                        <a:t>-3</a:t>
                      </a:r>
                      <a:r>
                        <a:rPr lang="en-GB" sz="2400" baseline="0" dirty="0" smtClean="0"/>
                        <a:t> = </a:t>
                      </a:r>
                      <a:endParaRPr lang="en-GB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endParaRPr lang="en-GB" sz="2400" i="1" dirty="0"/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616504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671258436"/>
                  </p:ext>
                </p:extLst>
              </p:nvPr>
            </p:nvGraphicFramePr>
            <p:xfrm>
              <a:off x="130629" y="154380"/>
              <a:ext cx="8882742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04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80457">
                      <a:extLst>
                        <a:ext uri="{9D8B030D-6E8A-4147-A177-3AD203B41FA5}">
                          <a16:colId xmlns:a16="http://schemas.microsoft.com/office/drawing/2014/main" val="3452747308"/>
                        </a:ext>
                      </a:extLst>
                    </a:gridCol>
                  </a:tblGrid>
                  <a:tr h="433945">
                    <a:tc gridSpan="4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Negative Indices (2)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301">
                    <a:tc gridSpan="4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Complete</a:t>
                          </a:r>
                          <a:r>
                            <a:rPr lang="en-GB" sz="1400" baseline="0" dirty="0" smtClean="0"/>
                            <a:t> each of the following, can you spot any rules?</a:t>
                          </a: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20818"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b="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ar-AE" sz="2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ar-AE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ar-AE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ar-AE" sz="2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b="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ar-AE" sz="2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ar-AE" sz="2400" b="0" dirty="0" smtClean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b="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ar-AE" sz="2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ar-AE" sz="24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b="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ar-AE" sz="2400" dirty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en-GB" sz="2400" dirty="0" smtClean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lang="ar-AE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ar-AE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num>
                                          <m:den>
                                            <m:r>
                                              <a:rPr lang="en-GB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  <m:r>
                                  <a:rPr lang="ar-AE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</m:oMath>
                            </m:oMathPara>
                          </a14:m>
                          <a:endParaRPr lang="ar-AE" sz="24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616504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671258436"/>
                  </p:ext>
                </p:extLst>
              </p:nvPr>
            </p:nvGraphicFramePr>
            <p:xfrm>
              <a:off x="130629" y="154380"/>
              <a:ext cx="8882742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148045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480457">
                      <a:extLst>
                        <a:ext uri="{9D8B030D-6E8A-4147-A177-3AD203B41FA5}">
                          <a16:colId xmlns:a16="http://schemas.microsoft.com/office/drawing/2014/main" val="3452747308"/>
                        </a:ext>
                      </a:extLst>
                    </a:gridCol>
                  </a:tblGrid>
                  <a:tr h="433945">
                    <a:tc gridSpan="4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Negative Indices (2)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10">
                    <a:tc gridSpan="4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Complete</a:t>
                          </a:r>
                          <a:r>
                            <a:rPr lang="en-GB" sz="1400" baseline="0" dirty="0" smtClean="0"/>
                            <a:t> each of the following, can you spot any rules?</a:t>
                          </a: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20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26138" r="-200412" b="-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26138" r="-100412" b="-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400412" t="-26138" r="-100823" b="-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500412" t="-26138" r="-823" b="-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1650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46954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737911573"/>
                  </p:ext>
                </p:extLst>
              </p:nvPr>
            </p:nvGraphicFramePr>
            <p:xfrm>
              <a:off x="130629" y="154380"/>
              <a:ext cx="8882742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Fractional Indices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301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Complete</a:t>
                          </a:r>
                          <a:r>
                            <a:rPr lang="en-GB" sz="1400" baseline="0" dirty="0" smtClean="0"/>
                            <a:t> each of the following, can you spot any rules?</a:t>
                          </a: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20818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b="0" dirty="0" smtClean="0"/>
                            <a:t>Write down 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GB" sz="16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dirty="0" smtClean="0"/>
                            <a:t>as</a:t>
                          </a:r>
                          <a:r>
                            <a:rPr lang="en-GB" sz="1600" baseline="0" dirty="0" smtClean="0"/>
                            <a:t> a single power of 5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dirty="0" smtClean="0"/>
                            <a:t>Using</a:t>
                          </a:r>
                          <a:r>
                            <a:rPr lang="en-GB" sz="1600" baseline="0" dirty="0" smtClean="0"/>
                            <a:t> your answer above, fill in the gap below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ar-AE" sz="16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Write down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as a single power of </a:t>
                          </a: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7</a:t>
                          </a: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Using your answer above, fill in the gap below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ar-AE" sz="1600" b="0" dirty="0" smtClean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Write down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as a single power of </a:t>
                          </a: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11</a:t>
                          </a: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Using your answer above, fill in the gap below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</m:rad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ar-AE" sz="16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61650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2737911573"/>
                  </p:ext>
                </p:extLst>
              </p:nvPr>
            </p:nvGraphicFramePr>
            <p:xfrm>
              <a:off x="130629" y="154380"/>
              <a:ext cx="8882742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Fractional Indices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10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Complete</a:t>
                          </a:r>
                          <a:r>
                            <a:rPr lang="en-GB" sz="1400" baseline="0" dirty="0" smtClean="0"/>
                            <a:t> each of the following, can you spot any rules?</a:t>
                          </a: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20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26138" r="-200412" b="-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26138" r="-100412" b="-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26138" r="-412" b="-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1650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70497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4239162385"/>
                  </p:ext>
                </p:extLst>
              </p:nvPr>
            </p:nvGraphicFramePr>
            <p:xfrm>
              <a:off x="130629" y="154380"/>
              <a:ext cx="8882742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Fractional Indices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301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Complete</a:t>
                          </a:r>
                          <a:r>
                            <a:rPr lang="en-GB" sz="1400" baseline="0" dirty="0" smtClean="0"/>
                            <a:t> each of the following, can you spot any rules?</a:t>
                          </a: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20818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b="0" dirty="0" smtClean="0"/>
                            <a:t>Write down 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GB" sz="16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dirty="0" smtClean="0"/>
                            <a:t>as</a:t>
                          </a:r>
                          <a:r>
                            <a:rPr lang="en-GB" sz="1600" baseline="0" dirty="0" smtClean="0"/>
                            <a:t> a single power of 5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dirty="0" smtClean="0"/>
                            <a:t>Using</a:t>
                          </a:r>
                          <a:r>
                            <a:rPr lang="en-GB" sz="1600" baseline="0" dirty="0" smtClean="0"/>
                            <a:t> your answer above, fill in the gap below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600" baseline="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20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en-GB" sz="12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2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2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12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a:rPr lang="en-GB" sz="2000" b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g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sup>
                                            <m:borderBox>
                                              <m:borderBoxPr>
                                                <m:ctrlPr>
                                                  <a:rPr lang="en-GB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rderBoxPr>
                                              <m:e/>
                                            </m:borderBox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ar-AE" sz="16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Write down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as a single power of </a:t>
                          </a: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7</a:t>
                          </a: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Using your answer above, fill in the gap below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20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</m:rad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en-GB" sz="20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0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0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a:rPr lang="en-GB" sz="2000" b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g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7</m:t>
                                            </m:r>
                                          </m:e>
                                          <m:sup>
                                            <m:borderBox>
                                              <m:borderBoxPr>
                                                <m:ctrlPr>
                                                  <a:rPr lang="en-GB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rderBoxPr>
                                              <m:e/>
                                            </m:borderBox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7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Write down 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  <m:r>
                                  <a:rPr lang="en-GB" sz="2800" b="0" i="1" smtClean="0">
                                    <a:latin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8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GB" sz="28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as a single power of </a:t>
                          </a: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6</a:t>
                          </a: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r>
                            <a:rPr kumimoji="0" lang="en-GB" sz="1600" b="0" i="0" u="none" strike="noStrike" kern="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Arial"/>
                              <a:cs typeface="Arial"/>
                              <a:sym typeface="Arial"/>
                            </a:rPr>
                            <a:t>Using your answer above, fill in the gap below</a:t>
                          </a: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SzTx/>
                            <a:buFont typeface="Arial"/>
                            <a:buNone/>
                            <a:tabLst/>
                            <a:defRPr/>
                          </a:pPr>
                          <a:endParaRPr kumimoji="0" lang="en-GB" sz="1600" b="0" i="0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Arial"/>
                            <a:cs typeface="Arial"/>
                            <a:sym typeface="Arial"/>
                          </a:endParaRP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>
                                    <m:r>
                                      <a:rPr lang="en-GB" sz="20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deg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</m:rad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en-GB" sz="20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0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000" dirty="0" smtClean="0"/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ad>
                                          <m:rad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radPr>
                                          <m:deg>
                                            <m:r>
                                              <a:rPr lang="en-GB" sz="2000" b="0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deg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e>
                                        </m:rad>
                                      </m:e>
                                    </m:d>
                                  </m:e>
                                  <m:sup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</a:rPr>
                                              <m:t>6</m:t>
                                            </m:r>
                                          </m:e>
                                          <m:sup>
                                            <m:borderBox>
                                              <m:borderBoxPr>
                                                <m:ctrlPr>
                                                  <a:rPr lang="en-GB" sz="20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borderBoxPr>
                                              <m:e/>
                                            </m:borderBox>
                                          </m:sup>
                                        </m:sSup>
                                      </m:e>
                                    </m:d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p>
                                  <m:sSup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000" b="0" i="1" smtClean="0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e>
                                  <m:sup>
                                    <m:borderBox>
                                      <m:borderBox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borderBoxPr>
                                      <m:e/>
                                    </m:borderBox>
                                  </m:sup>
                                </m:sSup>
                              </m:oMath>
                            </m:oMathPara>
                          </a14:m>
                          <a:endParaRPr lang="ar-AE" sz="20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61650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4239162385"/>
                  </p:ext>
                </p:extLst>
              </p:nvPr>
            </p:nvGraphicFramePr>
            <p:xfrm>
              <a:off x="130629" y="154380"/>
              <a:ext cx="8882742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Fractional Indices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10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Complete</a:t>
                          </a:r>
                          <a:r>
                            <a:rPr lang="en-GB" sz="1400" baseline="0" dirty="0" smtClean="0"/>
                            <a:t> each of the following, can you spot any rules?</a:t>
                          </a: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20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26138" r="-200412" b="-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26138" r="-100412" b="-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26138" r="-412" b="-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1650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88593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619001412"/>
                  </p:ext>
                </p:extLst>
              </p:nvPr>
            </p:nvGraphicFramePr>
            <p:xfrm>
              <a:off x="130629" y="154380"/>
              <a:ext cx="8882742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Fractional Indices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52301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Complete</a:t>
                          </a:r>
                          <a:r>
                            <a:rPr lang="en-GB" sz="1400" baseline="0" dirty="0" smtClean="0"/>
                            <a:t> each of the following, can you spot any rules?</a:t>
                          </a: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20818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b="0" dirty="0" smtClean="0"/>
                            <a:t>Evaluate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81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ar-AE" sz="2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b="0" dirty="0" smtClean="0"/>
                            <a:t>Evaluate</a:t>
                          </a:r>
                        </a:p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ar-AE" sz="24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600" b="0" dirty="0" smtClean="0"/>
                            <a:t>Evaluate</a:t>
                          </a:r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16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endParaRPr lang="en-GB" sz="2400" dirty="0" smtClean="0"/>
                        </a:p>
                        <a:p>
                          <a:pPr marL="0" lvl="0" indent="0" algn="l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2400" b="0" i="1" smtClean="0">
                                        <a:latin typeface="Cambria Math" panose="02040503050406030204" pitchFamily="18" charset="0"/>
                                      </a:rPr>
                                      <m:t>125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GB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</m:sup>
                                </m:sSup>
                              </m:oMath>
                            </m:oMathPara>
                          </a14:m>
                          <a:endParaRPr lang="ar-AE" sz="2400" dirty="0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46616504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20" name="Google Shape;120;ga2e4b46b51_0_0"/>
              <p:cNvGraphicFramePr/>
              <p:nvPr>
                <p:extLst>
                  <p:ext uri="{D42A27DB-BD31-4B8C-83A1-F6EECF244321}">
                    <p14:modId xmlns:p14="http://schemas.microsoft.com/office/powerpoint/2010/main" val="3619001412"/>
                  </p:ext>
                </p:extLst>
              </p:nvPr>
            </p:nvGraphicFramePr>
            <p:xfrm>
              <a:off x="130629" y="154380"/>
              <a:ext cx="8882742" cy="6578929"/>
            </p:xfrm>
            <a:graphic>
              <a:graphicData uri="http://schemas.openxmlformats.org/drawingml/2006/table">
                <a:tbl>
                  <a:tblPr>
                    <a:noFill/>
                    <a:tableStyleId>{2572A604-6930-44FA-8A8C-41554DEEE212}</a:tableStyleId>
                  </a:tblPr>
                  <a:tblGrid>
                    <a:gridCol w="2960914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96091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433945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b="1" dirty="0" smtClean="0"/>
                            <a:t>Fractional Indices</a:t>
                          </a:r>
                          <a:endParaRPr b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7956"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I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4CC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/>
                            <a:t>WE DO</a:t>
                          </a:r>
                          <a:endParaRPr sz="180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FFF2CC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800" dirty="0"/>
                            <a:t>YOU DO</a:t>
                          </a:r>
                          <a:endParaRPr sz="1800" dirty="0"/>
                        </a:p>
                      </a:txBody>
                      <a:tcPr marL="91425" marR="91425" marT="91425" marB="91425" anchor="ctr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solidFill>
                          <a:srgbClr val="D9EAD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10">
                    <a:tc gridSpan="3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None/>
                          </a:pPr>
                          <a:r>
                            <a:rPr lang="en-GB" sz="1400" dirty="0" smtClean="0"/>
                            <a:t>Complete</a:t>
                          </a:r>
                          <a:r>
                            <a:rPr lang="en-GB" sz="1400" baseline="0" dirty="0" smtClean="0"/>
                            <a:t> each of the following, can you spot any rules?</a:t>
                          </a:r>
                          <a:endParaRPr lang="en-GB"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lvl="0" indent="0" algn="ctr" rtl="0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</a:pPr>
                          <a:endParaRPr sz="1400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chemeClr val="dk1"/>
                            </a:buClr>
                            <a:buSzPts val="1100"/>
                            <a:buFont typeface="Arial"/>
                            <a:buNone/>
                            <a:tabLst/>
                            <a:defRPr/>
                          </a:pPr>
                          <a:endParaRPr lang="en-GB" i="1" dirty="0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522081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6" t="-26138" r="-200412" b="-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100206" t="-26138" r="-100412" b="-2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1425" marR="91425" marT="91425" marB="91425">
                        <a:lnL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blipFill>
                          <a:blip r:embed="rId3"/>
                          <a:stretch>
                            <a:fillRect l="-200206" t="-26138" r="-412" b="-2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165046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83600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813</Words>
  <Application>Microsoft Office PowerPoint</Application>
  <PresentationFormat>On-screen Show (4:3)</PresentationFormat>
  <Paragraphs>188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Negative and Fractional 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Green</dc:creator>
  <cp:lastModifiedBy>Windows User</cp:lastModifiedBy>
  <cp:revision>20</cp:revision>
  <dcterms:created xsi:type="dcterms:W3CDTF">2018-01-27T15:48:25Z</dcterms:created>
  <dcterms:modified xsi:type="dcterms:W3CDTF">2021-11-15T15:39:35Z</dcterms:modified>
</cp:coreProperties>
</file>