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80" r:id="rId2"/>
    <p:sldId id="281" r:id="rId3"/>
    <p:sldId id="282" r:id="rId4"/>
    <p:sldId id="260" r:id="rId5"/>
  </p:sldIdLst>
  <p:sldSz cx="9144000" cy="6858000" type="screen4x3"/>
  <p:notesSz cx="6794500" cy="9931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8" roundtripDataSignature="AMtx7miZs39nGH+w16IVzHtR4PfxczB3r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DBA"/>
    <a:srgbClr val="FFFF97"/>
    <a:srgbClr val="F3F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572A604-6930-44FA-8A8C-41554DEEE212}">
  <a:tblStyle styleId="{2572A604-6930-44FA-8A8C-41554DEEE21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ED58A563-02C7-48BE-AD82-CCC30232CB04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258"/>
    <p:restoredTop sz="94662"/>
  </p:normalViewPr>
  <p:slideViewPr>
    <p:cSldViewPr snapToGrid="0">
      <p:cViewPr varScale="1">
        <p:scale>
          <a:sx n="104" d="100"/>
          <a:sy n="104" d="100"/>
        </p:scale>
        <p:origin x="1152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8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2" Type="http://schemas.openxmlformats.org/officeDocument/2006/relationships/slide" Target="slides/slide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4283" cy="496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8645" y="0"/>
            <a:ext cx="2944283" cy="496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3106"/>
            <a:ext cx="2944283" cy="496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a2e4b46b51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ga2e4b46b51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00" cy="4965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5893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a2e4b46b51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ga2e4b46b51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00" cy="4965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015648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a2e4b46b51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ga2e4b46b51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00" cy="4965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4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8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8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2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2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2" name="Google Shape;42;p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3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2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9" name="Google Shape;49;p23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23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1" name="Google Shape;51;p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25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26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7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EE82A-BC5C-D14C-9981-BCB8B89FC9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693987"/>
            <a:ext cx="7772400" cy="1470025"/>
          </a:xfrm>
        </p:spPr>
        <p:txBody>
          <a:bodyPr/>
          <a:lstStyle/>
          <a:p>
            <a:r>
              <a:rPr lang="en-US" b="1" dirty="0">
                <a:latin typeface="+mn-lt"/>
              </a:rPr>
              <a:t>Expanding Double Brackets with Surds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3B49E9-F7AA-3345-8461-3855BB3870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4405284"/>
            <a:ext cx="7772400" cy="1259246"/>
          </a:xfrm>
        </p:spPr>
        <p:txBody>
          <a:bodyPr/>
          <a:lstStyle/>
          <a:p>
            <a:r>
              <a:rPr lang="en-US" dirty="0">
                <a:latin typeface="+mn-lt"/>
              </a:rPr>
              <a:t>2 x I Do, We Do, You Do Example Sheets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023159A-D4BC-1344-8A8E-8B0A718926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2543" y="941387"/>
            <a:ext cx="4238914" cy="1511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496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20" name="Google Shape;120;ga2e4b46b51_0_0"/>
              <p:cNvGraphicFramePr/>
              <p:nvPr>
                <p:extLst>
                  <p:ext uri="{D42A27DB-BD31-4B8C-83A1-F6EECF244321}">
                    <p14:modId xmlns:p14="http://schemas.microsoft.com/office/powerpoint/2010/main" val="2711418092"/>
                  </p:ext>
                </p:extLst>
              </p:nvPr>
            </p:nvGraphicFramePr>
            <p:xfrm>
              <a:off x="130629" y="154380"/>
              <a:ext cx="8882742" cy="6614555"/>
            </p:xfrm>
            <a:graphic>
              <a:graphicData uri="http://schemas.openxmlformats.org/drawingml/2006/table">
                <a:tbl>
                  <a:tblPr>
                    <a:noFill/>
                    <a:tableStyleId>{2572A604-6930-44FA-8A8C-41554DEEE212}</a:tableStyleId>
                  </a:tblPr>
                  <a:tblGrid>
                    <a:gridCol w="296091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33945">
                    <a:tc gridSpan="3"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b="1" dirty="0"/>
                            <a:t>Expanding Double Brackets with Surds 1</a:t>
                          </a:r>
                          <a:endParaRPr b="1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27956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/>
                            <a:t>I DO</a:t>
                          </a:r>
                          <a:endParaRPr sz="180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4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/>
                            <a:t>WE DO</a:t>
                          </a:r>
                          <a:endParaRPr sz="1800"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FFDB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/>
                            <a:t>YOU DO</a:t>
                          </a:r>
                          <a:endParaRPr sz="1800"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D9EAD3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652654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400" dirty="0"/>
                            <a:t>Expand and simplify</a:t>
                          </a: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b="0" i="1" dirty="0">
                            <a:latin typeface="Cambria Math" panose="02040503050406030204" pitchFamily="18" charset="0"/>
                          </a:endParaRP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en-GB" sz="1800" b="0" i="0" u="none" strike="noStrike" cap="none" smtClean="0">
                                    <a:solidFill>
                                      <a:srgbClr val="000000"/>
                                    </a:solidFill>
                                    <a:latin typeface="+mn-lt"/>
                                    <a:ea typeface="Arial"/>
                                    <a:cs typeface="Arial"/>
                                    <a:sym typeface="Arial"/>
                                  </a:rPr>
                                  <m:t>(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sz="1800" b="0" i="1" u="none" strike="noStrike" cap="none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GB" sz="1800" b="0" i="0" u="none" strike="noStrike" cap="none" smtClean="0">
                                        <a:solidFill>
                                          <a:srgbClr val="000000"/>
                                        </a:solidFill>
                                        <a:latin typeface="+mn-lt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  <m:t>2</m:t>
                                    </m:r>
                                  </m:e>
                                </m:rad>
                                <m:r>
                                  <m:rPr>
                                    <m:nor/>
                                  </m:rPr>
                                  <a:rPr lang="en-GB" sz="1800" b="0" i="0" u="none" strike="noStrike" cap="none" smtClean="0">
                                    <a:solidFill>
                                      <a:srgbClr val="000000"/>
                                    </a:solidFill>
                                    <a:latin typeface="+mn-lt"/>
                                    <a:ea typeface="Arial"/>
                                    <a:cs typeface="Arial"/>
                                    <a:sym typeface="Arial"/>
                                  </a:rPr>
                                  <m:t> + 5)</m:t>
                                </m:r>
                                <m:r>
                                  <m:rPr>
                                    <m:nor/>
                                  </m:rPr>
                                  <a:rPr lang="en-GB" sz="1800" b="0" i="0" u="none" strike="noStrike" cap="none" smtClean="0">
                                    <a:solidFill>
                                      <a:srgbClr val="000000"/>
                                    </a:solidFill>
                                    <a:latin typeface="Arial"/>
                                    <a:ea typeface="Arial"/>
                                    <a:cs typeface="Arial"/>
                                    <a:sym typeface="Arial"/>
                                  </a:rPr>
                                  <m:t>(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sz="1800" b="0" i="1" u="none" strike="noStrike" cap="none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GB" sz="1800" b="0" i="0" u="none" strike="noStrike" cap="none" smtClean="0">
                                        <a:solidFill>
                                          <a:srgbClr val="000000"/>
                                        </a:solidFill>
                                        <a:latin typeface="Arial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  <m:t>3</m:t>
                                    </m:r>
                                  </m:e>
                                </m:rad>
                                <m:r>
                                  <m:rPr>
                                    <m:nor/>
                                  </m:rPr>
                                  <a:rPr lang="en-GB" sz="1800" b="0" i="0" u="none" strike="noStrike" cap="none" smtClean="0">
                                    <a:solidFill>
                                      <a:srgbClr val="000000"/>
                                    </a:solidFill>
                                    <a:latin typeface="Arial"/>
                                    <a:ea typeface="Arial"/>
                                    <a:cs typeface="Arial"/>
                                    <a:sym typeface="Arial"/>
                                  </a:rPr>
                                  <m:t> + 4)</m:t>
                                </m:r>
                              </m:oMath>
                            </m:oMathPara>
                          </a14:m>
                          <a:endParaRPr lang="en-GB" sz="1800" b="0" i="0" u="none" strike="noStrike" cap="none" dirty="0">
                            <a:solidFill>
                              <a:srgbClr val="000000"/>
                            </a:solidFill>
                            <a:latin typeface="+mn-lt"/>
                            <a:ea typeface="Arial"/>
                            <a:cs typeface="Arial"/>
                            <a:sym typeface="Arial"/>
                          </a:endParaRPr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400" dirty="0"/>
                            <a:t>Expand and simplify</a:t>
                          </a: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b="0" i="1" dirty="0">
                            <a:latin typeface="Cambria Math" panose="02040503050406030204" pitchFamily="18" charset="0"/>
                          </a:endParaRP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en-GB" sz="1800" b="0" i="0" u="none" strike="noStrike" cap="none" smtClean="0">
                                    <a:solidFill>
                                      <a:srgbClr val="000000"/>
                                    </a:solidFill>
                                    <a:latin typeface="Arial"/>
                                    <a:ea typeface="Arial"/>
                                    <a:cs typeface="Arial"/>
                                    <a:sym typeface="Arial"/>
                                  </a:rPr>
                                  <m:t>(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sz="1800" b="0" i="1" u="none" strike="noStrike" cap="none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GB" sz="1800" b="0" i="0" u="none" strike="noStrike" cap="none" smtClean="0">
                                        <a:solidFill>
                                          <a:srgbClr val="000000"/>
                                        </a:solidFill>
                                        <a:latin typeface="Arial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  <m:t>7</m:t>
                                    </m:r>
                                  </m:e>
                                </m:rad>
                                <m:r>
                                  <m:rPr>
                                    <m:nor/>
                                  </m:rPr>
                                  <a:rPr lang="en-GB" sz="1800" b="0" i="0" u="none" strike="noStrike" cap="none" smtClean="0">
                                    <a:solidFill>
                                      <a:srgbClr val="000000"/>
                                    </a:solidFill>
                                    <a:latin typeface="Arial"/>
                                    <a:ea typeface="Arial"/>
                                    <a:cs typeface="Arial"/>
                                    <a:sym typeface="Arial"/>
                                  </a:rPr>
                                  <m:t> − 1)(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sz="1800" b="0" i="1" u="none" strike="noStrike" cap="none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GB" sz="1800" b="0" i="0" u="none" strike="noStrike" cap="none" smtClean="0">
                                        <a:solidFill>
                                          <a:srgbClr val="000000"/>
                                        </a:solidFill>
                                        <a:latin typeface="Arial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  <m:t>5</m:t>
                                    </m:r>
                                  </m:e>
                                </m:rad>
                                <m:r>
                                  <m:rPr>
                                    <m:nor/>
                                  </m:rPr>
                                  <a:rPr lang="en-GB" sz="1800" b="0" i="0" u="none" strike="noStrike" cap="none" smtClean="0">
                                    <a:solidFill>
                                      <a:srgbClr val="000000"/>
                                    </a:solidFill>
                                    <a:latin typeface="Arial"/>
                                    <a:ea typeface="Arial"/>
                                    <a:cs typeface="Arial"/>
                                    <a:sym typeface="Arial"/>
                                  </a:rPr>
                                  <m:t> − 3)</m:t>
                                </m:r>
                              </m:oMath>
                            </m:oMathPara>
                          </a14:m>
                          <a:endParaRPr lang="en-GB" sz="1800" b="0" i="0" u="none" strike="noStrike" cap="none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400" dirty="0"/>
                            <a:t>Expand and simplify</a:t>
                          </a: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400" b="0" i="1" dirty="0">
                            <a:latin typeface="Cambria Math" panose="02040503050406030204" pitchFamily="18" charset="0"/>
                          </a:endParaRP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en-GB" sz="1800" b="0" i="0" u="none" strike="noStrike" cap="none" smtClean="0">
                                    <a:solidFill>
                                      <a:srgbClr val="000000"/>
                                    </a:solidFill>
                                    <a:latin typeface="Arial"/>
                                    <a:ea typeface="Arial"/>
                                    <a:cs typeface="Arial"/>
                                    <a:sym typeface="Arial"/>
                                  </a:rPr>
                                  <m:t>(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sz="1800" b="0" i="1" u="none" strike="noStrike" cap="none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GB" sz="1800" b="0" i="0" u="none" strike="noStrike" cap="none" smtClean="0">
                                        <a:solidFill>
                                          <a:srgbClr val="000000"/>
                                        </a:solidFill>
                                        <a:latin typeface="Arial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  <m:t>3</m:t>
                                    </m:r>
                                  </m:e>
                                </m:rad>
                                <m:r>
                                  <m:rPr>
                                    <m:nor/>
                                  </m:rPr>
                                  <a:rPr lang="en-GB" sz="1800" b="0" i="0" u="none" strike="noStrike" cap="none" smtClean="0">
                                    <a:solidFill>
                                      <a:srgbClr val="000000"/>
                                    </a:solidFill>
                                    <a:latin typeface="Arial"/>
                                    <a:ea typeface="Arial"/>
                                    <a:cs typeface="Arial"/>
                                    <a:sym typeface="Arial"/>
                                  </a:rPr>
                                  <m:t> + 2)(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sz="1800" b="0" i="1" u="none" strike="noStrike" cap="none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GB" sz="1800" b="0" i="0" u="none" strike="noStrike" cap="none" smtClean="0">
                                        <a:solidFill>
                                          <a:srgbClr val="000000"/>
                                        </a:solidFill>
                                        <a:latin typeface="Arial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  <m:t>5</m:t>
                                    </m:r>
                                  </m:e>
                                </m:rad>
                                <m:r>
                                  <m:rPr>
                                    <m:nor/>
                                  </m:rPr>
                                  <a:rPr lang="en-GB" sz="1800" b="0" i="0" u="none" strike="noStrike" cap="none" smtClean="0">
                                    <a:solidFill>
                                      <a:srgbClr val="000000"/>
                                    </a:solidFill>
                                    <a:latin typeface="Arial"/>
                                    <a:ea typeface="Arial"/>
                                    <a:cs typeface="Arial"/>
                                    <a:sym typeface="Arial"/>
                                  </a:rPr>
                                  <m:t> + 3)</m:t>
                                </m:r>
                              </m:oMath>
                            </m:oMathPara>
                          </a14:m>
                          <a:endParaRPr lang="en-GB" sz="1800" b="0" i="0" u="none" strike="noStrike" cap="none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:endParaRPr lang="en-GB" sz="1800" dirty="0"/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:endParaRPr lang="en-GB" sz="1800" dirty="0"/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:endParaRPr lang="en-GB" sz="1800" dirty="0"/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en-GB" sz="1800" b="0" i="0" u="none" strike="noStrike" cap="none" smtClean="0">
                                    <a:solidFill>
                                      <a:srgbClr val="000000"/>
                                    </a:solidFill>
                                    <a:latin typeface="Arial"/>
                                    <a:ea typeface="Arial"/>
                                    <a:cs typeface="Arial"/>
                                    <a:sym typeface="Arial"/>
                                  </a:rPr>
                                  <m:t>(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sz="1800" b="0" i="1" u="none" strike="noStrike" cap="none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GB" sz="1800" b="0" i="0" u="none" strike="noStrike" cap="none" smtClean="0">
                                        <a:solidFill>
                                          <a:srgbClr val="000000"/>
                                        </a:solidFill>
                                        <a:latin typeface="Arial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  <m:t>3</m:t>
                                    </m:r>
                                  </m:e>
                                </m:rad>
                                <m:r>
                                  <m:rPr>
                                    <m:nor/>
                                  </m:rPr>
                                  <a:rPr lang="en-GB" sz="1800" b="0" i="0" u="none" strike="noStrike" cap="none" smtClean="0">
                                    <a:solidFill>
                                      <a:srgbClr val="000000"/>
                                    </a:solidFill>
                                    <a:latin typeface="Arial"/>
                                    <a:ea typeface="Arial"/>
                                    <a:cs typeface="Arial"/>
                                    <a:sym typeface="Arial"/>
                                  </a:rPr>
                                  <m:t> + 2)(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sz="1800" b="0" i="1" u="none" strike="noStrike" cap="none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GB" sz="1800" b="0" i="0" u="none" strike="noStrike" cap="none" smtClean="0">
                                        <a:solidFill>
                                          <a:srgbClr val="000000"/>
                                        </a:solidFill>
                                        <a:latin typeface="Arial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  <m:t>5</m:t>
                                    </m:r>
                                  </m:e>
                                </m:rad>
                                <m:r>
                                  <m:rPr>
                                    <m:nor/>
                                  </m:rPr>
                                  <a:rPr lang="en-GB" sz="1800" b="0" i="0" u="none" strike="noStrike" cap="none" smtClean="0">
                                    <a:solidFill>
                                      <a:srgbClr val="000000"/>
                                    </a:solidFill>
                                    <a:latin typeface="Arial"/>
                                    <a:ea typeface="Arial"/>
                                    <a:cs typeface="Arial"/>
                                    <a:sym typeface="Arial"/>
                                  </a:rPr>
                                  <m:t> − 3)</m:t>
                                </m:r>
                              </m:oMath>
                            </m:oMathPara>
                          </a14:m>
                          <a:endParaRPr lang="en-GB" sz="1800" b="0" i="0" u="none" strike="noStrike" cap="none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:endParaRPr lang="en-GB" sz="1800" b="0" i="0" u="none" strike="noStrike" cap="none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:endParaRPr lang="en-GB" sz="1800" b="0" i="0" u="none" strike="noStrike" cap="none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:endParaRPr lang="en-GB" sz="1800" b="0" i="0" u="none" strike="noStrike" cap="none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en-GB" sz="1800" b="0" i="0" u="none" strike="noStrike" cap="none" smtClean="0">
                                    <a:solidFill>
                                      <a:srgbClr val="000000"/>
                                    </a:solidFill>
                                    <a:latin typeface="Arial"/>
                                    <a:ea typeface="Arial"/>
                                    <a:cs typeface="Arial"/>
                                    <a:sym typeface="Arial"/>
                                  </a:rPr>
                                  <m:t>(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sz="1800" b="0" i="1" u="none" strike="noStrike" cap="none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GB" sz="1800" b="0" i="0" u="none" strike="noStrike" cap="none" smtClean="0">
                                        <a:solidFill>
                                          <a:srgbClr val="000000"/>
                                        </a:solidFill>
                                        <a:latin typeface="Arial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  <m:t>3</m:t>
                                    </m:r>
                                  </m:e>
                                </m:rad>
                                <m:r>
                                  <m:rPr>
                                    <m:nor/>
                                  </m:rPr>
                                  <a:rPr lang="en-GB" sz="1800" b="0" i="0" u="none" strike="noStrike" cap="none" smtClean="0">
                                    <a:solidFill>
                                      <a:srgbClr val="000000"/>
                                    </a:solidFill>
                                    <a:latin typeface="Arial"/>
                                    <a:ea typeface="Arial"/>
                                    <a:cs typeface="Arial"/>
                                    <a:sym typeface="Arial"/>
                                  </a:rPr>
                                  <m:t> − 2)(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sz="1800" b="0" i="1" u="none" strike="noStrike" cap="none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GB" sz="1800" b="0" i="0" u="none" strike="noStrike" cap="none" smtClean="0">
                                        <a:solidFill>
                                          <a:srgbClr val="000000"/>
                                        </a:solidFill>
                                        <a:latin typeface="Arial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  <m:t>5</m:t>
                                    </m:r>
                                  </m:e>
                                </m:rad>
                                <m:r>
                                  <m:rPr>
                                    <m:nor/>
                                  </m:rPr>
                                  <a:rPr lang="en-GB" sz="1800" b="0" i="0" u="none" strike="noStrike" cap="none" smtClean="0">
                                    <a:solidFill>
                                      <a:srgbClr val="000000"/>
                                    </a:solidFill>
                                    <a:latin typeface="Arial"/>
                                    <a:ea typeface="Arial"/>
                                    <a:cs typeface="Arial"/>
                                    <a:sym typeface="Arial"/>
                                  </a:rPr>
                                  <m:t> + 3)</m:t>
                                </m:r>
                              </m:oMath>
                            </m:oMathPara>
                          </a14:m>
                          <a:endParaRPr lang="en-GB" sz="1800" b="0" i="0" u="none" strike="noStrike" cap="none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:endParaRPr lang="en-GB" sz="1800" b="0" i="0" u="none" strike="noStrike" cap="none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:endParaRPr lang="en-GB" sz="1800" b="0" i="0" u="none" strike="noStrike" cap="none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:endParaRPr lang="en-GB" sz="1800" b="0" i="0" u="none" strike="noStrike" cap="none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en-GB" sz="1800" b="0" i="0" u="none" strike="noStrike" cap="none" smtClean="0">
                                    <a:solidFill>
                                      <a:srgbClr val="000000"/>
                                    </a:solidFill>
                                    <a:latin typeface="Arial"/>
                                    <a:ea typeface="Arial"/>
                                    <a:cs typeface="Arial"/>
                                    <a:sym typeface="Arial"/>
                                  </a:rPr>
                                  <m:t>(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sz="1800" b="0" i="1" u="none" strike="noStrike" cap="none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GB" sz="1800" b="0" i="0" u="none" strike="noStrike" cap="none" smtClean="0">
                                        <a:solidFill>
                                          <a:srgbClr val="000000"/>
                                        </a:solidFill>
                                        <a:latin typeface="Arial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  <m:t>3</m:t>
                                    </m:r>
                                  </m:e>
                                </m:rad>
                                <m:r>
                                  <m:rPr>
                                    <m:nor/>
                                  </m:rPr>
                                  <a:rPr lang="en-GB" sz="1800" b="0" i="0" u="none" strike="noStrike" cap="none" smtClean="0">
                                    <a:solidFill>
                                      <a:srgbClr val="000000"/>
                                    </a:solidFill>
                                    <a:latin typeface="Arial"/>
                                    <a:ea typeface="Arial"/>
                                    <a:cs typeface="Arial"/>
                                    <a:sym typeface="Arial"/>
                                  </a:rPr>
                                  <m:t> − 2)(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sz="1800" b="0" i="1" u="none" strike="noStrike" cap="none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GB" sz="1800" b="0" i="0" u="none" strike="noStrike" cap="none" smtClean="0">
                                        <a:solidFill>
                                          <a:srgbClr val="000000"/>
                                        </a:solidFill>
                                        <a:latin typeface="Arial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  <m:t>5</m:t>
                                    </m:r>
                                  </m:e>
                                </m:rad>
                                <m:r>
                                  <m:rPr>
                                    <m:nor/>
                                  </m:rPr>
                                  <a:rPr lang="en-GB" sz="1800" b="0" i="0" u="none" strike="noStrike" cap="none" smtClean="0">
                                    <a:solidFill>
                                      <a:srgbClr val="000000"/>
                                    </a:solidFill>
                                    <a:latin typeface="Arial"/>
                                    <a:ea typeface="Arial"/>
                                    <a:cs typeface="Arial"/>
                                    <a:sym typeface="Arial"/>
                                  </a:rPr>
                                  <m:t> − 3)</m:t>
                                </m:r>
                              </m:oMath>
                            </m:oMathPara>
                          </a14:m>
                          <a:endParaRPr lang="en-GB" sz="1800" b="0" i="0" u="none" strike="noStrike" cap="none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:endParaRPr lang="en-GB" sz="1400" b="0" i="0" u="none" strike="noStrike" cap="none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:endParaRPr lang="en-GB" sz="1400" b="0" i="0" u="none" strike="noStrike" cap="none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:endParaRPr lang="ar-AE" sz="1400" dirty="0"/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ar-AE" sz="1400" dirty="0"/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sz="1400" dirty="0">
                            <a:solidFill>
                              <a:schemeClr val="dk1"/>
                            </a:solidFill>
                          </a:endParaRPr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20" name="Google Shape;120;ga2e4b46b51_0_0"/>
              <p:cNvGraphicFramePr/>
              <p:nvPr>
                <p:extLst>
                  <p:ext uri="{D42A27DB-BD31-4B8C-83A1-F6EECF244321}">
                    <p14:modId xmlns:p14="http://schemas.microsoft.com/office/powerpoint/2010/main" val="2711418092"/>
                  </p:ext>
                </p:extLst>
              </p:nvPr>
            </p:nvGraphicFramePr>
            <p:xfrm>
              <a:off x="130629" y="154380"/>
              <a:ext cx="8882742" cy="6614555"/>
            </p:xfrm>
            <a:graphic>
              <a:graphicData uri="http://schemas.openxmlformats.org/drawingml/2006/table">
                <a:tbl>
                  <a:tblPr>
                    <a:noFill/>
                    <a:tableStyleId>{2572A604-6930-44FA-8A8C-41554DEEE212}</a:tableStyleId>
                  </a:tblPr>
                  <a:tblGrid>
                    <a:gridCol w="296091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33945">
                    <a:tc gridSpan="3"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b="1" dirty="0"/>
                            <a:t>Expanding Double Brackets with Surds 1</a:t>
                          </a:r>
                          <a:endParaRPr b="1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27956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/>
                            <a:t>I DO</a:t>
                          </a:r>
                          <a:endParaRPr sz="180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4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/>
                            <a:t>WE DO</a:t>
                          </a:r>
                          <a:endParaRPr sz="1800"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FFDB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/>
                            <a:t>YOU DO</a:t>
                          </a:r>
                          <a:endParaRPr sz="1800"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D9EAD3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65265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429" t="-17303" r="-200858" b="-2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100000" t="-17303" r="-100000" b="-2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200858" t="-17303" r="-429" b="-2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765364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20" name="Google Shape;120;ga2e4b46b51_0_0"/>
              <p:cNvGraphicFramePr/>
              <p:nvPr>
                <p:extLst>
                  <p:ext uri="{D42A27DB-BD31-4B8C-83A1-F6EECF244321}">
                    <p14:modId xmlns:p14="http://schemas.microsoft.com/office/powerpoint/2010/main" val="3795274956"/>
                  </p:ext>
                </p:extLst>
              </p:nvPr>
            </p:nvGraphicFramePr>
            <p:xfrm>
              <a:off x="130629" y="154380"/>
              <a:ext cx="8882742" cy="6614555"/>
            </p:xfrm>
            <a:graphic>
              <a:graphicData uri="http://schemas.openxmlformats.org/drawingml/2006/table">
                <a:tbl>
                  <a:tblPr>
                    <a:noFill/>
                    <a:tableStyleId>{2572A604-6930-44FA-8A8C-41554DEEE212}</a:tableStyleId>
                  </a:tblPr>
                  <a:tblGrid>
                    <a:gridCol w="296091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33945">
                    <a:tc gridSpan="3"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b="1" dirty="0"/>
                            <a:t>Expanding Double Brackets with Surds 2</a:t>
                          </a:r>
                          <a:endParaRPr b="1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27956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/>
                            <a:t>I DO</a:t>
                          </a:r>
                          <a:endParaRPr sz="180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4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/>
                            <a:t>WE DO</a:t>
                          </a:r>
                          <a:endParaRPr sz="1800"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FFDB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/>
                            <a:t>YOU DO</a:t>
                          </a:r>
                          <a:endParaRPr sz="1800"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D9EAD3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652654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400" dirty="0"/>
                            <a:t>Expand and simplify</a:t>
                          </a: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800" dirty="0"/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en-GB" sz="1800" b="0" i="0" u="none" strike="noStrike" cap="none" smtClean="0">
                                    <a:solidFill>
                                      <a:srgbClr val="000000"/>
                                    </a:solidFill>
                                    <a:latin typeface="Arial"/>
                                    <a:ea typeface="Arial"/>
                                    <a:cs typeface="Arial"/>
                                    <a:sym typeface="Arial"/>
                                  </a:rPr>
                                  <m:t>(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sz="1800" b="0" i="1" u="none" strike="noStrike" cap="none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GB" sz="1800" b="0" i="0" u="none" strike="noStrike" cap="none" smtClean="0">
                                        <a:solidFill>
                                          <a:srgbClr val="000000"/>
                                        </a:solidFill>
                                        <a:latin typeface="Arial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  <m:t>3</m:t>
                                    </m:r>
                                  </m:e>
                                </m:rad>
                                <m:r>
                                  <m:rPr>
                                    <m:nor/>
                                  </m:rPr>
                                  <a:rPr lang="en-GB" sz="1800" b="0" i="0" u="none" strike="noStrike" cap="none" smtClean="0">
                                    <a:solidFill>
                                      <a:srgbClr val="000000"/>
                                    </a:solidFill>
                                    <a:latin typeface="Arial"/>
                                    <a:ea typeface="Arial"/>
                                    <a:cs typeface="Arial"/>
                                    <a:sym typeface="Arial"/>
                                  </a:rPr>
                                  <m:t> − </m:t>
                                </m:r>
                                <m:r>
                                  <m:rPr>
                                    <m:nor/>
                                  </m:rPr>
                                  <a:rPr lang="en-GB" sz="1800" b="0" i="0" u="none" strike="noStrike" cap="none" smtClean="0">
                                    <a:solidFill>
                                      <a:srgbClr val="000000"/>
                                    </a:solidFill>
                                    <a:latin typeface="Arial"/>
                                    <a:ea typeface="Arial"/>
                                    <a:cs typeface="Arial"/>
                                    <a:sym typeface="Arial"/>
                                  </a:rPr>
                                  <m:t>2</m:t>
                                </m:r>
                                <m:r>
                                  <m:rPr>
                                    <m:nor/>
                                  </m:rPr>
                                  <a:rPr lang="en-GB" sz="1800" b="0" i="0" u="none" strike="noStrike" cap="none" smtClean="0">
                                    <a:solidFill>
                                      <a:srgbClr val="000000"/>
                                    </a:solidFill>
                                    <a:latin typeface="Arial"/>
                                    <a:ea typeface="Arial"/>
                                    <a:cs typeface="Arial"/>
                                    <a:sym typeface="Arial"/>
                                  </a:rPr>
                                  <m:t>)(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sz="1800" b="0" i="1" u="none" strike="noStrike" cap="none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GB" sz="1800" b="0" i="0" u="none" strike="noStrike" cap="none" smtClean="0">
                                        <a:solidFill>
                                          <a:srgbClr val="000000"/>
                                        </a:solidFill>
                                        <a:latin typeface="Arial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  <m:t>6</m:t>
                                    </m:r>
                                  </m:e>
                                </m:rad>
                                <m:r>
                                  <m:rPr>
                                    <m:nor/>
                                  </m:rPr>
                                  <a:rPr lang="en-GB" sz="1800" b="0" i="0" u="none" strike="noStrike" cap="none" smtClean="0">
                                    <a:solidFill>
                                      <a:srgbClr val="000000"/>
                                    </a:solidFill>
                                    <a:latin typeface="Arial"/>
                                    <a:ea typeface="Arial"/>
                                    <a:cs typeface="Arial"/>
                                    <a:sym typeface="Arial"/>
                                  </a:rPr>
                                  <m:t> + </m:t>
                                </m:r>
                                <m:r>
                                  <m:rPr>
                                    <m:nor/>
                                  </m:rPr>
                                  <a:rPr lang="en-GB" sz="1800" b="0" i="0" u="none" strike="noStrike" cap="none" smtClean="0">
                                    <a:solidFill>
                                      <a:srgbClr val="000000"/>
                                    </a:solidFill>
                                    <a:latin typeface="Arial"/>
                                    <a:ea typeface="Arial"/>
                                    <a:cs typeface="Arial"/>
                                    <a:sym typeface="Arial"/>
                                  </a:rPr>
                                  <m:t>1</m:t>
                                </m:r>
                                <m:r>
                                  <m:rPr>
                                    <m:nor/>
                                  </m:rPr>
                                  <a:rPr lang="en-GB" sz="1800" b="0" i="0" u="none" strike="noStrike" cap="none" smtClean="0">
                                    <a:solidFill>
                                      <a:srgbClr val="000000"/>
                                    </a:solidFill>
                                    <a:latin typeface="Arial"/>
                                    <a:ea typeface="Arial"/>
                                    <a:cs typeface="Arial"/>
                                    <a:sym typeface="Arial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sz="1800" b="0" i="0" u="none" strike="noStrike" cap="none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800" b="0" i="0" u="none" strike="noStrike" cap="none" dirty="0">
                            <a:solidFill>
                              <a:srgbClr val="000000"/>
                            </a:solidFill>
                            <a:latin typeface="+mn-lt"/>
                            <a:ea typeface="Arial"/>
                            <a:cs typeface="Arial"/>
                            <a:sym typeface="Arial"/>
                          </a:endParaRPr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:r>
                            <a:rPr kumimoji="0" lang="en-GB" sz="1400" b="0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Arial"/>
                              <a:cs typeface="Arial"/>
                              <a:sym typeface="Arial"/>
                            </a:rPr>
                            <a:t>Expand and simplify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:endParaRPr kumimoji="0" lang="en-GB" sz="1800" b="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/>
                            <a:cs typeface="Arial"/>
                            <a:sym typeface="Arial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kumimoji="0" lang="en-GB" sz="1800" b="0" i="0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Arial"/>
                                    <a:ea typeface="Arial"/>
                                    <a:cs typeface="Arial"/>
                                    <a:sym typeface="Arial"/>
                                  </a:rPr>
                                  <m:t>(2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kumimoji="0" lang="en-GB" sz="1800" b="0" i="1" u="none" strike="noStrike" kern="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m:rPr>
                                        <m:nor/>
                                      </m:rPr>
                                      <a:rPr kumimoji="0" lang="en-GB" sz="1800" b="0" i="0" u="none" strike="noStrike" kern="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Arial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  <m:t>5</m:t>
                                    </m:r>
                                  </m:e>
                                </m:rad>
                                <m:r>
                                  <m:rPr>
                                    <m:nor/>
                                  </m:rPr>
                                  <a:rPr kumimoji="0" lang="en-GB" sz="1800" b="0" i="0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Arial"/>
                                    <a:ea typeface="Arial"/>
                                    <a:cs typeface="Arial"/>
                                    <a:sym typeface="Arial"/>
                                  </a:rPr>
                                  <m:t> − 2)(3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kumimoji="0" lang="en-GB" sz="1800" b="0" i="1" u="none" strike="noStrike" kern="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m:rPr>
                                        <m:nor/>
                                      </m:rPr>
                                      <a:rPr kumimoji="0" lang="en-GB" sz="1800" b="0" i="0" u="none" strike="noStrike" kern="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Arial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  <m:t>10</m:t>
                                    </m:r>
                                  </m:e>
                                </m:rad>
                                <m:r>
                                  <m:rPr>
                                    <m:nor/>
                                  </m:rPr>
                                  <a:rPr kumimoji="0" lang="en-GB" sz="1800" b="0" i="0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Arial"/>
                                    <a:ea typeface="Arial"/>
                                    <a:cs typeface="Arial"/>
                                    <a:sym typeface="Arial"/>
                                  </a:rPr>
                                  <m:t> + 1)</m:t>
                                </m:r>
                              </m:oMath>
                            </m:oMathPara>
                          </a14:m>
                          <a:endParaRPr kumimoji="0" lang="en-GB" sz="1800" b="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:r>
                            <a:rPr kumimoji="0" lang="en-GB" sz="1400" b="0" i="0" u="none" strike="noStrike" kern="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Arial"/>
                              <a:cs typeface="Arial"/>
                              <a:sym typeface="Arial"/>
                            </a:rPr>
                            <a:t>Expand and simplify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:endParaRPr kumimoji="0" lang="en-GB" sz="1800" b="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/>
                            <a:cs typeface="Arial"/>
                            <a:sym typeface="Arial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kumimoji="0" lang="en-GB" sz="1800" b="0" i="0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Arial"/>
                                    <a:ea typeface="Arial"/>
                                    <a:cs typeface="Arial"/>
                                    <a:sym typeface="Arial"/>
                                  </a:rPr>
                                  <m:t>(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kumimoji="0" lang="en-GB" sz="1800" b="0" i="1" u="none" strike="noStrike" kern="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m:rPr>
                                        <m:nor/>
                                      </m:rPr>
                                      <a:rPr kumimoji="0" lang="en-GB" sz="1800" b="0" i="0" u="none" strike="noStrike" kern="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Arial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  <m:t>3</m:t>
                                    </m:r>
                                  </m:e>
                                </m:rad>
                                <m:r>
                                  <m:rPr>
                                    <m:nor/>
                                  </m:rPr>
                                  <a:rPr kumimoji="0" lang="en-GB" sz="1800" b="0" i="0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Arial"/>
                                    <a:ea typeface="Arial"/>
                                    <a:cs typeface="Arial"/>
                                    <a:sym typeface="Arial"/>
                                  </a:rPr>
                                  <m:t> + 2)(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kumimoji="0" lang="en-GB" sz="1800" b="0" i="1" u="none" strike="noStrike" kern="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m:rPr>
                                        <m:nor/>
                                      </m:rPr>
                                      <a:rPr kumimoji="0" lang="en-GB" sz="1800" b="0" i="0" u="none" strike="noStrike" kern="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Arial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  <m:t>6</m:t>
                                    </m:r>
                                  </m:e>
                                </m:rad>
                                <m:r>
                                  <m:rPr>
                                    <m:nor/>
                                  </m:rPr>
                                  <a:rPr kumimoji="0" lang="en-GB" sz="1800" b="0" i="0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Arial"/>
                                    <a:ea typeface="Arial"/>
                                    <a:cs typeface="Arial"/>
                                    <a:sym typeface="Arial"/>
                                  </a:rPr>
                                  <m:t> - 1)</m:t>
                                </m:r>
                              </m:oMath>
                            </m:oMathPara>
                          </a14:m>
                          <a:endParaRPr kumimoji="0" lang="en-GB" sz="1800" b="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:endParaRPr kumimoji="0" lang="en-GB" sz="1800" b="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:endParaRPr kumimoji="0" lang="en-GB" sz="1800" b="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:endParaRPr kumimoji="0" lang="en-GB" sz="1800" b="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kumimoji="0" lang="en-GB" sz="1800" b="0" i="0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Arial"/>
                                    <a:ea typeface="Arial"/>
                                    <a:cs typeface="Arial"/>
                                    <a:sym typeface="Arial"/>
                                  </a:rPr>
                                  <m:t>(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kumimoji="0" lang="en-GB" sz="1800" b="0" i="1" u="none" strike="noStrike" kern="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m:rPr>
                                        <m:nor/>
                                      </m:rPr>
                                      <a:rPr kumimoji="0" lang="en-GB" sz="1800" b="0" i="0" u="none" strike="noStrike" kern="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Arial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  <m:t>3</m:t>
                                    </m:r>
                                  </m:e>
                                </m:rad>
                                <m:r>
                                  <m:rPr>
                                    <m:nor/>
                                  </m:rPr>
                                  <a:rPr kumimoji="0" lang="en-GB" sz="1800" b="0" i="0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Arial"/>
                                    <a:ea typeface="Arial"/>
                                    <a:cs typeface="Arial"/>
                                    <a:sym typeface="Arial"/>
                                  </a:rPr>
                                  <m:t> − 2)(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kumimoji="0" lang="en-GB" sz="1800" b="0" i="1" u="none" strike="noStrike" kern="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m:rPr>
                                        <m:nor/>
                                      </m:rPr>
                                      <a:rPr kumimoji="0" lang="en-GB" sz="1800" b="0" i="0" u="none" strike="noStrike" kern="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Arial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  <m:t>15</m:t>
                                    </m:r>
                                  </m:e>
                                </m:rad>
                                <m:r>
                                  <m:rPr>
                                    <m:nor/>
                                  </m:rPr>
                                  <a:rPr kumimoji="0" lang="en-GB" sz="1800" b="0" i="0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Arial"/>
                                    <a:ea typeface="Arial"/>
                                    <a:cs typeface="Arial"/>
                                    <a:sym typeface="Arial"/>
                                  </a:rPr>
                                  <m:t> + 1)</m:t>
                                </m:r>
                              </m:oMath>
                            </m:oMathPara>
                          </a14:m>
                          <a:endParaRPr kumimoji="0" lang="en-GB" sz="1800" b="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:endParaRPr kumimoji="0" lang="en-GB" sz="1800" b="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:endParaRPr kumimoji="0" lang="en-GB" sz="1800" b="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:endParaRPr kumimoji="0" lang="en-GB" sz="1800" b="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kumimoji="0" lang="en-GB" sz="1800" b="0" i="0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Arial"/>
                                    <a:ea typeface="Arial"/>
                                    <a:cs typeface="Arial"/>
                                    <a:sym typeface="Arial"/>
                                  </a:rPr>
                                  <m:t>(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kumimoji="0" lang="en-GB" sz="1800" b="0" i="1" u="none" strike="noStrike" kern="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m:rPr>
                                        <m:nor/>
                                      </m:rPr>
                                      <a:rPr kumimoji="0" lang="en-GB" sz="1800" b="0" i="0" u="none" strike="noStrike" kern="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Arial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  <m:t>5</m:t>
                                    </m:r>
                                  </m:e>
                                </m:rad>
                                <m:r>
                                  <m:rPr>
                                    <m:nor/>
                                  </m:rPr>
                                  <a:rPr kumimoji="0" lang="en-GB" sz="1800" b="0" i="0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Arial"/>
                                    <a:ea typeface="Arial"/>
                                    <a:cs typeface="Arial"/>
                                    <a:sym typeface="Arial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kumimoji="0" lang="en-GB" sz="1800" b="0" i="0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Arial"/>
                                    <a:ea typeface="Arial"/>
                                    <a:cs typeface="Arial"/>
                                    <a:sym typeface="Arial"/>
                                  </a:rPr>
                                  <m:t>+ 4</m:t>
                                </m:r>
                                <m:r>
                                  <m:rPr>
                                    <m:nor/>
                                  </m:rPr>
                                  <a:rPr kumimoji="0" lang="en-GB" sz="1800" b="0" i="0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Arial"/>
                                    <a:ea typeface="Arial"/>
                                    <a:cs typeface="Arial"/>
                                    <a:sym typeface="Arial"/>
                                  </a:rPr>
                                  <m:t>)(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kumimoji="0" lang="en-GB" sz="1800" b="0" i="1" u="none" strike="noStrike" kern="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m:rPr>
                                        <m:nor/>
                                      </m:rPr>
                                      <a:rPr kumimoji="0" lang="en-GB" sz="1800" b="0" i="0" u="none" strike="noStrike" kern="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Arial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  <m:t>15</m:t>
                                    </m:r>
                                  </m:e>
                                </m:rad>
                                <m:r>
                                  <m:rPr>
                                    <m:nor/>
                                  </m:rPr>
                                  <a:rPr kumimoji="0" lang="en-GB" sz="1800" b="0" i="0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Arial"/>
                                    <a:ea typeface="Arial"/>
                                    <a:cs typeface="Arial"/>
                                    <a:sym typeface="Arial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kumimoji="0" lang="en-GB" sz="1800" b="0" i="0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Arial"/>
                                    <a:ea typeface="Arial"/>
                                    <a:cs typeface="Arial"/>
                                    <a:sym typeface="Arial"/>
                                  </a:rPr>
                                  <m:t>-</m:t>
                                </m:r>
                                <m:r>
                                  <m:rPr>
                                    <m:nor/>
                                  </m:rPr>
                                  <a:rPr kumimoji="0" lang="en-GB" sz="1800" b="0" i="0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Arial"/>
                                    <a:ea typeface="Arial"/>
                                    <a:cs typeface="Arial"/>
                                    <a:sym typeface="Arial"/>
                                  </a:rPr>
                                  <m:t> 1)</m:t>
                                </m:r>
                              </m:oMath>
                            </m:oMathPara>
                          </a14:m>
                          <a:endParaRPr kumimoji="0" lang="en-GB" sz="1800" b="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:endParaRPr kumimoji="0" lang="en-GB" sz="1800" b="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:endParaRPr kumimoji="0" lang="en-GB" sz="1800" b="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:endParaRPr kumimoji="0" lang="en-GB" sz="1800" b="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kumimoji="0" lang="en-GB" sz="1800" b="0" i="0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Arial"/>
                                    <a:ea typeface="Arial"/>
                                    <a:cs typeface="Arial"/>
                                    <a:sym typeface="Arial"/>
                                  </a:rPr>
                                  <m:t>(2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kumimoji="0" lang="en-GB" sz="1800" b="0" i="1" u="none" strike="noStrike" kern="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m:rPr>
                                        <m:nor/>
                                      </m:rPr>
                                      <a:rPr kumimoji="0" lang="en-GB" sz="1800" b="0" i="0" u="none" strike="noStrike" kern="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Arial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  <m:t>5</m:t>
                                    </m:r>
                                  </m:e>
                                </m:rad>
                                <m:r>
                                  <m:rPr>
                                    <m:nor/>
                                  </m:rPr>
                                  <a:rPr kumimoji="0" lang="en-GB" sz="1800" b="0" i="0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Arial"/>
                                    <a:ea typeface="Arial"/>
                                    <a:cs typeface="Arial"/>
                                    <a:sym typeface="Arial"/>
                                  </a:rPr>
                                  <m:t> + 4)(</m:t>
                                </m:r>
                                <m:r>
                                  <m:rPr>
                                    <m:nor/>
                                  </m:rPr>
                                  <a:rPr kumimoji="0" lang="en-GB" sz="1800" b="0" i="0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Arial"/>
                                    <a:ea typeface="Arial"/>
                                    <a:cs typeface="Arial"/>
                                    <a:sym typeface="Arial"/>
                                  </a:rPr>
                                  <m:t>3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kumimoji="0" lang="en-GB" sz="1800" b="0" i="1" u="none" strike="noStrike" kern="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m:rPr>
                                        <m:nor/>
                                      </m:rPr>
                                      <a:rPr kumimoji="0" lang="en-GB" sz="1800" b="0" i="0" u="none" strike="noStrike" kern="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Arial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  <m:t>15</m:t>
                                    </m:r>
                                  </m:e>
                                </m:rad>
                                <m:r>
                                  <m:rPr>
                                    <m:nor/>
                                  </m:rPr>
                                  <a:rPr kumimoji="0" lang="en-GB" sz="1800" b="0" i="0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Arial"/>
                                    <a:ea typeface="Arial"/>
                                    <a:cs typeface="Arial"/>
                                    <a:sym typeface="Arial"/>
                                  </a:rPr>
                                  <m:t> − 1)</m:t>
                                </m:r>
                              </m:oMath>
                            </m:oMathPara>
                          </a14:m>
                          <a:endParaRPr kumimoji="0" lang="en-GB" sz="1800" b="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:endParaRPr kumimoji="0" lang="en-GB" sz="1800" b="0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20" name="Google Shape;120;ga2e4b46b51_0_0"/>
              <p:cNvGraphicFramePr/>
              <p:nvPr>
                <p:extLst>
                  <p:ext uri="{D42A27DB-BD31-4B8C-83A1-F6EECF244321}">
                    <p14:modId xmlns:p14="http://schemas.microsoft.com/office/powerpoint/2010/main" val="3795274956"/>
                  </p:ext>
                </p:extLst>
              </p:nvPr>
            </p:nvGraphicFramePr>
            <p:xfrm>
              <a:off x="130629" y="154380"/>
              <a:ext cx="8882742" cy="6614555"/>
            </p:xfrm>
            <a:graphic>
              <a:graphicData uri="http://schemas.openxmlformats.org/drawingml/2006/table">
                <a:tbl>
                  <a:tblPr>
                    <a:noFill/>
                    <a:tableStyleId>{2572A604-6930-44FA-8A8C-41554DEEE212}</a:tableStyleId>
                  </a:tblPr>
                  <a:tblGrid>
                    <a:gridCol w="296091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33945">
                    <a:tc gridSpan="3"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b="1" dirty="0"/>
                            <a:t>Expanding Double Brackets with Surds 2</a:t>
                          </a:r>
                          <a:endParaRPr b="1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27956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/>
                            <a:t>I DO</a:t>
                          </a:r>
                          <a:endParaRPr sz="180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4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/>
                            <a:t>WE DO</a:t>
                          </a:r>
                          <a:endParaRPr sz="1800"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FFDB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/>
                            <a:t>YOU DO</a:t>
                          </a:r>
                          <a:endParaRPr sz="1800"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D9EAD3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65265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429" t="-17303" r="-200858" b="-2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100000" t="-17303" r="-100000" b="-2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200858" t="-17303" r="-429" b="-2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040511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20" name="Google Shape;120;ga2e4b46b51_0_0"/>
              <p:cNvGraphicFramePr/>
              <p:nvPr>
                <p:extLst>
                  <p:ext uri="{D42A27DB-BD31-4B8C-83A1-F6EECF244321}">
                    <p14:modId xmlns:p14="http://schemas.microsoft.com/office/powerpoint/2010/main" val="3457005707"/>
                  </p:ext>
                </p:extLst>
              </p:nvPr>
            </p:nvGraphicFramePr>
            <p:xfrm>
              <a:off x="130629" y="154380"/>
              <a:ext cx="8882742" cy="6614555"/>
            </p:xfrm>
            <a:graphic>
              <a:graphicData uri="http://schemas.openxmlformats.org/drawingml/2006/table">
                <a:tbl>
                  <a:tblPr>
                    <a:noFill/>
                    <a:tableStyleId>{2572A604-6930-44FA-8A8C-41554DEEE212}</a:tableStyleId>
                  </a:tblPr>
                  <a:tblGrid>
                    <a:gridCol w="296091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33945">
                    <a:tc gridSpan="3"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b="1" dirty="0"/>
                            <a:t>Expanding Double Brackets with Surds 3</a:t>
                          </a:r>
                          <a:endParaRPr b="1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27956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/>
                            <a:t>I DO</a:t>
                          </a:r>
                          <a:endParaRPr sz="180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4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/>
                            <a:t>WE DO</a:t>
                          </a:r>
                          <a:endParaRPr sz="1800"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FFDB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/>
                            <a:t>YOU DO</a:t>
                          </a:r>
                          <a:endParaRPr sz="1800"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D9EAD3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652654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400" dirty="0"/>
                            <a:t>Expand and simplify</a:t>
                          </a: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800" b="0" i="1" dirty="0">
                            <a:latin typeface="Cambria Math" panose="02040503050406030204" pitchFamily="18" charset="0"/>
                          </a:endParaRP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800" b="0" i="1" u="none" strike="noStrike" cap="none" smtClean="0">
                                        <a:solidFill>
                                          <a:srgbClr val="000000"/>
                                        </a:solidFill>
                                        <a:latin typeface="+mn-lt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GB" sz="1800" b="0" i="1" u="none" strike="noStrike" cap="none" smtClean="0">
                                            <a:solidFill>
                                              <a:srgbClr val="000000"/>
                                            </a:solidFill>
                                            <a:latin typeface="+mn-lt"/>
                                            <a:ea typeface="Arial"/>
                                            <a:cs typeface="Arial"/>
                                            <a:sym typeface="Arial"/>
                                          </a:rPr>
                                        </m:ctrlPr>
                                      </m:dPr>
                                      <m:e>
                                        <m:rad>
                                          <m:radPr>
                                            <m:degHide m:val="on"/>
                                            <m:ctrlPr>
                                              <a:rPr lang="en-GB" sz="1800" b="0" i="1" u="none" strike="noStrike" cap="none" smtClean="0">
                                                <a:solidFill>
                                                  <a:srgbClr val="000000"/>
                                                </a:solidFill>
                                                <a:latin typeface="+mn-lt"/>
                                                <a:ea typeface="Arial"/>
                                                <a:cs typeface="Arial"/>
                                                <a:sym typeface="Arial"/>
                                              </a:rPr>
                                            </m:ctrlPr>
                                          </m:radPr>
                                          <m:deg/>
                                          <m:e>
                                            <m:r>
                                              <m:rPr>
                                                <m:nor/>
                                              </m:rPr>
                                              <a:rPr lang="en-GB" sz="1800" b="0" i="0" u="none" strike="noStrike" cap="none" smtClean="0">
                                                <a:solidFill>
                                                  <a:srgbClr val="000000"/>
                                                </a:solidFill>
                                                <a:latin typeface="+mn-lt"/>
                                                <a:ea typeface="Arial"/>
                                                <a:cs typeface="Arial"/>
                                                <a:sym typeface="Arial"/>
                                              </a:rPr>
                                              <m:t>3</m:t>
                                            </m:r>
                                          </m:e>
                                        </m:rad>
                                        <m:r>
                                          <m:rPr>
                                            <m:nor/>
                                          </m:rPr>
                                          <a:rPr lang="en-GB" sz="1800" b="0" i="0" u="none" strike="noStrike" cap="none" smtClean="0">
                                            <a:solidFill>
                                              <a:srgbClr val="000000"/>
                                            </a:solidFill>
                                            <a:latin typeface="+mn-lt"/>
                                            <a:ea typeface="Arial"/>
                                            <a:cs typeface="Arial"/>
                                            <a:sym typeface="Arial"/>
                                          </a:rPr>
                                          <m:t> </m:t>
                                        </m:r>
                                        <m:r>
                                          <m:rPr>
                                            <m:nor/>
                                          </m:rPr>
                                          <a:rPr lang="en-GB" sz="1800" b="0" i="0" u="none" strike="noStrike" cap="none" smtClean="0">
                                            <a:solidFill>
                                              <a:srgbClr val="000000"/>
                                            </a:solidFill>
                                            <a:latin typeface="+mn-lt"/>
                                            <a:ea typeface="Arial"/>
                                            <a:cs typeface="Arial"/>
                                            <a:sym typeface="Arial"/>
                                          </a:rPr>
                                          <m:t>-</m:t>
                                        </m:r>
                                        <m:r>
                                          <m:rPr>
                                            <m:nor/>
                                          </m:rPr>
                                          <a:rPr lang="en-GB" sz="1800" b="0" i="0" u="none" strike="noStrike" cap="none" smtClean="0">
                                            <a:solidFill>
                                              <a:srgbClr val="000000"/>
                                            </a:solidFill>
                                            <a:latin typeface="+mn-lt"/>
                                            <a:ea typeface="Arial"/>
                                            <a:cs typeface="Arial"/>
                                            <a:sym typeface="Arial"/>
                                          </a:rPr>
                                          <m:t> </m:t>
                                        </m:r>
                                        <m:r>
                                          <m:rPr>
                                            <m:nor/>
                                          </m:rPr>
                                          <a:rPr lang="en-GB" sz="1800" b="0" i="0" u="none" strike="noStrike" cap="none" smtClean="0">
                                            <a:solidFill>
                                              <a:srgbClr val="000000"/>
                                            </a:solidFill>
                                            <a:latin typeface="+mn-lt"/>
                                            <a:ea typeface="Arial"/>
                                            <a:cs typeface="Arial"/>
                                            <a:sym typeface="Arial"/>
                                          </a:rPr>
                                          <m:t>6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m:rPr>
                                        <m:nor/>
                                      </m:rPr>
                                      <a:rPr lang="en-GB" sz="1800" b="0" i="0" u="none" strike="noStrike" cap="none" smtClean="0">
                                        <a:solidFill>
                                          <a:srgbClr val="000000"/>
                                        </a:solidFill>
                                        <a:latin typeface="+mn-lt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800" b="0" i="0" u="none" strike="noStrike" cap="none" dirty="0">
                            <a:solidFill>
                              <a:srgbClr val="000000"/>
                            </a:solidFill>
                            <a:latin typeface="+mn-lt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800" b="0" i="0" u="none" strike="noStrike" cap="none" dirty="0">
                            <a:solidFill>
                              <a:srgbClr val="000000"/>
                            </a:solidFill>
                            <a:latin typeface="+mn-lt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800" b="0" i="0" u="none" strike="noStrike" cap="none" dirty="0">
                            <a:solidFill>
                              <a:srgbClr val="000000"/>
                            </a:solidFill>
                            <a:latin typeface="+mn-lt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800" b="0" i="0" u="none" strike="noStrike" cap="none" dirty="0">
                            <a:solidFill>
                              <a:srgbClr val="000000"/>
                            </a:solidFill>
                            <a:latin typeface="+mn-lt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800" b="0" i="0" u="none" strike="noStrike" cap="none" dirty="0">
                            <a:solidFill>
                              <a:srgbClr val="000000"/>
                            </a:solidFill>
                            <a:latin typeface="+mn-lt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800" b="0" i="0" u="none" strike="noStrike" cap="none" dirty="0">
                            <a:solidFill>
                              <a:srgbClr val="000000"/>
                            </a:solidFill>
                            <a:latin typeface="+mn-lt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800" b="0" i="0" u="none" strike="noStrike" cap="none" dirty="0">
                            <a:solidFill>
                              <a:srgbClr val="000000"/>
                            </a:solidFill>
                            <a:latin typeface="+mn-lt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en-GB" sz="1800" b="0" i="0" u="none" strike="noStrike" cap="none" smtClean="0">
                                    <a:solidFill>
                                      <a:srgbClr val="000000"/>
                                    </a:solidFill>
                                    <a:latin typeface="Arial"/>
                                    <a:ea typeface="Arial"/>
                                    <a:cs typeface="Arial"/>
                                    <a:sym typeface="Arial"/>
                                  </a:rPr>
                                  <m:t>(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sz="1800" b="0" i="1" u="none" strike="noStrike" cap="none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GB" sz="1800" b="0" i="0" u="none" strike="noStrike" cap="none" smtClean="0">
                                        <a:solidFill>
                                          <a:srgbClr val="000000"/>
                                        </a:solidFill>
                                        <a:latin typeface="Arial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  <m:t>3</m:t>
                                    </m:r>
                                  </m:e>
                                </m:rad>
                                <m:r>
                                  <m:rPr>
                                    <m:nor/>
                                  </m:rPr>
                                  <a:rPr lang="en-GB" sz="1800" b="0" i="0" u="none" strike="noStrike" cap="none" smtClean="0">
                                    <a:solidFill>
                                      <a:srgbClr val="000000"/>
                                    </a:solidFill>
                                    <a:latin typeface="Arial"/>
                                    <a:ea typeface="Arial"/>
                                    <a:cs typeface="Arial"/>
                                    <a:sym typeface="Arial"/>
                                  </a:rPr>
                                  <m:t> − </m:t>
                                </m:r>
                                <m:r>
                                  <m:rPr>
                                    <m:nor/>
                                  </m:rPr>
                                  <a:rPr lang="en-GB" sz="1800" b="0" i="0" u="none" strike="noStrike" cap="none" smtClean="0">
                                    <a:solidFill>
                                      <a:srgbClr val="000000"/>
                                    </a:solidFill>
                                    <a:latin typeface="Arial"/>
                                    <a:ea typeface="Arial"/>
                                    <a:cs typeface="Arial"/>
                                    <a:sym typeface="Arial"/>
                                  </a:rPr>
                                  <m:t>6</m:t>
                                </m:r>
                                <m:r>
                                  <m:rPr>
                                    <m:nor/>
                                  </m:rPr>
                                  <a:rPr lang="en-GB" sz="1800" b="0" i="0" u="none" strike="noStrike" cap="none" smtClean="0">
                                    <a:solidFill>
                                      <a:srgbClr val="000000"/>
                                    </a:solidFill>
                                    <a:latin typeface="Arial"/>
                                    <a:ea typeface="Arial"/>
                                    <a:cs typeface="Arial"/>
                                    <a:sym typeface="Arial"/>
                                  </a:rPr>
                                  <m:t>)(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sz="1800" b="0" i="1" u="none" strike="noStrike" cap="none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GB" sz="1800" b="0" i="0" u="none" strike="noStrike" cap="none" smtClean="0">
                                        <a:solidFill>
                                          <a:srgbClr val="000000"/>
                                        </a:solidFill>
                                        <a:latin typeface="Arial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  <m:t>3</m:t>
                                    </m:r>
                                  </m:e>
                                </m:rad>
                                <m:r>
                                  <m:rPr>
                                    <m:nor/>
                                  </m:rPr>
                                  <a:rPr lang="en-GB" sz="1800" b="0" i="0" u="none" strike="noStrike" cap="none" smtClean="0">
                                    <a:solidFill>
                                      <a:srgbClr val="000000"/>
                                    </a:solidFill>
                                    <a:latin typeface="Arial"/>
                                    <a:ea typeface="Arial"/>
                                    <a:cs typeface="Arial"/>
                                    <a:sym typeface="Arial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GB" sz="1800" b="0" i="0" u="none" strike="noStrike" cap="none" smtClean="0">
                                    <a:solidFill>
                                      <a:srgbClr val="000000"/>
                                    </a:solidFill>
                                    <a:latin typeface="Arial"/>
                                    <a:ea typeface="Arial"/>
                                    <a:cs typeface="Arial"/>
                                    <a:sym typeface="Arial"/>
                                  </a:rPr>
                                  <m:t>+</m:t>
                                </m:r>
                                <m:r>
                                  <m:rPr>
                                    <m:nor/>
                                  </m:rPr>
                                  <a:rPr lang="en-GB" sz="1800" b="0" i="0" u="none" strike="noStrike" cap="none" smtClean="0">
                                    <a:solidFill>
                                      <a:srgbClr val="000000"/>
                                    </a:solidFill>
                                    <a:latin typeface="Arial"/>
                                    <a:ea typeface="Arial"/>
                                    <a:cs typeface="Arial"/>
                                    <a:sym typeface="Arial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GB" sz="1800" b="0" i="0" u="none" strike="noStrike" cap="none" smtClean="0">
                                    <a:solidFill>
                                      <a:srgbClr val="000000"/>
                                    </a:solidFill>
                                    <a:latin typeface="Arial"/>
                                    <a:ea typeface="Arial"/>
                                    <a:cs typeface="Arial"/>
                                    <a:sym typeface="Arial"/>
                                  </a:rPr>
                                  <m:t>6</m:t>
                                </m:r>
                                <m:r>
                                  <m:rPr>
                                    <m:nor/>
                                  </m:rPr>
                                  <a:rPr lang="en-GB" sz="1800" b="0" i="0" u="none" strike="noStrike" cap="none" smtClean="0">
                                    <a:solidFill>
                                      <a:srgbClr val="000000"/>
                                    </a:solidFill>
                                    <a:latin typeface="Arial"/>
                                    <a:ea typeface="Arial"/>
                                    <a:cs typeface="Arial"/>
                                    <a:sym typeface="Arial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sz="1800" b="0" i="0" u="none" strike="noStrike" cap="none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800" b="0" i="0" u="none" strike="noStrike" cap="none" dirty="0">
                            <a:solidFill>
                              <a:srgbClr val="000000"/>
                            </a:solidFill>
                            <a:latin typeface="+mn-lt"/>
                            <a:ea typeface="Arial"/>
                            <a:cs typeface="Arial"/>
                            <a:sym typeface="Arial"/>
                          </a:endParaRPr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400" dirty="0"/>
                            <a:t>Expand and simplify</a:t>
                          </a: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800" b="0" i="1" dirty="0">
                            <a:latin typeface="Cambria Math" panose="02040503050406030204" pitchFamily="18" charset="0"/>
                          </a:endParaRP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800" b="0" i="1" u="none" strike="noStrike" cap="none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GB" sz="1800" b="0" i="1" u="none" strike="noStrike" cap="none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  <a:ea typeface="Arial"/>
                                            <a:cs typeface="Arial"/>
                                            <a:sym typeface="Arial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m:rPr>
                                            <m:nor/>
                                          </m:rPr>
                                          <a:rPr lang="en-GB" sz="1800" b="0" i="0" u="none" strike="noStrike" cap="none" smtClean="0">
                                            <a:solidFill>
                                              <a:srgbClr val="000000"/>
                                            </a:solidFill>
                                            <a:latin typeface="Arial"/>
                                            <a:ea typeface="Arial"/>
                                            <a:cs typeface="Arial"/>
                                            <a:sym typeface="Arial"/>
                                          </a:rPr>
                                          <m:t>2</m:t>
                                        </m:r>
                                        <m:rad>
                                          <m:radPr>
                                            <m:degHide m:val="on"/>
                                            <m:ctrlPr>
                                              <a:rPr lang="en-GB" sz="1800" b="0" i="1" u="none" strike="noStrike" cap="none" smtClean="0">
                                                <a:solidFill>
                                                  <a:srgbClr val="000000"/>
                                                </a:solidFill>
                                                <a:latin typeface="Cambria Math" panose="02040503050406030204" pitchFamily="18" charset="0"/>
                                                <a:ea typeface="Arial"/>
                                                <a:cs typeface="Arial"/>
                                                <a:sym typeface="Arial"/>
                                              </a:rPr>
                                            </m:ctrlPr>
                                          </m:radPr>
                                          <m:deg/>
                                          <m:e>
                                            <m:r>
                                              <m:rPr>
                                                <m:nor/>
                                              </m:rPr>
                                              <a:rPr lang="en-GB" sz="1800" b="0" i="0" u="none" strike="noStrike" cap="none" smtClean="0">
                                                <a:solidFill>
                                                  <a:srgbClr val="000000"/>
                                                </a:solidFill>
                                                <a:latin typeface="Arial"/>
                                                <a:ea typeface="Arial"/>
                                                <a:cs typeface="Arial"/>
                                                <a:sym typeface="Arial"/>
                                              </a:rPr>
                                              <m:t>3</m:t>
                                            </m:r>
                                          </m:e>
                                        </m:rad>
                                        <m:r>
                                          <m:rPr>
                                            <m:nor/>
                                          </m:rPr>
                                          <a:rPr lang="en-GB" sz="1800" b="0" i="0" u="none" strike="noStrike" cap="none" smtClean="0">
                                            <a:solidFill>
                                              <a:srgbClr val="000000"/>
                                            </a:solidFill>
                                            <a:latin typeface="Arial"/>
                                            <a:ea typeface="Arial"/>
                                            <a:cs typeface="Arial"/>
                                            <a:sym typeface="Arial"/>
                                          </a:rPr>
                                          <m:t> </m:t>
                                        </m:r>
                                        <m:r>
                                          <m:rPr>
                                            <m:nor/>
                                          </m:rPr>
                                          <a:rPr lang="en-GB" sz="1800" b="0" i="0" u="none" strike="noStrike" cap="none" smtClean="0">
                                            <a:solidFill>
                                              <a:srgbClr val="000000"/>
                                            </a:solidFill>
                                            <a:latin typeface="Arial"/>
                                            <a:ea typeface="Arial"/>
                                            <a:cs typeface="Arial"/>
                                            <a:sym typeface="Arial"/>
                                          </a:rPr>
                                          <m:t>+</m:t>
                                        </m:r>
                                        <m:r>
                                          <m:rPr>
                                            <m:nor/>
                                          </m:rPr>
                                          <a:rPr lang="en-GB" sz="1800" b="0" i="0" u="none" strike="noStrike" cap="none" smtClean="0">
                                            <a:solidFill>
                                              <a:srgbClr val="000000"/>
                                            </a:solidFill>
                                            <a:latin typeface="Arial"/>
                                            <a:ea typeface="Arial"/>
                                            <a:cs typeface="Arial"/>
                                            <a:sym typeface="Arial"/>
                                          </a:rPr>
                                          <m:t> </m:t>
                                        </m:r>
                                        <m:r>
                                          <m:rPr>
                                            <m:nor/>
                                          </m:rPr>
                                          <a:rPr lang="en-GB" sz="1800" b="0" i="0" u="none" strike="noStrike" cap="none" smtClean="0">
                                            <a:solidFill>
                                              <a:srgbClr val="000000"/>
                                            </a:solidFill>
                                            <a:latin typeface="Arial"/>
                                            <a:ea typeface="Arial"/>
                                            <a:cs typeface="Arial"/>
                                            <a:sym typeface="Arial"/>
                                          </a:rPr>
                                          <m:t>5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m:rPr>
                                        <m:nor/>
                                      </m:rPr>
                                      <a:rPr lang="en-GB" sz="1800" b="0" i="0" u="none" strike="noStrike" cap="none" smtClean="0">
                                        <a:solidFill>
                                          <a:srgbClr val="000000"/>
                                        </a:solidFill>
                                        <a:latin typeface="Arial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800" b="0" i="0" u="none" strike="noStrike" cap="none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800" b="0" i="0" u="none" strike="noStrike" cap="none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800" b="0" i="0" u="none" strike="noStrike" cap="none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800" b="0" i="0" u="none" strike="noStrike" cap="none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800" b="0" i="0" u="none" strike="noStrike" cap="none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800" b="0" i="0" u="none" strike="noStrike" cap="none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800" b="0" i="0" u="none" strike="noStrike" cap="none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en-GB" sz="1800" b="0" i="0" u="none" strike="noStrike" cap="none" smtClean="0">
                                    <a:solidFill>
                                      <a:srgbClr val="000000"/>
                                    </a:solidFill>
                                    <a:latin typeface="Arial"/>
                                    <a:ea typeface="Arial"/>
                                    <a:cs typeface="Arial"/>
                                    <a:sym typeface="Arial"/>
                                  </a:rPr>
                                  <m:t>(</m:t>
                                </m:r>
                                <m:r>
                                  <m:rPr>
                                    <m:nor/>
                                  </m:rPr>
                                  <a:rPr lang="en-GB" sz="1800" b="0" i="0" u="none" strike="noStrike" cap="none" smtClean="0">
                                    <a:solidFill>
                                      <a:srgbClr val="000000"/>
                                    </a:solidFill>
                                    <a:latin typeface="Arial"/>
                                    <a:ea typeface="Arial"/>
                                    <a:cs typeface="Arial"/>
                                    <a:sym typeface="Arial"/>
                                  </a:rPr>
                                  <m:t>2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sz="1800" b="0" i="1" u="none" strike="noStrike" cap="none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GB" sz="1800" b="0" i="0" u="none" strike="noStrike" cap="none" smtClean="0">
                                        <a:solidFill>
                                          <a:srgbClr val="000000"/>
                                        </a:solidFill>
                                        <a:latin typeface="Arial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  <m:t>3</m:t>
                                    </m:r>
                                  </m:e>
                                </m:rad>
                                <m:r>
                                  <m:rPr>
                                    <m:nor/>
                                  </m:rPr>
                                  <a:rPr lang="en-GB" sz="1800" b="0" i="0" u="none" strike="noStrike" cap="none" smtClean="0">
                                    <a:solidFill>
                                      <a:srgbClr val="000000"/>
                                    </a:solidFill>
                                    <a:latin typeface="Arial"/>
                                    <a:ea typeface="Arial"/>
                                    <a:cs typeface="Arial"/>
                                    <a:sym typeface="Arial"/>
                                  </a:rPr>
                                  <m:t> − </m:t>
                                </m:r>
                                <m:r>
                                  <m:rPr>
                                    <m:nor/>
                                  </m:rPr>
                                  <a:rPr lang="en-GB" sz="1800" b="0" i="0" u="none" strike="noStrike" cap="none" smtClean="0">
                                    <a:solidFill>
                                      <a:srgbClr val="000000"/>
                                    </a:solidFill>
                                    <a:latin typeface="Arial"/>
                                    <a:ea typeface="Arial"/>
                                    <a:cs typeface="Arial"/>
                                    <a:sym typeface="Arial"/>
                                  </a:rPr>
                                  <m:t>5</m:t>
                                </m:r>
                                <m:r>
                                  <m:rPr>
                                    <m:nor/>
                                  </m:rPr>
                                  <a:rPr lang="en-GB" sz="1800" b="0" i="0" u="none" strike="noStrike" cap="none" smtClean="0">
                                    <a:solidFill>
                                      <a:srgbClr val="000000"/>
                                    </a:solidFill>
                                    <a:latin typeface="Arial"/>
                                    <a:ea typeface="Arial"/>
                                    <a:cs typeface="Arial"/>
                                    <a:sym typeface="Arial"/>
                                  </a:rPr>
                                  <m:t>)(</m:t>
                                </m:r>
                                <m:r>
                                  <m:rPr>
                                    <m:nor/>
                                  </m:rPr>
                                  <a:rPr lang="en-GB" sz="1800" b="0" i="0" u="none" strike="noStrike" cap="none" smtClean="0">
                                    <a:solidFill>
                                      <a:srgbClr val="000000"/>
                                    </a:solidFill>
                                    <a:latin typeface="Arial"/>
                                    <a:ea typeface="Arial"/>
                                    <a:cs typeface="Arial"/>
                                    <a:sym typeface="Arial"/>
                                  </a:rPr>
                                  <m:t>2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sz="1800" b="0" i="1" u="none" strike="noStrike" cap="none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GB" sz="1800" b="0" i="0" u="none" strike="noStrike" cap="none" smtClean="0">
                                        <a:solidFill>
                                          <a:srgbClr val="000000"/>
                                        </a:solidFill>
                                        <a:latin typeface="Arial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  <m:t>3</m:t>
                                    </m:r>
                                  </m:e>
                                </m:rad>
                                <m:r>
                                  <m:rPr>
                                    <m:nor/>
                                  </m:rPr>
                                  <a:rPr lang="en-GB" sz="1800" b="0" i="0" u="none" strike="noStrike" cap="none" smtClean="0">
                                    <a:solidFill>
                                      <a:srgbClr val="000000"/>
                                    </a:solidFill>
                                    <a:latin typeface="Arial"/>
                                    <a:ea typeface="Arial"/>
                                    <a:cs typeface="Arial"/>
                                    <a:sym typeface="Arial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GB" sz="1800" b="0" i="0" u="none" strike="noStrike" cap="none" smtClean="0">
                                    <a:solidFill>
                                      <a:srgbClr val="000000"/>
                                    </a:solidFill>
                                    <a:latin typeface="Arial"/>
                                    <a:ea typeface="Arial"/>
                                    <a:cs typeface="Arial"/>
                                    <a:sym typeface="Arial"/>
                                  </a:rPr>
                                  <m:t>+</m:t>
                                </m:r>
                                <m:r>
                                  <m:rPr>
                                    <m:nor/>
                                  </m:rPr>
                                  <a:rPr lang="en-GB" sz="1800" b="0" i="0" u="none" strike="noStrike" cap="none" smtClean="0">
                                    <a:solidFill>
                                      <a:srgbClr val="000000"/>
                                    </a:solidFill>
                                    <a:latin typeface="Arial"/>
                                    <a:ea typeface="Arial"/>
                                    <a:cs typeface="Arial"/>
                                    <a:sym typeface="Arial"/>
                                  </a:rPr>
                                  <m:t> 5)</m:t>
                                </m:r>
                              </m:oMath>
                            </m:oMathPara>
                          </a14:m>
                          <a:endParaRPr lang="en-GB" sz="1400" b="0" i="0" u="none" strike="noStrike" cap="none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400" dirty="0"/>
                            <a:t>Expand and simplify</a:t>
                          </a:r>
                        </a:p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lang="en-GB" sz="1800" b="0" i="1" dirty="0">
                            <a:latin typeface="Cambria Math" panose="02040503050406030204" pitchFamily="18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800" b="0" i="1" u="none" strike="noStrike" cap="none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GB" sz="1800" b="0" i="1" u="none" strike="noStrike" cap="none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  <a:ea typeface="Arial"/>
                                            <a:cs typeface="Arial"/>
                                            <a:sym typeface="Arial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m:rPr>
                                            <m:nor/>
                                          </m:rPr>
                                          <a:rPr lang="en-GB" sz="1800" b="0" i="0" u="none" strike="noStrike" cap="none" smtClean="0">
                                            <a:solidFill>
                                              <a:srgbClr val="000000"/>
                                            </a:solidFill>
                                            <a:latin typeface="Arial"/>
                                            <a:ea typeface="Arial"/>
                                            <a:cs typeface="Arial"/>
                                            <a:sym typeface="Arial"/>
                                          </a:rPr>
                                          <m:t>4</m:t>
                                        </m:r>
                                        <m:rad>
                                          <m:radPr>
                                            <m:degHide m:val="on"/>
                                            <m:ctrlPr>
                                              <a:rPr lang="en-GB" sz="1800" b="0" i="1" u="none" strike="noStrike" cap="none" smtClean="0">
                                                <a:solidFill>
                                                  <a:srgbClr val="000000"/>
                                                </a:solidFill>
                                                <a:latin typeface="Cambria Math" panose="02040503050406030204" pitchFamily="18" charset="0"/>
                                                <a:ea typeface="Arial"/>
                                                <a:cs typeface="Arial"/>
                                                <a:sym typeface="Arial"/>
                                              </a:rPr>
                                            </m:ctrlPr>
                                          </m:radPr>
                                          <m:deg/>
                                          <m:e>
                                            <m:r>
                                              <m:rPr>
                                                <m:nor/>
                                              </m:rPr>
                                              <a:rPr lang="en-GB" sz="1800" b="0" i="0" u="none" strike="noStrike" cap="none" smtClean="0">
                                                <a:solidFill>
                                                  <a:srgbClr val="000000"/>
                                                </a:solidFill>
                                                <a:latin typeface="Arial"/>
                                                <a:ea typeface="Arial"/>
                                                <a:cs typeface="Arial"/>
                                                <a:sym typeface="Arial"/>
                                              </a:rPr>
                                              <m:t>3</m:t>
                                            </m:r>
                                          </m:e>
                                        </m:rad>
                                        <m:r>
                                          <m:rPr>
                                            <m:nor/>
                                          </m:rPr>
                                          <a:rPr lang="en-GB" sz="1800" b="0" i="0" u="none" strike="noStrike" cap="none" smtClean="0">
                                            <a:solidFill>
                                              <a:srgbClr val="000000"/>
                                            </a:solidFill>
                                            <a:latin typeface="Arial"/>
                                            <a:ea typeface="Arial"/>
                                            <a:cs typeface="Arial"/>
                                            <a:sym typeface="Arial"/>
                                          </a:rPr>
                                          <m:t> − </m:t>
                                        </m:r>
                                        <m:r>
                                          <m:rPr>
                                            <m:nor/>
                                          </m:rPr>
                                          <a:rPr lang="en-GB" sz="1800" b="0" i="0" u="none" strike="noStrike" cap="none" smtClean="0">
                                            <a:solidFill>
                                              <a:srgbClr val="000000"/>
                                            </a:solidFill>
                                            <a:latin typeface="Arial"/>
                                            <a:ea typeface="Arial"/>
                                            <a:cs typeface="Arial"/>
                                            <a:sym typeface="Arial"/>
                                          </a:rPr>
                                          <m:t>2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m:rPr>
                                        <m:nor/>
                                      </m:rPr>
                                      <a:rPr lang="en-GB" sz="1800" b="0" i="0" u="none" strike="noStrike" cap="none" smtClean="0">
                                        <a:solidFill>
                                          <a:srgbClr val="000000"/>
                                        </a:solidFill>
                                        <a:latin typeface="Arial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800" b="0" i="0" u="none" strike="noStrike" cap="none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:endParaRPr lang="en-GB" sz="1800" b="0" i="0" u="none" strike="noStrike" cap="none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:endParaRPr lang="en-GB" sz="1800" b="0" i="0" u="none" strike="noStrike" cap="none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800" b="0" i="1" u="none" strike="noStrike" cap="none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GB" sz="1800" b="0" i="1" u="none" strike="noStrike" cap="none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  <a:ea typeface="Arial"/>
                                            <a:cs typeface="Arial"/>
                                            <a:sym typeface="Arial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m:rPr>
                                            <m:nor/>
                                          </m:rPr>
                                          <a:rPr lang="en-GB" sz="1800" b="0" i="0" u="none" strike="noStrike" cap="none" smtClean="0">
                                            <a:solidFill>
                                              <a:srgbClr val="000000"/>
                                            </a:solidFill>
                                            <a:latin typeface="Arial"/>
                                            <a:ea typeface="Arial"/>
                                            <a:cs typeface="Arial"/>
                                            <a:sym typeface="Arial"/>
                                          </a:rPr>
                                          <m:t>4</m:t>
                                        </m:r>
                                        <m:rad>
                                          <m:radPr>
                                            <m:degHide m:val="on"/>
                                            <m:ctrlPr>
                                              <a:rPr lang="en-GB" sz="1800" b="0" i="1" u="none" strike="noStrike" cap="none" smtClean="0">
                                                <a:solidFill>
                                                  <a:srgbClr val="000000"/>
                                                </a:solidFill>
                                                <a:latin typeface="Cambria Math" panose="02040503050406030204" pitchFamily="18" charset="0"/>
                                                <a:ea typeface="Arial"/>
                                                <a:cs typeface="Arial"/>
                                                <a:sym typeface="Arial"/>
                                              </a:rPr>
                                            </m:ctrlPr>
                                          </m:radPr>
                                          <m:deg/>
                                          <m:e>
                                            <m:r>
                                              <m:rPr>
                                                <m:nor/>
                                              </m:rPr>
                                              <a:rPr lang="en-GB" sz="1800" b="0" i="0" u="none" strike="noStrike" cap="none" smtClean="0">
                                                <a:solidFill>
                                                  <a:srgbClr val="000000"/>
                                                </a:solidFill>
                                                <a:latin typeface="Arial"/>
                                                <a:ea typeface="Arial"/>
                                                <a:cs typeface="Arial"/>
                                                <a:sym typeface="Arial"/>
                                              </a:rPr>
                                              <m:t>2</m:t>
                                            </m:r>
                                          </m:e>
                                        </m:rad>
                                        <m:r>
                                          <m:rPr>
                                            <m:nor/>
                                          </m:rPr>
                                          <a:rPr lang="en-GB" sz="1800" b="0" i="0" u="none" strike="noStrike" cap="none" smtClean="0">
                                            <a:solidFill>
                                              <a:srgbClr val="000000"/>
                                            </a:solidFill>
                                            <a:latin typeface="Arial"/>
                                            <a:ea typeface="Arial"/>
                                            <a:cs typeface="Arial"/>
                                            <a:sym typeface="Arial"/>
                                          </a:rPr>
                                          <m:t> </m:t>
                                        </m:r>
                                        <m:r>
                                          <m:rPr>
                                            <m:nor/>
                                          </m:rPr>
                                          <a:rPr lang="en-GB" sz="1800" b="0" i="0" u="none" strike="noStrike" cap="none" smtClean="0">
                                            <a:solidFill>
                                              <a:srgbClr val="000000"/>
                                            </a:solidFill>
                                            <a:latin typeface="Arial"/>
                                            <a:ea typeface="Arial"/>
                                            <a:cs typeface="Arial"/>
                                            <a:sym typeface="Arial"/>
                                          </a:rPr>
                                          <m:t>+</m:t>
                                        </m:r>
                                        <m:r>
                                          <m:rPr>
                                            <m:nor/>
                                          </m:rPr>
                                          <a:rPr lang="en-GB" sz="1800" b="0" i="0" u="none" strike="noStrike" cap="none" smtClean="0">
                                            <a:solidFill>
                                              <a:srgbClr val="000000"/>
                                            </a:solidFill>
                                            <a:latin typeface="Arial"/>
                                            <a:ea typeface="Arial"/>
                                            <a:cs typeface="Arial"/>
                                            <a:sym typeface="Arial"/>
                                          </a:rPr>
                                          <m:t> 2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m:rPr>
                                        <m:nor/>
                                      </m:rPr>
                                      <a:rPr lang="en-GB" sz="1800" b="0" i="0" u="none" strike="noStrike" cap="none" smtClean="0">
                                        <a:solidFill>
                                          <a:srgbClr val="000000"/>
                                        </a:solidFill>
                                        <a:latin typeface="Arial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800" b="0" i="0" u="none" strike="noStrike" cap="none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:endParaRPr lang="en-GB" sz="1800" b="0" i="0" u="none" strike="noStrike" cap="none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:endParaRPr lang="en-GB" sz="1800" b="0" i="0" u="none" strike="noStrike" cap="none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en-GB" sz="1800" b="0" i="0" u="none" strike="noStrike" cap="none" smtClean="0">
                                    <a:solidFill>
                                      <a:srgbClr val="000000"/>
                                    </a:solidFill>
                                    <a:latin typeface="Arial"/>
                                    <a:ea typeface="Arial"/>
                                    <a:cs typeface="Arial"/>
                                    <a:sym typeface="Arial"/>
                                  </a:rPr>
                                  <m:t>(4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sz="1800" b="0" i="1" u="none" strike="noStrike" cap="none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GB" sz="1800" b="0" i="0" u="none" strike="noStrike" cap="none" smtClean="0">
                                        <a:solidFill>
                                          <a:srgbClr val="000000"/>
                                        </a:solidFill>
                                        <a:latin typeface="Arial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  <m:t>3</m:t>
                                    </m:r>
                                  </m:e>
                                </m:rad>
                                <m:r>
                                  <m:rPr>
                                    <m:nor/>
                                  </m:rPr>
                                  <a:rPr lang="en-GB" sz="1800" b="0" i="0" u="none" strike="noStrike" cap="none" smtClean="0">
                                    <a:solidFill>
                                      <a:srgbClr val="000000"/>
                                    </a:solidFill>
                                    <a:latin typeface="Arial"/>
                                    <a:ea typeface="Arial"/>
                                    <a:cs typeface="Arial"/>
                                    <a:sym typeface="Arial"/>
                                  </a:rPr>
                                  <m:t> − </m:t>
                                </m:r>
                                <m:r>
                                  <m:rPr>
                                    <m:nor/>
                                  </m:rPr>
                                  <a:rPr lang="en-GB" sz="1800" b="0" i="0" u="none" strike="noStrike" cap="none" smtClean="0">
                                    <a:solidFill>
                                      <a:srgbClr val="000000"/>
                                    </a:solidFill>
                                    <a:latin typeface="Arial"/>
                                    <a:ea typeface="Arial"/>
                                    <a:cs typeface="Arial"/>
                                    <a:sym typeface="Arial"/>
                                  </a:rPr>
                                  <m:t>2</m:t>
                                </m:r>
                                <m:r>
                                  <m:rPr>
                                    <m:nor/>
                                  </m:rPr>
                                  <a:rPr lang="en-GB" sz="1800" b="0" i="0" u="none" strike="noStrike" cap="none" smtClean="0">
                                    <a:solidFill>
                                      <a:srgbClr val="000000"/>
                                    </a:solidFill>
                                    <a:latin typeface="Arial"/>
                                    <a:ea typeface="Arial"/>
                                    <a:cs typeface="Arial"/>
                                    <a:sym typeface="Arial"/>
                                  </a:rPr>
                                  <m:t>)(</m:t>
                                </m:r>
                                <m:r>
                                  <m:rPr>
                                    <m:nor/>
                                  </m:rPr>
                                  <a:rPr lang="en-GB" sz="1800" b="0" i="0" u="none" strike="noStrike" cap="none" smtClean="0">
                                    <a:solidFill>
                                      <a:srgbClr val="000000"/>
                                    </a:solidFill>
                                    <a:latin typeface="Arial"/>
                                    <a:ea typeface="Arial"/>
                                    <a:cs typeface="Arial"/>
                                    <a:sym typeface="Arial"/>
                                  </a:rPr>
                                  <m:t>4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sz="1800" b="0" i="1" u="none" strike="noStrike" cap="none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GB" sz="1800" b="0" i="0" u="none" strike="noStrike" cap="none" smtClean="0">
                                        <a:solidFill>
                                          <a:srgbClr val="000000"/>
                                        </a:solidFill>
                                        <a:latin typeface="Arial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  <m:t>3</m:t>
                                    </m:r>
                                  </m:e>
                                </m:rad>
                                <m:r>
                                  <m:rPr>
                                    <m:nor/>
                                  </m:rPr>
                                  <a:rPr lang="en-GB" sz="1800" b="0" i="0" u="none" strike="noStrike" cap="none" smtClean="0">
                                    <a:solidFill>
                                      <a:srgbClr val="000000"/>
                                    </a:solidFill>
                                    <a:latin typeface="Arial"/>
                                    <a:ea typeface="Arial"/>
                                    <a:cs typeface="Arial"/>
                                    <a:sym typeface="Arial"/>
                                  </a:rPr>
                                  <m:t> + </m:t>
                                </m:r>
                                <m:r>
                                  <m:rPr>
                                    <m:nor/>
                                  </m:rPr>
                                  <a:rPr lang="en-GB" sz="1800" b="0" i="0" u="none" strike="noStrike" cap="none" smtClean="0">
                                    <a:solidFill>
                                      <a:srgbClr val="000000"/>
                                    </a:solidFill>
                                    <a:latin typeface="Arial"/>
                                    <a:ea typeface="Arial"/>
                                    <a:cs typeface="Arial"/>
                                    <a:sym typeface="Arial"/>
                                  </a:rPr>
                                  <m:t>2</m:t>
                                </m:r>
                                <m:r>
                                  <m:rPr>
                                    <m:nor/>
                                  </m:rPr>
                                  <a:rPr lang="en-GB" sz="1800" b="0" i="0" u="none" strike="noStrike" cap="none" smtClean="0">
                                    <a:solidFill>
                                      <a:srgbClr val="000000"/>
                                    </a:solidFill>
                                    <a:latin typeface="Arial"/>
                                    <a:ea typeface="Arial"/>
                                    <a:cs typeface="Arial"/>
                                    <a:sym typeface="Arial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sz="1800" b="0" i="0" u="none" strike="noStrike" cap="none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:endParaRPr lang="en-GB" sz="1800" b="0" i="0" u="none" strike="noStrike" cap="none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:endParaRPr lang="en-GB" sz="1800" b="0" i="0" u="none" strike="noStrike" cap="none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en-GB" sz="1800" b="0" i="0" u="none" strike="noStrike" cap="none" smtClean="0">
                                    <a:solidFill>
                                      <a:srgbClr val="000000"/>
                                    </a:solidFill>
                                    <a:latin typeface="Arial"/>
                                    <a:ea typeface="Arial"/>
                                    <a:cs typeface="Arial"/>
                                    <a:sym typeface="Arial"/>
                                  </a:rPr>
                                  <m:t>(4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sz="1800" b="0" i="1" u="none" strike="noStrike" cap="none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GB" sz="1800" b="0" i="0" u="none" strike="noStrike" cap="none" smtClean="0">
                                        <a:solidFill>
                                          <a:srgbClr val="000000"/>
                                        </a:solidFill>
                                        <a:latin typeface="Arial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  <m:t>2</m:t>
                                    </m:r>
                                  </m:e>
                                </m:rad>
                                <m:r>
                                  <m:rPr>
                                    <m:nor/>
                                  </m:rPr>
                                  <a:rPr lang="en-GB" sz="1800" b="0" i="0" u="none" strike="noStrike" cap="none" smtClean="0">
                                    <a:solidFill>
                                      <a:srgbClr val="000000"/>
                                    </a:solidFill>
                                    <a:latin typeface="Arial"/>
                                    <a:ea typeface="Arial"/>
                                    <a:cs typeface="Arial"/>
                                    <a:sym typeface="Arial"/>
                                  </a:rPr>
                                  <m:t> − 2)(4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sz="1800" b="0" i="1" u="none" strike="noStrike" cap="none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GB" sz="1800" b="0" i="0" u="none" strike="noStrike" cap="none" smtClean="0">
                                        <a:solidFill>
                                          <a:srgbClr val="000000"/>
                                        </a:solidFill>
                                        <a:latin typeface="Arial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  <m:t>2</m:t>
                                    </m:r>
                                  </m:e>
                                </m:rad>
                                <m:r>
                                  <m:rPr>
                                    <m:nor/>
                                  </m:rPr>
                                  <a:rPr lang="en-GB" sz="1800" b="0" i="0" u="none" strike="noStrike" cap="none" smtClean="0">
                                    <a:solidFill>
                                      <a:srgbClr val="000000"/>
                                    </a:solidFill>
                                    <a:latin typeface="Arial"/>
                                    <a:ea typeface="Arial"/>
                                    <a:cs typeface="Arial"/>
                                    <a:sym typeface="Arial"/>
                                  </a:rPr>
                                  <m:t> + 2)</m:t>
                                </m:r>
                              </m:oMath>
                            </m:oMathPara>
                          </a14:m>
                          <a:endParaRPr lang="en-GB" sz="1800" b="0" i="0" u="none" strike="noStrike" cap="none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:endParaRPr lang="en-GB" sz="1800" b="0" i="0" u="none" strike="noStrike" cap="none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:endParaRPr lang="en-GB" sz="1800" b="0" i="0" u="none" strike="noStrike" cap="none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en-GB" sz="1800" b="0" i="0" u="none" strike="noStrike" cap="none" smtClean="0">
                                    <a:solidFill>
                                      <a:srgbClr val="000000"/>
                                    </a:solidFill>
                                    <a:latin typeface="Arial"/>
                                    <a:ea typeface="Arial"/>
                                    <a:cs typeface="Arial"/>
                                    <a:sym typeface="Arial"/>
                                  </a:rPr>
                                  <m:t>(</m:t>
                                </m:r>
                                <m:r>
                                  <m:rPr>
                                    <m:nor/>
                                  </m:rPr>
                                  <a:rPr lang="en-GB" sz="1800" b="0" i="0" u="none" strike="noStrike" cap="none" smtClean="0">
                                    <a:solidFill>
                                      <a:srgbClr val="000000"/>
                                    </a:solidFill>
                                    <a:latin typeface="Arial"/>
                                    <a:ea typeface="Arial"/>
                                    <a:cs typeface="Arial"/>
                                    <a:sym typeface="Arial"/>
                                  </a:rPr>
                                  <m:t>a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sz="1800" b="0" i="1" u="none" strike="noStrike" cap="none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GB" sz="1800" b="0" i="0" u="none" strike="noStrike" cap="none" smtClean="0">
                                        <a:solidFill>
                                          <a:srgbClr val="000000"/>
                                        </a:solidFill>
                                        <a:latin typeface="Arial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  <m:t>b</m:t>
                                    </m:r>
                                  </m:e>
                                </m:rad>
                                <m:r>
                                  <m:rPr>
                                    <m:nor/>
                                  </m:rPr>
                                  <a:rPr lang="en-GB" sz="1800" b="0" i="0" u="none" strike="noStrike" cap="none" smtClean="0">
                                    <a:solidFill>
                                      <a:srgbClr val="000000"/>
                                    </a:solidFill>
                                    <a:latin typeface="Arial"/>
                                    <a:ea typeface="Arial"/>
                                    <a:cs typeface="Arial"/>
                                    <a:sym typeface="Arial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GB" sz="1800" b="0" i="0" u="none" strike="noStrike" cap="none" smtClean="0">
                                    <a:solidFill>
                                      <a:srgbClr val="000000"/>
                                    </a:solidFill>
                                    <a:latin typeface="Arial"/>
                                    <a:ea typeface="Arial"/>
                                    <a:cs typeface="Arial"/>
                                    <a:sym typeface="Arial"/>
                                  </a:rPr>
                                  <m:t>+</m:t>
                                </m:r>
                                <m:r>
                                  <m:rPr>
                                    <m:nor/>
                                  </m:rPr>
                                  <a:rPr lang="en-GB" sz="1800" b="0" i="0" u="none" strike="noStrike" cap="none" smtClean="0">
                                    <a:solidFill>
                                      <a:srgbClr val="000000"/>
                                    </a:solidFill>
                                    <a:latin typeface="Arial"/>
                                    <a:ea typeface="Arial"/>
                                    <a:cs typeface="Arial"/>
                                    <a:sym typeface="Arial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GB" sz="1800" b="0" i="0" u="none" strike="noStrike" cap="none" smtClean="0">
                                    <a:solidFill>
                                      <a:srgbClr val="000000"/>
                                    </a:solidFill>
                                    <a:latin typeface="Arial"/>
                                    <a:ea typeface="Arial"/>
                                    <a:cs typeface="Arial"/>
                                    <a:sym typeface="Arial"/>
                                  </a:rPr>
                                  <m:t>c</m:t>
                                </m:r>
                                <m:r>
                                  <m:rPr>
                                    <m:nor/>
                                  </m:rPr>
                                  <a:rPr lang="en-GB" sz="1800" b="0" i="0" u="none" strike="noStrike" cap="none" smtClean="0">
                                    <a:solidFill>
                                      <a:srgbClr val="000000"/>
                                    </a:solidFill>
                                    <a:latin typeface="Arial"/>
                                    <a:ea typeface="Arial"/>
                                    <a:cs typeface="Arial"/>
                                    <a:sym typeface="Arial"/>
                                  </a:rPr>
                                  <m:t>)(</m:t>
                                </m:r>
                                <m:r>
                                  <m:rPr>
                                    <m:nor/>
                                  </m:rPr>
                                  <a:rPr lang="en-GB" sz="1800" b="0" i="0" u="none" strike="noStrike" cap="none" smtClean="0">
                                    <a:solidFill>
                                      <a:srgbClr val="000000"/>
                                    </a:solidFill>
                                    <a:latin typeface="Arial"/>
                                    <a:ea typeface="Arial"/>
                                    <a:cs typeface="Arial"/>
                                    <a:sym typeface="Arial"/>
                                  </a:rPr>
                                  <m:t>a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sz="1800" b="0" i="1" u="none" strike="noStrike" cap="none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GB" sz="1800" b="0" i="0" u="none" strike="noStrike" cap="none" smtClean="0">
                                        <a:solidFill>
                                          <a:srgbClr val="000000"/>
                                        </a:solidFill>
                                        <a:latin typeface="Arial"/>
                                        <a:ea typeface="Arial"/>
                                        <a:cs typeface="Arial"/>
                                        <a:sym typeface="Arial"/>
                                      </a:rPr>
                                      <m:t>b</m:t>
                                    </m:r>
                                  </m:e>
                                </m:rad>
                                <m:r>
                                  <m:rPr>
                                    <m:nor/>
                                  </m:rPr>
                                  <a:rPr lang="en-GB" sz="1800" b="0" i="0" u="none" strike="noStrike" cap="none" smtClean="0">
                                    <a:solidFill>
                                      <a:srgbClr val="000000"/>
                                    </a:solidFill>
                                    <a:latin typeface="Arial"/>
                                    <a:ea typeface="Arial"/>
                                    <a:cs typeface="Arial"/>
                                    <a:sym typeface="Arial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GB" sz="1800" b="0" i="0" u="none" strike="noStrike" cap="none" smtClean="0">
                                    <a:solidFill>
                                      <a:srgbClr val="000000"/>
                                    </a:solidFill>
                                    <a:latin typeface="Arial"/>
                                    <a:ea typeface="Arial"/>
                                    <a:cs typeface="Arial"/>
                                    <a:sym typeface="Arial"/>
                                  </a:rPr>
                                  <m:t>-</m:t>
                                </m:r>
                                <m:r>
                                  <m:rPr>
                                    <m:nor/>
                                  </m:rPr>
                                  <a:rPr lang="en-GB" sz="1800" b="0" i="0" u="none" strike="noStrike" cap="none" smtClean="0">
                                    <a:solidFill>
                                      <a:srgbClr val="000000"/>
                                    </a:solidFill>
                                    <a:latin typeface="Arial"/>
                                    <a:ea typeface="Arial"/>
                                    <a:cs typeface="Arial"/>
                                    <a:sym typeface="Arial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GB" sz="1800" b="0" i="0" u="none" strike="noStrike" cap="none" smtClean="0">
                                    <a:solidFill>
                                      <a:srgbClr val="000000"/>
                                    </a:solidFill>
                                    <a:latin typeface="Arial"/>
                                    <a:ea typeface="Arial"/>
                                    <a:cs typeface="Arial"/>
                                    <a:sym typeface="Arial"/>
                                  </a:rPr>
                                  <m:t>c</m:t>
                                </m:r>
                                <m:r>
                                  <m:rPr>
                                    <m:nor/>
                                  </m:rPr>
                                  <a:rPr lang="en-GB" sz="1800" b="0" i="0" u="none" strike="noStrike" cap="none" smtClean="0">
                                    <a:solidFill>
                                      <a:srgbClr val="000000"/>
                                    </a:solidFill>
                                    <a:latin typeface="Arial"/>
                                    <a:ea typeface="Arial"/>
                                    <a:cs typeface="Arial"/>
                                    <a:sym typeface="Arial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sz="1800" b="0" i="0" u="none" strike="noStrike" cap="none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20" name="Google Shape;120;ga2e4b46b51_0_0"/>
              <p:cNvGraphicFramePr/>
              <p:nvPr>
                <p:extLst>
                  <p:ext uri="{D42A27DB-BD31-4B8C-83A1-F6EECF244321}">
                    <p14:modId xmlns:p14="http://schemas.microsoft.com/office/powerpoint/2010/main" val="3457005707"/>
                  </p:ext>
                </p:extLst>
              </p:nvPr>
            </p:nvGraphicFramePr>
            <p:xfrm>
              <a:off x="130629" y="154380"/>
              <a:ext cx="8882742" cy="6614555"/>
            </p:xfrm>
            <a:graphic>
              <a:graphicData uri="http://schemas.openxmlformats.org/drawingml/2006/table">
                <a:tbl>
                  <a:tblPr>
                    <a:noFill/>
                    <a:tableStyleId>{2572A604-6930-44FA-8A8C-41554DEEE212}</a:tableStyleId>
                  </a:tblPr>
                  <a:tblGrid>
                    <a:gridCol w="296091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96091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33945">
                    <a:tc gridSpan="3"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b="1" dirty="0"/>
                            <a:t>Expanding Double Brackets with Surds 3</a:t>
                          </a:r>
                          <a:endParaRPr b="1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27956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/>
                            <a:t>I DO</a:t>
                          </a:r>
                          <a:endParaRPr sz="180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4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/>
                            <a:t>WE DO</a:t>
                          </a:r>
                          <a:endParaRPr sz="1800"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FFDB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/>
                            <a:t>YOU DO</a:t>
                          </a:r>
                          <a:endParaRPr sz="1800"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D9EAD3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65265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429" t="-17303" r="-200858" b="-2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100000" t="-17303" r="-100000" b="-2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200858" t="-17303" r="-429" b="-2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252</Words>
  <Application>Microsoft Macintosh PowerPoint</Application>
  <PresentationFormat>On-screen Show (4:3)</PresentationFormat>
  <Paragraphs>97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Cambria Math</vt:lpstr>
      <vt:lpstr>Office Theme</vt:lpstr>
      <vt:lpstr>Expanding Double Brackets with Surds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Green</dc:creator>
  <cp:lastModifiedBy>Martin Green</cp:lastModifiedBy>
  <cp:revision>16</cp:revision>
  <dcterms:created xsi:type="dcterms:W3CDTF">2018-01-27T15:48:25Z</dcterms:created>
  <dcterms:modified xsi:type="dcterms:W3CDTF">2021-03-01T18:26:26Z</dcterms:modified>
</cp:coreProperties>
</file>