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80" r:id="rId2"/>
    <p:sldId id="281" r:id="rId3"/>
    <p:sldId id="282" r:id="rId4"/>
    <p:sldId id="260" r:id="rId5"/>
    <p:sldId id="283" r:id="rId6"/>
    <p:sldId id="284" r:id="rId7"/>
    <p:sldId id="285" r:id="rId8"/>
    <p:sldId id="286" r:id="rId9"/>
    <p:sldId id="287" r:id="rId10"/>
    <p:sldId id="290" r:id="rId11"/>
    <p:sldId id="289" r:id="rId12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AD3"/>
    <a:srgbClr val="F3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3"/>
  </p:normalViewPr>
  <p:slideViewPr>
    <p:cSldViewPr snapToGrid="0">
      <p:cViewPr varScale="1">
        <p:scale>
          <a:sx n="94" d="100"/>
          <a:sy n="94" d="100"/>
        </p:scale>
        <p:origin x="4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240" cy="44669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576" cy="49626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240" cy="44669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576" cy="49626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113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240" cy="44669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576" cy="49626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9571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240" cy="44669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576" cy="49626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8174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240" cy="44669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576" cy="49626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0158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240" cy="44669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576" cy="49626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399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240" cy="44669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576" cy="49626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0637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240" cy="44669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576" cy="49626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73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Completing the Square a≠1</a:t>
            </a:r>
            <a:endParaRPr lang="en-US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184714863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Solving by</a:t>
                          </a:r>
                          <a:r>
                            <a:rPr lang="en-GB" b="1" baseline="0" dirty="0" smtClean="0"/>
                            <a:t> </a:t>
                          </a:r>
                          <a:r>
                            <a:rPr lang="en-GB" b="1" dirty="0" smtClean="0"/>
                            <a:t>Completing </a:t>
                          </a:r>
                          <a:r>
                            <a:rPr lang="en-GB" b="1" dirty="0" smtClean="0"/>
                            <a:t>the Square where a≠</a:t>
                          </a:r>
                          <a:r>
                            <a:rPr lang="en-GB" b="1" dirty="0" smtClean="0"/>
                            <a:t>1 (1)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</a:t>
                          </a:r>
                          <a:r>
                            <a:rPr lang="en-GB" sz="1800" dirty="0" smtClean="0"/>
                            <a:t>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GB" sz="1400" dirty="0" smtClean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 smtClean="0"/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−6=0</m:t>
                              </m:r>
                            </m:oMath>
                          </a14:m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GB" sz="1400" b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 smtClean="0"/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−12=0</m:t>
                              </m:r>
                            </m:oMath>
                          </a14:m>
                          <a:endParaRPr lang="en-GB" sz="1400" b="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aseline="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 smtClean="0"/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+9=0</m:t>
                              </m:r>
                            </m:oMath>
                          </a14:m>
                          <a:endParaRPr lang="en-GB" sz="1400" baseline="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aseline="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aseline="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aseline="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aseline="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b="1" dirty="0" smtClean="0"/>
                            <a:t>ANSWER IN YOUR BOOK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aseline="0" dirty="0" smtClean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184714863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Solving by</a:t>
                          </a:r>
                          <a:r>
                            <a:rPr lang="en-GB" b="1" baseline="0" dirty="0" smtClean="0"/>
                            <a:t> </a:t>
                          </a:r>
                          <a:r>
                            <a:rPr lang="en-GB" b="1" dirty="0" smtClean="0"/>
                            <a:t>Completing </a:t>
                          </a:r>
                          <a:r>
                            <a:rPr lang="en-GB" b="1" dirty="0" smtClean="0"/>
                            <a:t>the Square where a≠</a:t>
                          </a:r>
                          <a:r>
                            <a:rPr lang="en-GB" b="1" dirty="0" smtClean="0"/>
                            <a:t>1 (1)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</a:t>
                          </a:r>
                          <a:r>
                            <a:rPr lang="en-GB" sz="1800" dirty="0" smtClean="0"/>
                            <a:t>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269935" r="-200412" b="-26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269935" r="-100412" b="-26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269935" r="-412" b="-26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67914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3030947649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Solving by</a:t>
                          </a:r>
                          <a:r>
                            <a:rPr lang="en-GB" b="1" baseline="0" dirty="0" smtClean="0"/>
                            <a:t> </a:t>
                          </a:r>
                          <a:r>
                            <a:rPr lang="en-GB" b="1" dirty="0" smtClean="0"/>
                            <a:t>Completing the Square where a≠1 (2)</a:t>
                          </a:r>
                          <a:endParaRPr lang="en-GB"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</a:t>
                          </a:r>
                          <a:r>
                            <a:rPr lang="en-GB" sz="1800" dirty="0" smtClean="0"/>
                            <a:t>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10=0</m:t>
                              </m:r>
                            </m:oMath>
                          </a14:m>
                          <a:endParaRPr lang="en-GB" sz="1400" dirty="0" smtClean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 smtClean="0"/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−8=0</m:t>
                              </m:r>
                            </m:oMath>
                          </a14:m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 smtClean="0"/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 smtClean="0"/>
                            <a:t>**Solve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+1=0</m:t>
                              </m:r>
                            </m:oMath>
                          </a14:m>
                          <a:endParaRPr lang="en-GB" sz="1400" baseline="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aseline="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aseline="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b="1" dirty="0" smtClean="0"/>
                            <a:t>ANSWER IN YOUR BOOK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3030947649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Solving by</a:t>
                          </a:r>
                          <a:r>
                            <a:rPr lang="en-GB" b="1" baseline="0" dirty="0" smtClean="0"/>
                            <a:t> </a:t>
                          </a:r>
                          <a:r>
                            <a:rPr lang="en-GB" b="1" dirty="0" smtClean="0"/>
                            <a:t>Completing the Square where a≠1 (2)</a:t>
                          </a:r>
                          <a:endParaRPr lang="en-GB"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</a:t>
                          </a:r>
                          <a:r>
                            <a:rPr lang="en-GB" sz="1800" dirty="0" smtClean="0"/>
                            <a:t>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281250" r="-200412" b="-278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281250" r="-100412" b="-278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281250" r="-412" b="-2788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3027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7336242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Completing the Square a≠1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oogle Shape;120;ga2e4b46b51_0_0">
                <a:extLst>
                  <a:ext uri="{FF2B5EF4-FFF2-40B4-BE49-F238E27FC236}">
                    <a16:creationId xmlns:a16="http://schemas.microsoft.com/office/drawing/2014/main" id="{58D76774-2D78-FB48-878E-85F0051511D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61389072"/>
                  </p:ext>
                </p:extLst>
              </p:nvPr>
            </p:nvGraphicFramePr>
            <p:xfrm>
              <a:off x="130629" y="154380"/>
              <a:ext cx="8882742" cy="6681637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5332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30050">
                      <a:extLst>
                        <a:ext uri="{9D8B030D-6E8A-4147-A177-3AD203B41FA5}">
                          <a16:colId xmlns:a16="http://schemas.microsoft.com/office/drawing/2014/main" val="4035733318"/>
                        </a:ext>
                      </a:extLst>
                    </a:gridCol>
                    <a:gridCol w="287224">
                      <a:extLst>
                        <a:ext uri="{9D8B030D-6E8A-4147-A177-3AD203B41FA5}">
                          <a16:colId xmlns:a16="http://schemas.microsoft.com/office/drawing/2014/main" val="3833010901"/>
                        </a:ext>
                      </a:extLst>
                    </a:gridCol>
                    <a:gridCol w="5632218">
                      <a:extLst>
                        <a:ext uri="{9D8B030D-6E8A-4147-A177-3AD203B41FA5}">
                          <a16:colId xmlns:a16="http://schemas.microsoft.com/office/drawing/2014/main" val="1610420033"/>
                        </a:ext>
                      </a:extLst>
                    </a:gridCol>
                  </a:tblGrid>
                  <a:tr h="1472401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32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Completing the Square a≠1</a:t>
                          </a:r>
                          <a:endParaRPr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 anchor="ctr">
                        <a:lnL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9597">
                    <a:tc gridSpan="2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200" b="0" dirty="0"/>
                            <a:t>Learning Outcomes</a:t>
                          </a:r>
                          <a:endParaRPr sz="1200" b="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6" gridSpan="2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noFill/>
                      </a:tcPr>
                    </a:tc>
                    <a:tc rowSpan="6"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1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15554680"/>
                      </a:ext>
                    </a:extLst>
                  </a:tr>
                  <a:tr h="951804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0" dirty="0"/>
                            <a:t>I need help </a:t>
                          </a:r>
                          <a:r>
                            <a:rPr lang="en-GB" b="0" dirty="0" smtClean="0"/>
                            <a:t>with completing the square</a:t>
                          </a:r>
                          <a:endParaRPr b="0" dirty="0"/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895960"/>
                      </a:ext>
                    </a:extLst>
                  </a:tr>
                  <a:tr h="951804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0" dirty="0" smtClean="0"/>
                            <a:t>I can draw a diagram for</a:t>
                          </a:r>
                          <a:r>
                            <a:rPr lang="en-GB" b="0" baseline="0" dirty="0" smtClean="0"/>
                            <a:t> completing the square when there are multiple x</a:t>
                          </a:r>
                          <a:r>
                            <a:rPr lang="en-GB" b="0" baseline="30000" dirty="0" smtClean="0"/>
                            <a:t>2</a:t>
                          </a:r>
                          <a:r>
                            <a:rPr lang="en-GB" b="0" baseline="0" dirty="0" smtClean="0"/>
                            <a:t> tiles (Grade 6)</a:t>
                          </a:r>
                          <a:endParaRPr b="0" baseline="30000" dirty="0"/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3449202"/>
                      </a:ext>
                    </a:extLst>
                  </a:tr>
                  <a:tr h="951804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0" dirty="0" smtClean="0"/>
                            <a:t>I can</a:t>
                          </a:r>
                          <a:r>
                            <a:rPr lang="en-GB" b="0" baseline="0" dirty="0" smtClean="0"/>
                            <a:t> use a diagram to write an expression in the form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baseline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GB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baseline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b="0" i="1" baseline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b="0" i="1" baseline="0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baseline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baseline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b="0" dirty="0"/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3209398"/>
                      </a:ext>
                    </a:extLst>
                  </a:tr>
                  <a:tr h="951804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0" dirty="0"/>
                            <a:t>I can find the volume of a cuboid, using the idea of a cross-section (Grade 3)</a:t>
                          </a:r>
                          <a:endParaRPr b="0" dirty="0"/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1585008"/>
                      </a:ext>
                    </a:extLst>
                  </a:tr>
                  <a:tr h="951804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0" dirty="0"/>
                            <a:t>I can find the volume of a cuboid by applying the formula (Grade 3+)</a:t>
                          </a:r>
                          <a:endParaRPr b="0" dirty="0"/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39195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oogle Shape;120;ga2e4b46b51_0_0">
                <a:extLst>
                  <a:ext uri="{FF2B5EF4-FFF2-40B4-BE49-F238E27FC236}">
                    <a16:creationId xmlns:a16="http://schemas.microsoft.com/office/drawing/2014/main" id="{58D76774-2D78-FB48-878E-85F0051511D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61389072"/>
                  </p:ext>
                </p:extLst>
              </p:nvPr>
            </p:nvGraphicFramePr>
            <p:xfrm>
              <a:off x="130629" y="154380"/>
              <a:ext cx="8882742" cy="6681637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5332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30050">
                      <a:extLst>
                        <a:ext uri="{9D8B030D-6E8A-4147-A177-3AD203B41FA5}">
                          <a16:colId xmlns:a16="http://schemas.microsoft.com/office/drawing/2014/main" val="4035733318"/>
                        </a:ext>
                      </a:extLst>
                    </a:gridCol>
                    <a:gridCol w="287224">
                      <a:extLst>
                        <a:ext uri="{9D8B030D-6E8A-4147-A177-3AD203B41FA5}">
                          <a16:colId xmlns:a16="http://schemas.microsoft.com/office/drawing/2014/main" val="3833010901"/>
                        </a:ext>
                      </a:extLst>
                    </a:gridCol>
                    <a:gridCol w="5632218">
                      <a:extLst>
                        <a:ext uri="{9D8B030D-6E8A-4147-A177-3AD203B41FA5}">
                          <a16:colId xmlns:a16="http://schemas.microsoft.com/office/drawing/2014/main" val="1610420033"/>
                        </a:ext>
                      </a:extLst>
                    </a:gridCol>
                  </a:tblGrid>
                  <a:tr h="1472401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32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Completing the Square a≠1</a:t>
                          </a:r>
                          <a:endParaRPr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 anchor="ctr">
                        <a:lnL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30">
                    <a:tc gridSpan="2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200" b="0" dirty="0"/>
                            <a:t>Learning Outcomes</a:t>
                          </a:r>
                          <a:endParaRPr sz="1200" b="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6" gridSpan="2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noFill/>
                      </a:tcPr>
                    </a:tc>
                    <a:tc rowSpan="6"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1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15554680"/>
                      </a:ext>
                    </a:extLst>
                  </a:tr>
                  <a:tr h="951804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0" dirty="0"/>
                            <a:t>I need help </a:t>
                          </a:r>
                          <a:r>
                            <a:rPr lang="en-GB" b="0" dirty="0" smtClean="0"/>
                            <a:t>with completing the square</a:t>
                          </a:r>
                          <a:endParaRPr b="0" dirty="0"/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895960"/>
                      </a:ext>
                    </a:extLst>
                  </a:tr>
                  <a:tr h="103629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0" dirty="0" smtClean="0"/>
                            <a:t>I can draw a diagram for</a:t>
                          </a:r>
                          <a:r>
                            <a:rPr lang="en-GB" b="0" baseline="0" dirty="0" smtClean="0"/>
                            <a:t> completing the square when there are multiple x</a:t>
                          </a:r>
                          <a:r>
                            <a:rPr lang="en-GB" b="0" baseline="30000" dirty="0" smtClean="0"/>
                            <a:t>2</a:t>
                          </a:r>
                          <a:r>
                            <a:rPr lang="en-GB" b="0" baseline="0" dirty="0" smtClean="0"/>
                            <a:t> tiles (Grade 6)</a:t>
                          </a:r>
                          <a:endParaRPr b="0" baseline="30000" dirty="0"/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3449202"/>
                      </a:ext>
                    </a:extLst>
                  </a:tr>
                  <a:tr h="951804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362" t="-403205" r="-244724" b="-201923"/>
                          </a:stretch>
                        </a:blipFill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3209398"/>
                      </a:ext>
                    </a:extLst>
                  </a:tr>
                  <a:tr h="951804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0" dirty="0"/>
                            <a:t>I can find the volume of a cuboid, using the idea of a cross-section (Grade 3)</a:t>
                          </a:r>
                          <a:endParaRPr b="0" dirty="0"/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1585008"/>
                      </a:ext>
                    </a:extLst>
                  </a:tr>
                  <a:tr h="951804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0" dirty="0"/>
                            <a:t>I can find the volume of a cuboid by applying the formula (Grade 3+)</a:t>
                          </a:r>
                          <a:endParaRPr b="0" dirty="0"/>
                        </a:p>
                      </a:txBody>
                      <a:tcPr marL="91425" marR="91425" marT="91425" marB="91425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391954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0CDE121-12BE-4B49-B1B0-DE5A5D4FE670}"/>
              </a:ext>
            </a:extLst>
          </p:cNvPr>
          <p:cNvSpPr/>
          <p:nvPr/>
        </p:nvSpPr>
        <p:spPr>
          <a:xfrm>
            <a:off x="209147" y="2143898"/>
            <a:ext cx="252000" cy="25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EBEADD-7732-6442-AD8A-73FDFAAC5D2A}"/>
              </a:ext>
            </a:extLst>
          </p:cNvPr>
          <p:cNvSpPr/>
          <p:nvPr/>
        </p:nvSpPr>
        <p:spPr>
          <a:xfrm>
            <a:off x="285720" y="3089188"/>
            <a:ext cx="98854" cy="333633"/>
          </a:xfrm>
          <a:prstGeom prst="rect">
            <a:avLst/>
          </a:prstGeom>
          <a:solidFill>
            <a:srgbClr val="FFFF00"/>
          </a:solidFill>
          <a:ln w="12700">
            <a:solidFill>
              <a:srgbClr val="F3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810E43-0371-6D44-B370-3E7778CF9B54}"/>
              </a:ext>
            </a:extLst>
          </p:cNvPr>
          <p:cNvGrpSpPr/>
          <p:nvPr/>
        </p:nvGrpSpPr>
        <p:grpSpPr>
          <a:xfrm>
            <a:off x="197234" y="4051783"/>
            <a:ext cx="275826" cy="333633"/>
            <a:chOff x="3280174" y="2858529"/>
            <a:chExt cx="275826" cy="33363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1BC548-EA19-7549-934C-0B0D6030D5F1}"/>
                </a:ext>
              </a:extLst>
            </p:cNvPr>
            <p:cNvSpPr/>
            <p:nvPr/>
          </p:nvSpPr>
          <p:spPr>
            <a:xfrm>
              <a:off x="32801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04B4F8-8475-D04D-B4DD-A9022F7B728A}"/>
                </a:ext>
              </a:extLst>
            </p:cNvPr>
            <p:cNvSpPr/>
            <p:nvPr/>
          </p:nvSpPr>
          <p:spPr>
            <a:xfrm>
              <a:off x="33817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B95AD8-A3B6-0D4E-BF05-F08156B16BF9}"/>
                </a:ext>
              </a:extLst>
            </p:cNvPr>
            <p:cNvSpPr/>
            <p:nvPr/>
          </p:nvSpPr>
          <p:spPr>
            <a:xfrm>
              <a:off x="34833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61CAA1-FCF3-EC4E-9E1A-61FE0AF870E5}"/>
              </a:ext>
            </a:extLst>
          </p:cNvPr>
          <p:cNvGrpSpPr/>
          <p:nvPr/>
        </p:nvGrpSpPr>
        <p:grpSpPr>
          <a:xfrm>
            <a:off x="196432" y="5003637"/>
            <a:ext cx="275826" cy="527050"/>
            <a:chOff x="4594785" y="4014675"/>
            <a:chExt cx="275826" cy="5270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DE6E39-ED40-4D49-B6E5-6885E3D5BAB6}"/>
                </a:ext>
              </a:extLst>
            </p:cNvPr>
            <p:cNvGrpSpPr/>
            <p:nvPr/>
          </p:nvGrpSpPr>
          <p:grpSpPr>
            <a:xfrm>
              <a:off x="4594785" y="4111384"/>
              <a:ext cx="275826" cy="333633"/>
              <a:chOff x="3280174" y="2858529"/>
              <a:chExt cx="275826" cy="333633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C08C6A4-A287-6040-B60A-EA802C22ECFA}"/>
                  </a:ext>
                </a:extLst>
              </p:cNvPr>
              <p:cNvSpPr/>
              <p:nvPr/>
            </p:nvSpPr>
            <p:spPr>
              <a:xfrm>
                <a:off x="32801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B2D014-21FA-8B46-9B0E-595256C8C2FB}"/>
                  </a:ext>
                </a:extLst>
              </p:cNvPr>
              <p:cNvSpPr/>
              <p:nvPr/>
            </p:nvSpPr>
            <p:spPr>
              <a:xfrm>
                <a:off x="33817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E2F579-E0E5-F046-819F-E6A422A08859}"/>
                  </a:ext>
                </a:extLst>
              </p:cNvPr>
              <p:cNvSpPr/>
              <p:nvPr/>
            </p:nvSpPr>
            <p:spPr>
              <a:xfrm>
                <a:off x="34833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55DD843-358A-D549-9861-C9ED68B3B15F}"/>
                </a:ext>
              </a:extLst>
            </p:cNvPr>
            <p:cNvCxnSpPr>
              <a:endCxn id="13" idx="0"/>
            </p:cNvCxnSpPr>
            <p:nvPr/>
          </p:nvCxnSpPr>
          <p:spPr>
            <a:xfrm flipH="1">
              <a:off x="46310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BF3AE28-01E9-244B-82F9-0CC532874249}"/>
                </a:ext>
              </a:extLst>
            </p:cNvPr>
            <p:cNvCxnSpPr>
              <a:cxnSpLocks/>
            </p:cNvCxnSpPr>
            <p:nvPr/>
          </p:nvCxnSpPr>
          <p:spPr>
            <a:xfrm>
              <a:off x="47326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572A57-7CC7-3448-B2D8-756B3B3C6AAE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4731471" y="4014675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0C7DB0-857C-C840-B570-FD6CC21F59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98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0B5F4B7-A349-F345-8472-00791F9F3F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14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8D03AA-A51F-EF4B-B187-852EDF5373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0244" y="4445016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69F9A7-7DC9-264B-9411-D1474ADD598E}"/>
              </a:ext>
            </a:extLst>
          </p:cNvPr>
          <p:cNvGrpSpPr/>
          <p:nvPr/>
        </p:nvGrpSpPr>
        <p:grpSpPr>
          <a:xfrm>
            <a:off x="202135" y="5918414"/>
            <a:ext cx="465165" cy="666622"/>
            <a:chOff x="3649245" y="5030881"/>
            <a:chExt cx="465165" cy="66662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7D0BED-209A-1243-AFFE-B7194C9DA493}"/>
                </a:ext>
              </a:extLst>
            </p:cNvPr>
            <p:cNvGrpSpPr/>
            <p:nvPr/>
          </p:nvGrpSpPr>
          <p:grpSpPr>
            <a:xfrm>
              <a:off x="3649245" y="5170453"/>
              <a:ext cx="275826" cy="527050"/>
              <a:chOff x="4594785" y="4014675"/>
              <a:chExt cx="275826" cy="52705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8A30E0A-7D9A-8E40-8FF0-A0EA2671F2FC}"/>
                  </a:ext>
                </a:extLst>
              </p:cNvPr>
              <p:cNvGrpSpPr/>
              <p:nvPr/>
            </p:nvGrpSpPr>
            <p:grpSpPr>
              <a:xfrm>
                <a:off x="4594785" y="4111384"/>
                <a:ext cx="275826" cy="333633"/>
                <a:chOff x="3280174" y="2858529"/>
                <a:chExt cx="275826" cy="333633"/>
              </a:xfrm>
              <a:grpFill/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98B4042-5A79-C741-AF90-042E3EE77CF3}"/>
                    </a:ext>
                  </a:extLst>
                </p:cNvPr>
                <p:cNvSpPr/>
                <p:nvPr/>
              </p:nvSpPr>
              <p:spPr>
                <a:xfrm>
                  <a:off x="32801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A460574-443D-6845-992C-8CFCADA04106}"/>
                    </a:ext>
                  </a:extLst>
                </p:cNvPr>
                <p:cNvSpPr/>
                <p:nvPr/>
              </p:nvSpPr>
              <p:spPr>
                <a:xfrm>
                  <a:off x="33817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75A5A58-5940-6641-B509-A3AA5E59C996}"/>
                    </a:ext>
                  </a:extLst>
                </p:cNvPr>
                <p:cNvSpPr/>
                <p:nvPr/>
              </p:nvSpPr>
              <p:spPr>
                <a:xfrm>
                  <a:off x="34833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090F6F0-4D64-AE4A-AA1F-7A1AAEFDDC97}"/>
                  </a:ext>
                </a:extLst>
              </p:cNvPr>
              <p:cNvCxnSpPr>
                <a:endCxn id="35" idx="0"/>
              </p:cNvCxnSpPr>
              <p:nvPr/>
            </p:nvCxnSpPr>
            <p:spPr>
              <a:xfrm flipH="1">
                <a:off x="46310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D72A47-67D5-B745-ADFE-667C6543A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26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9B1DC60-8C16-0B45-AA11-98B3E09731AC}"/>
                  </a:ext>
                </a:extLst>
              </p:cNvPr>
              <p:cNvCxnSpPr>
                <a:cxnSpLocks/>
                <a:endCxn id="36" idx="0"/>
              </p:cNvCxnSpPr>
              <p:nvPr/>
            </p:nvCxnSpPr>
            <p:spPr>
              <a:xfrm>
                <a:off x="4731471" y="4014675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92319B9-06D2-9341-AA21-3677D175F5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298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29FA1C6-0EDF-0040-9C3D-6B65EEFD6A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14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BEE8803-38BA-3249-BFC0-7DDECC88B7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0244" y="4445016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CB141BB5-9616-F44B-B087-F4940C35148F}"/>
                </a:ext>
              </a:extLst>
            </p:cNvPr>
            <p:cNvSpPr/>
            <p:nvPr/>
          </p:nvSpPr>
          <p:spPr>
            <a:xfrm rot="17950657">
              <a:off x="3729080" y="5109227"/>
              <a:ext cx="341808" cy="276589"/>
            </a:xfrm>
            <a:prstGeom prst="arc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umming Junction 38">
              <a:extLst>
                <a:ext uri="{FF2B5EF4-FFF2-40B4-BE49-F238E27FC236}">
                  <a16:creationId xmlns:a16="http://schemas.microsoft.com/office/drawing/2014/main" id="{D18C6644-55ED-9B49-95C8-0178293996E5}"/>
                </a:ext>
              </a:extLst>
            </p:cNvPr>
            <p:cNvSpPr/>
            <p:nvPr/>
          </p:nvSpPr>
          <p:spPr>
            <a:xfrm>
              <a:off x="3981172" y="5030881"/>
              <a:ext cx="133238" cy="139572"/>
            </a:xfrm>
            <a:prstGeom prst="flowChartSummingJuncti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36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50132387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Completing</a:t>
                          </a:r>
                          <a:r>
                            <a:rPr lang="en-GB" b="1" baseline="0" dirty="0" smtClean="0"/>
                            <a:t> the Square Diagrammatically (1)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Draw a diagram showing 2 lots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Write two equivalent expressions to show what the diagram</a:t>
                          </a:r>
                          <a:r>
                            <a:rPr lang="en-GB" sz="1400" baseline="0" dirty="0" smtClean="0"/>
                            <a:t>s represent.</a:t>
                          </a: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Draw a diagram showing 3 lots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ar-AE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Write two equivalent expressions to show what the diagram</a:t>
                          </a:r>
                          <a:r>
                            <a:rPr lang="en-GB" sz="1400" baseline="0" dirty="0" smtClean="0"/>
                            <a:t>s represent.</a:t>
                          </a: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b="1" i="0" dirty="0" smtClean="0"/>
                            <a:t>ANSWER IN YOUR</a:t>
                          </a:r>
                          <a:r>
                            <a:rPr lang="en-GB" b="1" i="0" baseline="0" dirty="0" smtClean="0"/>
                            <a:t> BOOKS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b="1" i="0" baseline="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b="0" i="0" baseline="0" dirty="0" smtClean="0"/>
                            <a:t>For each of the following:</a:t>
                          </a:r>
                        </a:p>
                        <a:p>
                          <a:pPr marL="400050" marR="0" lvl="0" indent="-4000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+mj-lt"/>
                            <a:buAutoNum type="romanLcPeriod"/>
                            <a:tabLst/>
                            <a:defRPr/>
                          </a:pPr>
                          <a:r>
                            <a:rPr lang="en-GB" b="0" i="0" baseline="0" dirty="0" smtClean="0"/>
                            <a:t>Draw a diagram to represent the expression</a:t>
                          </a:r>
                        </a:p>
                        <a:p>
                          <a:pPr marL="400050" marR="0" lvl="0" indent="-4000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+mj-lt"/>
                            <a:buAutoNum type="romanLcPeriod"/>
                            <a:tabLst/>
                            <a:defRPr/>
                          </a:pPr>
                          <a:r>
                            <a:rPr lang="en-GB" b="0" i="0" baseline="0" dirty="0" smtClean="0"/>
                            <a:t>Write two equivalent expressions for the diagrams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b="1" i="0" baseline="0" dirty="0" smtClean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+mj-lt"/>
                            <a:buAutoNum type="alphaLcParenR"/>
                            <a:tabLst/>
                            <a:defRPr/>
                          </a:pPr>
                          <a:r>
                            <a:rPr lang="en-GB" b="0" i="0" baseline="0" dirty="0" smtClean="0"/>
                            <a:t>2 lots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b="0" i="0" baseline="0" dirty="0" smtClean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+mj-lt"/>
                            <a:buAutoNum type="alphaLcParenR"/>
                            <a:tabLst/>
                            <a:defRPr/>
                          </a:pPr>
                          <a:r>
                            <a:rPr lang="en-GB" b="0" i="0" baseline="0" dirty="0" smtClean="0"/>
                            <a:t>2 lots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b="0" i="0" baseline="0" dirty="0" smtClean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+mj-lt"/>
                            <a:buAutoNum type="alphaLcParenR"/>
                            <a:tabLst/>
                            <a:defRPr/>
                          </a:pPr>
                          <a:r>
                            <a:rPr lang="en-GB" b="0" i="0" baseline="0" dirty="0" smtClean="0"/>
                            <a:t>2 lots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b="0" i="0" baseline="0" dirty="0" smtClean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+mj-lt"/>
                            <a:buAutoNum type="alphaLcParenR"/>
                            <a:tabLst/>
                            <a:defRPr/>
                          </a:pPr>
                          <a:r>
                            <a:rPr lang="en-GB" b="0" i="0" baseline="0" dirty="0" smtClean="0"/>
                            <a:t>2 lots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b="0" i="0" baseline="0" dirty="0" smtClean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+mj-lt"/>
                            <a:buAutoNum type="alphaLcParenR"/>
                            <a:tabLst/>
                            <a:defRPr/>
                          </a:pPr>
                          <a:r>
                            <a:rPr lang="en-GB" b="0" i="0" baseline="0" dirty="0" smtClean="0"/>
                            <a:t>3 lots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b="0" i="0" baseline="0" dirty="0" smtClean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+mj-lt"/>
                            <a:buAutoNum type="alphaLcParenR"/>
                            <a:tabLst/>
                            <a:defRPr/>
                          </a:pPr>
                          <a:r>
                            <a:rPr lang="en-GB" b="0" i="0" baseline="0" dirty="0" smtClean="0"/>
                            <a:t>3 lots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b="0" i="0" baseline="0" dirty="0" smtClean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+mj-lt"/>
                            <a:buAutoNum type="alphaLcParenR"/>
                            <a:tabLst/>
                            <a:defRPr/>
                          </a:pPr>
                          <a:r>
                            <a:rPr lang="en-GB" b="0" i="0" baseline="0" dirty="0" smtClean="0"/>
                            <a:t>3 lots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b="0" i="0" baseline="0" dirty="0" smtClean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+mj-lt"/>
                            <a:buAutoNum type="alphaLcParenR"/>
                            <a:tabLst/>
                            <a:defRPr/>
                          </a:pPr>
                          <a:r>
                            <a:rPr lang="en-GB" b="0" i="0" baseline="0" dirty="0" smtClean="0"/>
                            <a:t>(Extension)  3 lots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b="0" i="0" baseline="0" dirty="0" smtClean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50132387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Completing</a:t>
                          </a:r>
                          <a:r>
                            <a:rPr lang="en-GB" b="1" baseline="0" dirty="0" smtClean="0"/>
                            <a:t> the Square Diagrammatically (1)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17134" r="-2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17134" r="-1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17134" r="-412" b="-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1381618637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Completing</a:t>
                      </a:r>
                      <a:r>
                        <a:rPr lang="en-GB" b="1" baseline="0" dirty="0" smtClean="0"/>
                        <a:t> the Square Diagrammatically (2)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</a:t>
                      </a:r>
                      <a:r>
                        <a:rPr lang="en-GB" sz="1800" dirty="0" smtClean="0"/>
                        <a:t>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Write two equivalent expressions for</a:t>
                      </a:r>
                      <a:r>
                        <a:rPr lang="en-GB" sz="1400" baseline="0" dirty="0" smtClean="0"/>
                        <a:t> the diagram below: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 smtClean="0"/>
                        <a:t>Write two equivalent expressions for</a:t>
                      </a:r>
                      <a:r>
                        <a:rPr lang="en-GB" sz="1400" baseline="0" dirty="0" smtClean="0"/>
                        <a:t> the diagram below</a:t>
                      </a:r>
                      <a:r>
                        <a:rPr lang="en-GB" sz="1400" baseline="0" dirty="0"/>
                        <a:t>:</a:t>
                      </a:r>
                      <a:endParaRPr lang="en-GB" sz="140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Write two equivalent expressions for</a:t>
                      </a:r>
                      <a:r>
                        <a:rPr lang="en-GB" sz="1400" baseline="0" dirty="0" smtClean="0"/>
                        <a:t> the diagram below: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 smtClean="0"/>
                        <a:t>Write two equivalent expressions for</a:t>
                      </a:r>
                      <a:r>
                        <a:rPr lang="en-GB" sz="1400" baseline="0" dirty="0" smtClean="0"/>
                        <a:t> the diagram below:</a:t>
                      </a:r>
                      <a:endParaRPr lang="en-GB" sz="140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Write two equivalent expressions for</a:t>
                      </a:r>
                      <a:r>
                        <a:rPr lang="en-GB" sz="1400" baseline="0" dirty="0" smtClean="0"/>
                        <a:t> each diagram below: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23" y="1867333"/>
            <a:ext cx="2702611" cy="889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23" y="4329113"/>
            <a:ext cx="2702611" cy="1112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048" y="1867333"/>
            <a:ext cx="2773772" cy="1208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049" y="4329114"/>
            <a:ext cx="2773772" cy="1204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2434" y="1867333"/>
            <a:ext cx="2302693" cy="1067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2434" y="3413787"/>
            <a:ext cx="2583013" cy="1048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2434" y="5114678"/>
            <a:ext cx="2704475" cy="118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1238209308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8882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94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Completing</a:t>
                      </a:r>
                      <a:r>
                        <a:rPr lang="en-GB" b="1" baseline="0" dirty="0" smtClean="0"/>
                        <a:t> the Square Diagrammatically (2)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YOU DO CONTINUED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GB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Write two equivalent expressions for each diagram below: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668499"/>
              </p:ext>
            </p:extLst>
          </p:nvPr>
        </p:nvGraphicFramePr>
        <p:xfrm>
          <a:off x="255320" y="1440869"/>
          <a:ext cx="8653152" cy="5217225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2884384">
                  <a:extLst>
                    <a:ext uri="{9D8B030D-6E8A-4147-A177-3AD203B41FA5}">
                      <a16:colId xmlns:a16="http://schemas.microsoft.com/office/drawing/2014/main" val="3270958929"/>
                    </a:ext>
                  </a:extLst>
                </a:gridCol>
                <a:gridCol w="2884384">
                  <a:extLst>
                    <a:ext uri="{9D8B030D-6E8A-4147-A177-3AD203B41FA5}">
                      <a16:colId xmlns:a16="http://schemas.microsoft.com/office/drawing/2014/main" val="615413954"/>
                    </a:ext>
                  </a:extLst>
                </a:gridCol>
                <a:gridCol w="2884384">
                  <a:extLst>
                    <a:ext uri="{9D8B030D-6E8A-4147-A177-3AD203B41FA5}">
                      <a16:colId xmlns:a16="http://schemas.microsoft.com/office/drawing/2014/main" val="3022239712"/>
                    </a:ext>
                  </a:extLst>
                </a:gridCol>
              </a:tblGrid>
              <a:tr h="1739075">
                <a:tc>
                  <a:txBody>
                    <a:bodyPr/>
                    <a:lstStyle/>
                    <a:p>
                      <a:r>
                        <a:rPr lang="en-GB" dirty="0" smtClean="0"/>
                        <a:t>a)</a:t>
                      </a:r>
                      <a:endParaRPr lang="en-GB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9134857"/>
                  </a:ext>
                </a:extLst>
              </a:tr>
              <a:tr h="1739075">
                <a:tc>
                  <a:txBody>
                    <a:bodyPr/>
                    <a:lstStyle/>
                    <a:p>
                      <a:r>
                        <a:rPr lang="en-GB" dirty="0" smtClean="0"/>
                        <a:t>b)</a:t>
                      </a:r>
                      <a:endParaRPr lang="en-GB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2882241"/>
                  </a:ext>
                </a:extLst>
              </a:tr>
              <a:tr h="1739075">
                <a:tc>
                  <a:txBody>
                    <a:bodyPr/>
                    <a:lstStyle/>
                    <a:p>
                      <a:r>
                        <a:rPr lang="en-GB" dirty="0" smtClean="0"/>
                        <a:t>c)</a:t>
                      </a:r>
                      <a:endParaRPr lang="en-GB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i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08139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56" y="1468579"/>
            <a:ext cx="2488626" cy="1075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56" y="3202627"/>
            <a:ext cx="2000199" cy="923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56" y="4937647"/>
            <a:ext cx="2000199" cy="914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2218" y="1468580"/>
            <a:ext cx="2144519" cy="1075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2218" y="3202628"/>
            <a:ext cx="2376692" cy="12243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2219" y="4937647"/>
            <a:ext cx="2376692" cy="12510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0374" y="1468580"/>
            <a:ext cx="2163024" cy="10753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0374" y="3202627"/>
            <a:ext cx="2163024" cy="10753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0375" y="4936709"/>
            <a:ext cx="2163024" cy="108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6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4249404965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b="1" dirty="0" smtClean="0"/>
                            <a:t>Writing in the Form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d>
                                    <m:dPr>
                                      <m:ctrlP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oMath>
                          </a14:m>
                          <a:endParaRPr lang="en-GB" sz="1400" b="1" dirty="0" smtClean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I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</a:t>
                          </a:r>
                          <a:r>
                            <a:rPr lang="en-GB" sz="1800" dirty="0" smtClean="0"/>
                            <a:t>DO 1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Write</a:t>
                          </a:r>
                          <a:r>
                            <a:rPr lang="en-GB" sz="1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1400" dirty="0" smtClean="0"/>
                            <a:t> in the form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Remove a numerical</a:t>
                          </a:r>
                          <a:r>
                            <a:rPr lang="en-GB" sz="1400" baseline="0" dirty="0" smtClean="0"/>
                            <a:t> factor in the expression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oMath>
                          </a14:m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 smtClean="0"/>
                            <a:t>Hence write 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oMath>
                          </a14:m>
                          <a:r>
                            <a:rPr lang="en-GB" sz="1400" dirty="0" smtClean="0"/>
                            <a:t> in the form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 smtClean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Write</a:t>
                          </a:r>
                          <a:r>
                            <a:rPr lang="en-GB" sz="1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r>
                            <a:rPr lang="en-GB" sz="1400" dirty="0" smtClean="0"/>
                            <a:t> in the form 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Remove a numerical</a:t>
                          </a:r>
                          <a:r>
                            <a:rPr lang="en-GB" sz="1400" baseline="0" dirty="0" smtClean="0"/>
                            <a:t> factor in the expression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+18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</m:oMath>
                          </a14:m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 smtClean="0"/>
                            <a:t>Hence write 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+18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  <m: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400" dirty="0" smtClean="0"/>
                            <a:t>in the form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Write</a:t>
                          </a:r>
                          <a:r>
                            <a:rPr lang="en-GB" sz="1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1400" dirty="0" smtClean="0"/>
                            <a:t> in the form 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Remove a numerical</a:t>
                          </a:r>
                          <a:r>
                            <a:rPr lang="en-GB" sz="1400" baseline="0" dirty="0" smtClean="0"/>
                            <a:t> factor in the expression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 2</m:t>
                                  </m:r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 smtClean="0"/>
                            <a:t>Hence write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 2</m:t>
                                  </m:r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1400" dirty="0" smtClean="0"/>
                            <a:t> in the form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GB" sz="1400" dirty="0" smtClean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+mj-lt"/>
                            <a:buAutoNum type="alphaLcParenR"/>
                            <a:tabLst/>
                            <a:defRPr/>
                          </a:pPr>
                          <a:endParaRPr lang="en-GB" b="0" i="0" baseline="0" dirty="0" smtClean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4249404965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69" t="-1408" r="-137" b="-14309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I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</a:t>
                          </a:r>
                          <a:r>
                            <a:rPr lang="en-GB" sz="1800" dirty="0" smtClean="0"/>
                            <a:t>DO 1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17134" r="-2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17134" r="-1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17134" r="-412" b="-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7636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452087296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b="1" dirty="0" smtClean="0"/>
                            <a:t>Writing in the Form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oMath>
                          </a14:m>
                          <a:endParaRPr lang="en-GB" sz="1400" b="1" dirty="0" smtClean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YOU DO 2</a:t>
                          </a:r>
                          <a:endParaRPr kumimoji="0" lang="en-GB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YOU DO 3</a:t>
                          </a:r>
                          <a:endParaRPr kumimoji="0" lang="en-GB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YOU DO 4</a:t>
                          </a:r>
                          <a:endParaRPr kumimoji="0" lang="en-GB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Write</a:t>
                          </a:r>
                          <a:r>
                            <a:rPr lang="en-GB" sz="1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1400" dirty="0" smtClean="0"/>
                            <a:t> in the form 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Remove a numerical</a:t>
                          </a:r>
                          <a:r>
                            <a:rPr lang="en-GB" sz="1400" baseline="0" dirty="0" smtClean="0"/>
                            <a:t> factor in the expression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 2</m:t>
                                  </m:r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 smtClean="0"/>
                            <a:t>Hence write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 2</m:t>
                                  </m:r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1400" dirty="0" smtClean="0"/>
                            <a:t> in the form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 smtClean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Write</a:t>
                          </a:r>
                          <a:r>
                            <a:rPr lang="en-GB" sz="1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sz="1400" dirty="0" smtClean="0"/>
                            <a:t> in the form 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Remove a numerical</a:t>
                          </a:r>
                          <a:r>
                            <a:rPr lang="en-GB" sz="1400" baseline="0" dirty="0" smtClean="0"/>
                            <a:t> factor in the expression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 smtClean="0"/>
                            <a:t>Hence write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400" dirty="0" smtClean="0"/>
                            <a:t>in the form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Write</a:t>
                          </a:r>
                          <a:r>
                            <a:rPr lang="en-GB" sz="1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sz="1400" dirty="0" smtClean="0"/>
                            <a:t> in the form 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Remove a numerical</a:t>
                          </a:r>
                          <a:r>
                            <a:rPr lang="en-GB" sz="1400" baseline="0" dirty="0" smtClean="0"/>
                            <a:t> factor in the expression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−18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 smtClean="0"/>
                            <a:t>Hence write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−18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</m:oMath>
                          </a14:m>
                          <a:r>
                            <a:rPr lang="en-GB" sz="1400" dirty="0" smtClean="0"/>
                            <a:t>in the form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GB" sz="1400" dirty="0" smtClean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+mj-lt"/>
                            <a:buAutoNum type="alphaLcParenR"/>
                            <a:tabLst/>
                            <a:defRPr/>
                          </a:pPr>
                          <a:endParaRPr lang="en-GB" b="0" i="0" baseline="0" dirty="0" smtClean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452087296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69" t="-1408" r="-137" b="-14309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YOU DO 2</a:t>
                          </a:r>
                          <a:endParaRPr kumimoji="0" lang="en-GB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YOU DO 3</a:t>
                          </a:r>
                          <a:endParaRPr kumimoji="0" lang="en-GB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YOU DO 4</a:t>
                          </a:r>
                          <a:endParaRPr kumimoji="0" lang="en-GB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17134" r="-2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17134" r="-1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17134" r="-412" b="-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1289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3398753755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Completing the Square where a≠1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</a:t>
                          </a:r>
                          <a:r>
                            <a:rPr lang="en-GB" sz="1800" dirty="0" smtClean="0"/>
                            <a:t>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Write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sz="1400" dirty="0" smtClean="0"/>
                            <a:t> in the form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GB" sz="1400" dirty="0" smtClean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 smtClean="0"/>
                            <a:t>Write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en-GB" sz="1400" dirty="0" smtClean="0"/>
                            <a:t> in the form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Write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sz="1400" dirty="0" smtClean="0"/>
                            <a:t> in the form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 smtClean="0"/>
                            <a:t>Write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oMath>
                          </a14:m>
                          <a:r>
                            <a:rPr lang="en-GB" sz="1400" dirty="0" smtClean="0"/>
                            <a:t> in the form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 smtClean="0"/>
                            <a:t>Write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oMath>
                          </a14:m>
                          <a:r>
                            <a:rPr lang="en-GB" sz="1400" dirty="0" smtClean="0"/>
                            <a:t> in the form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b="1" dirty="0" smtClean="0"/>
                            <a:t>ANSWER IN YOUR BOOK</a:t>
                          </a:r>
                          <a:endParaRPr lang="en-GB" sz="1400" b="1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3398753755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Completing the Square where a≠1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</a:t>
                          </a:r>
                          <a:r>
                            <a:rPr lang="en-GB" sz="1800" dirty="0" smtClean="0"/>
                            <a:t>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17134" r="-2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17134" r="-1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17134" r="-412" b="-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74503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1209</Words>
  <Application>Microsoft Office PowerPoint</Application>
  <PresentationFormat>On-screen Show (4:3)</PresentationFormat>
  <Paragraphs>294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Office Theme</vt:lpstr>
      <vt:lpstr>Completing the Square a≠1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Windows User</cp:lastModifiedBy>
  <cp:revision>22</cp:revision>
  <cp:lastPrinted>2021-09-23T12:23:43Z</cp:lastPrinted>
  <dcterms:created xsi:type="dcterms:W3CDTF">2018-01-27T15:48:25Z</dcterms:created>
  <dcterms:modified xsi:type="dcterms:W3CDTF">2021-09-23T12:24:15Z</dcterms:modified>
</cp:coreProperties>
</file>