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  <p:sldMasterId id="2147483660" r:id="rId2"/>
  </p:sldMasterIdLst>
  <p:notesMasterIdLst>
    <p:notesMasterId r:id="rId20"/>
  </p:notesMasterIdLst>
  <p:sldIdLst>
    <p:sldId id="280" r:id="rId3"/>
    <p:sldId id="256" r:id="rId4"/>
    <p:sldId id="257" r:id="rId5"/>
    <p:sldId id="258" r:id="rId6"/>
    <p:sldId id="259" r:id="rId7"/>
    <p:sldId id="260" r:id="rId8"/>
    <p:sldId id="265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8" r:id="rId18"/>
    <p:sldId id="279" r:id="rId19"/>
  </p:sldIdLst>
  <p:sldSz cx="9144000" cy="6858000" type="screen4x3"/>
  <p:notesSz cx="6858000" cy="9144000"/>
  <p:embeddedFontLst>
    <p:embeddedFont>
      <p:font typeface="Shadows Into Light Two" panose="02000506000000020004" pitchFamily="2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3" roundtripDataSignature="AMtx7mh0uDrwr6dKurGzhnyOlpn/eV/z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F9AD60-CC6B-4E7D-B65B-0D0FFE1BF5D8}">
  <a:tblStyle styleId="{2DF9AD60-CC6B-4E7D-B65B-0D0FFE1BF5D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7A3A7B7-188F-475C-BF19-083F22814856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FD886E8E-BCE9-4CE2-8A66-4DE7DE8CA008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640"/>
  </p:normalViewPr>
  <p:slideViewPr>
    <p:cSldViewPr snapToGrid="0">
      <p:cViewPr varScale="1">
        <p:scale>
          <a:sx n="107" d="100"/>
          <a:sy n="107" d="100"/>
        </p:scale>
        <p:origin x="1744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font" Target="fonts/font1.fntdata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9843bef937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2946" y="685508"/>
            <a:ext cx="5012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g9843bef937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5" name="Google Shape;235;g9843bef937_0_83:notes"/>
          <p:cNvSpPr txBox="1">
            <a:spLocks noGrp="1"/>
          </p:cNvSpPr>
          <p:nvPr>
            <p:ph type="sldNum" idx="12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9843bef937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2946" y="685508"/>
            <a:ext cx="5012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g9843bef937_0_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2" name="Google Shape;342;g9843bef937_0_193:notes"/>
          <p:cNvSpPr txBox="1">
            <a:spLocks noGrp="1"/>
          </p:cNvSpPr>
          <p:nvPr>
            <p:ph type="sldNum" idx="12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9843bef937_0_9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9843bef937_0_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93" name="Google Shape;93;g9843bef937_0_9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94" name="Google Shape;94;g9843bef937_0_9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g9843bef937_0_9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9843bef937_0_9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9843bef937_0_10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g9843bef937_0_10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g9843bef937_0_10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g9843bef937_0_10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9843bef937_0_10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9843bef937_0_11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g9843bef937_0_11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g9843bef937_0_1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g9843bef937_0_1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g9843bef937_0_1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843bef937_0_1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g9843bef937_0_1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g9843bef937_0_1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19" name="Google Shape;119;g9843bef937_0_1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g9843bef937_0_1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1" name="Google Shape;121;g9843bef937_0_1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g9843bef937_0_1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g9843bef937_0_1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9843bef937_0_13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9843bef937_0_1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9843bef937_0_1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g9843bef937_0_1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9843bef937_0_13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9843bef937_0_1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g9843bef937_0_1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9843bef937_0_14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9843bef937_0_14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g9843bef937_0_14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g9843bef937_0_1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9843bef937_0_14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g9843bef937_0_14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9843bef937_0_14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9843bef937_0_14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Google Shape;143;g9843bef937_0_14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4" name="Google Shape;144;g9843bef937_0_14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9843bef937_0_1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g9843bef937_0_14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9843bef937_0_1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g9843bef937_0_154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g9843bef937_0_1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9843bef937_0_1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9843bef937_0_1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9843bef937_0_160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g9843bef937_0_160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g9843bef937_0_16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g9843bef937_0_1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g9843bef937_0_1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9843bef937_0_9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 i="0" u="none" strike="noStrike" cap="none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g9843bef937_0_9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 i="0" u="none" strike="noStrike" cap="none">
                <a:solidFill>
                  <a:schemeClr val="dk1"/>
                </a:solidFill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 i="0" u="none" strike="noStrike" cap="none">
                <a:solidFill>
                  <a:schemeClr val="dk1"/>
                </a:solidFill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 i="0" u="none" strike="noStrike" cap="none">
                <a:solidFill>
                  <a:schemeClr val="dk1"/>
                </a:solidFill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 i="0" u="none" strike="noStrike" cap="none">
                <a:solidFill>
                  <a:schemeClr val="dk1"/>
                </a:solidFill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 i="0" u="none" strike="noStrike" cap="none">
                <a:solidFill>
                  <a:schemeClr val="dk1"/>
                </a:solidFill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g9843bef937_0_9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 u="none" strike="noStrike" cap="none">
                <a:solidFill>
                  <a:srgbClr val="888888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g9843bef937_0_9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i="0" u="none" strike="noStrike" cap="none">
                <a:solidFill>
                  <a:srgbClr val="888888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i="0" u="none" strike="noStrike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g9843bef937_0_9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1pPr>
            <a:lvl2pPr marL="0" marR="0" lvl="1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2pPr>
            <a:lvl3pPr marL="0" marR="0" lvl="2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3pPr>
            <a:lvl4pPr marL="0" marR="0" lvl="3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4pPr>
            <a:lvl5pPr marL="0" marR="0" lvl="4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5pPr>
            <a:lvl6pPr marL="0" marR="0" lvl="5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6pPr>
            <a:lvl7pPr marL="0" marR="0" lvl="6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7pPr>
            <a:lvl8pPr marL="0" marR="0" lvl="7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8pPr>
            <a:lvl9pPr marL="0" marR="0" lvl="8" indent="0" algn="r" rtl="0">
              <a:spcBef>
                <a:spcPts val="0"/>
              </a:spcBef>
              <a:buNone/>
              <a:defRPr sz="1200" i="0" u="none" strike="noStrike" cap="none"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EE82A-BC5C-D14C-9981-BCB8B89FC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Perimeter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3B49E9-F7AA-3345-8461-3855BB387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4405284"/>
            <a:ext cx="7772400" cy="1259246"/>
          </a:xfrm>
        </p:spPr>
        <p:txBody>
          <a:bodyPr/>
          <a:lstStyle/>
          <a:p>
            <a:r>
              <a:rPr lang="en-US" dirty="0">
                <a:latin typeface="+mn-lt"/>
              </a:rPr>
              <a:t>Full lesson PowerPoint, including I Do, We Do, You Do Example Sheet(s).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23159A-D4BC-1344-8A8E-8B0A71892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543" y="941387"/>
            <a:ext cx="4238914" cy="15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946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Calculating Perimeter</a:t>
            </a:r>
            <a:endParaRPr b="1"/>
          </a:p>
        </p:txBody>
      </p:sp>
      <p:sp>
        <p:nvSpPr>
          <p:cNvPr id="463" name="Google Shape;463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On your mini-whiteboards, calculate the perimeter of the shape below</a:t>
            </a:r>
            <a:endParaRPr/>
          </a:p>
        </p:txBody>
      </p:sp>
      <p:sp>
        <p:nvSpPr>
          <p:cNvPr id="464" name="Google Shape;464;p7"/>
          <p:cNvSpPr/>
          <p:nvPr/>
        </p:nvSpPr>
        <p:spPr>
          <a:xfrm>
            <a:off x="4856036" y="6072514"/>
            <a:ext cx="31297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 calculate the perimeter of a 2D shape (Grade 4)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65" name="Google Shape;465;p7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26648" t="34122" r="53378" b="12474"/>
          <a:stretch/>
        </p:blipFill>
        <p:spPr>
          <a:xfrm>
            <a:off x="8022441" y="6004361"/>
            <a:ext cx="834762" cy="782636"/>
          </a:xfrm>
          <a:prstGeom prst="rect">
            <a:avLst/>
          </a:prstGeom>
          <a:noFill/>
          <a:ln>
            <a:noFill/>
          </a:ln>
        </p:spPr>
      </p:pic>
      <p:sp>
        <p:nvSpPr>
          <p:cNvPr id="466" name="Google Shape;466;p7"/>
          <p:cNvSpPr txBox="1"/>
          <p:nvPr/>
        </p:nvSpPr>
        <p:spPr>
          <a:xfrm>
            <a:off x="4137651" y="3539404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p7"/>
          <p:cNvSpPr txBox="1"/>
          <p:nvPr/>
        </p:nvSpPr>
        <p:spPr>
          <a:xfrm>
            <a:off x="2765468" y="4949187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p7"/>
          <p:cNvSpPr txBox="1"/>
          <p:nvPr/>
        </p:nvSpPr>
        <p:spPr>
          <a:xfrm>
            <a:off x="1763688" y="3539405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9" name="Google Shape;469;p7"/>
          <p:cNvSpPr txBox="1"/>
          <p:nvPr/>
        </p:nvSpPr>
        <p:spPr>
          <a:xfrm>
            <a:off x="5074819" y="5206739"/>
            <a:ext cx="35625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Perimeter = 27cm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0" name="Google Shape;470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6266" y="429744"/>
            <a:ext cx="1353351" cy="903362"/>
          </a:xfrm>
          <a:prstGeom prst="rect">
            <a:avLst/>
          </a:prstGeom>
          <a:noFill/>
          <a:ln>
            <a:noFill/>
          </a:ln>
        </p:spPr>
      </p:pic>
      <p:sp>
        <p:nvSpPr>
          <p:cNvPr id="471" name="Google Shape;471;p7"/>
          <p:cNvSpPr/>
          <p:nvPr/>
        </p:nvSpPr>
        <p:spPr>
          <a:xfrm>
            <a:off x="1327645" y="3119139"/>
            <a:ext cx="3528391" cy="1856872"/>
          </a:xfrm>
          <a:prstGeom prst="triangle">
            <a:avLst>
              <a:gd name="adj" fmla="val 50000"/>
            </a:avLst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Calculating Perimeter</a:t>
            </a:r>
            <a:endParaRPr b="1"/>
          </a:p>
        </p:txBody>
      </p:sp>
      <p:sp>
        <p:nvSpPr>
          <p:cNvPr id="477" name="Google Shape;477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On your mini-whiteboards, calculate the perimeter of the shape below</a:t>
            </a:r>
            <a:endParaRPr/>
          </a:p>
        </p:txBody>
      </p:sp>
      <p:sp>
        <p:nvSpPr>
          <p:cNvPr id="478" name="Google Shape;478;p8"/>
          <p:cNvSpPr/>
          <p:nvPr/>
        </p:nvSpPr>
        <p:spPr>
          <a:xfrm>
            <a:off x="4856036" y="6072514"/>
            <a:ext cx="31297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 calculate the perimeter of a 2D shape (Grade 4)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9" name="Google Shape;479;p8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26648" t="34122" r="53378" b="12474"/>
          <a:stretch/>
        </p:blipFill>
        <p:spPr>
          <a:xfrm>
            <a:off x="8022441" y="6004361"/>
            <a:ext cx="834762" cy="782636"/>
          </a:xfrm>
          <a:prstGeom prst="rect">
            <a:avLst/>
          </a:prstGeom>
          <a:noFill/>
          <a:ln>
            <a:noFill/>
          </a:ln>
        </p:spPr>
      </p:pic>
      <p:sp>
        <p:nvSpPr>
          <p:cNvPr id="480" name="Google Shape;480;p8"/>
          <p:cNvSpPr txBox="1"/>
          <p:nvPr/>
        </p:nvSpPr>
        <p:spPr>
          <a:xfrm>
            <a:off x="3208859" y="3234241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p8"/>
          <p:cNvSpPr txBox="1"/>
          <p:nvPr/>
        </p:nvSpPr>
        <p:spPr>
          <a:xfrm>
            <a:off x="3208859" y="4930276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p8"/>
          <p:cNvSpPr txBox="1"/>
          <p:nvPr/>
        </p:nvSpPr>
        <p:spPr>
          <a:xfrm>
            <a:off x="1691680" y="3245187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8"/>
          <p:cNvSpPr txBox="1"/>
          <p:nvPr/>
        </p:nvSpPr>
        <p:spPr>
          <a:xfrm>
            <a:off x="5074819" y="5206739"/>
            <a:ext cx="35625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Perimeter = 22cm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84" name="Google Shape;48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6266" y="429744"/>
            <a:ext cx="1353351" cy="903362"/>
          </a:xfrm>
          <a:prstGeom prst="rect">
            <a:avLst/>
          </a:prstGeom>
          <a:noFill/>
          <a:ln>
            <a:noFill/>
          </a:ln>
        </p:spPr>
      </p:pic>
      <p:sp>
        <p:nvSpPr>
          <p:cNvPr id="485" name="Google Shape;485;p8"/>
          <p:cNvSpPr/>
          <p:nvPr/>
        </p:nvSpPr>
        <p:spPr>
          <a:xfrm>
            <a:off x="1547664" y="2973070"/>
            <a:ext cx="2160000" cy="2880000"/>
          </a:xfrm>
          <a:prstGeom prst="diamond">
            <a:avLst/>
          </a:prstGeom>
          <a:noFill/>
          <a:ln w="381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8"/>
          <p:cNvSpPr txBox="1"/>
          <p:nvPr/>
        </p:nvSpPr>
        <p:spPr>
          <a:xfrm>
            <a:off x="1691680" y="4930276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Calculating Perimeter</a:t>
            </a:r>
            <a:endParaRPr b="1"/>
          </a:p>
        </p:txBody>
      </p:sp>
      <p:sp>
        <p:nvSpPr>
          <p:cNvPr id="492" name="Google Shape;492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On your mini-whiteboards, calculate the perimeter of the shape below</a:t>
            </a:r>
            <a:endParaRPr/>
          </a:p>
        </p:txBody>
      </p:sp>
      <p:sp>
        <p:nvSpPr>
          <p:cNvPr id="493" name="Google Shape;493;p9"/>
          <p:cNvSpPr/>
          <p:nvPr/>
        </p:nvSpPr>
        <p:spPr>
          <a:xfrm>
            <a:off x="4856036" y="6072514"/>
            <a:ext cx="31297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 calculate the perimeter of a 2D shape (Grade 4)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4" name="Google Shape;494;p9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26648" t="34122" r="53378" b="12474"/>
          <a:stretch/>
        </p:blipFill>
        <p:spPr>
          <a:xfrm>
            <a:off x="8022441" y="6004361"/>
            <a:ext cx="834762" cy="782636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p9"/>
          <p:cNvSpPr txBox="1"/>
          <p:nvPr/>
        </p:nvSpPr>
        <p:spPr>
          <a:xfrm>
            <a:off x="3059832" y="2638653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" name="Google Shape;496;p9"/>
          <p:cNvSpPr txBox="1"/>
          <p:nvPr/>
        </p:nvSpPr>
        <p:spPr>
          <a:xfrm>
            <a:off x="2653421" y="4656603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p9"/>
          <p:cNvSpPr txBox="1"/>
          <p:nvPr/>
        </p:nvSpPr>
        <p:spPr>
          <a:xfrm>
            <a:off x="1691680" y="3462937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p9"/>
          <p:cNvSpPr txBox="1"/>
          <p:nvPr/>
        </p:nvSpPr>
        <p:spPr>
          <a:xfrm>
            <a:off x="5074819" y="5206739"/>
            <a:ext cx="35625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Perimeter = 28cm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99" name="Google Shape;499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6266" y="429744"/>
            <a:ext cx="1353351" cy="903362"/>
          </a:xfrm>
          <a:prstGeom prst="rect">
            <a:avLst/>
          </a:prstGeom>
          <a:noFill/>
          <a:ln>
            <a:noFill/>
          </a:ln>
        </p:spPr>
      </p:pic>
      <p:sp>
        <p:nvSpPr>
          <p:cNvPr id="500" name="Google Shape;500;p9"/>
          <p:cNvSpPr txBox="1"/>
          <p:nvPr/>
        </p:nvSpPr>
        <p:spPr>
          <a:xfrm>
            <a:off x="1039913" y="5302934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p9"/>
          <p:cNvSpPr/>
          <p:nvPr/>
        </p:nvSpPr>
        <p:spPr>
          <a:xfrm>
            <a:off x="1458617" y="3284984"/>
            <a:ext cx="2389608" cy="3096344"/>
          </a:xfrm>
          <a:prstGeom prst="diagStripe">
            <a:avLst>
              <a:gd name="adj" fmla="val 50000"/>
            </a:avLst>
          </a:prstGeom>
          <a:noFill/>
          <a:ln w="381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Calculating Perimeter</a:t>
            </a:r>
            <a:endParaRPr b="1"/>
          </a:p>
        </p:txBody>
      </p:sp>
      <p:sp>
        <p:nvSpPr>
          <p:cNvPr id="507" name="Google Shape;507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On your mini-whiteboards, calculate the perimeter of the shape below</a:t>
            </a:r>
            <a:endParaRPr/>
          </a:p>
        </p:txBody>
      </p:sp>
      <p:sp>
        <p:nvSpPr>
          <p:cNvPr id="508" name="Google Shape;508;p10"/>
          <p:cNvSpPr/>
          <p:nvPr/>
        </p:nvSpPr>
        <p:spPr>
          <a:xfrm>
            <a:off x="4856036" y="6072514"/>
            <a:ext cx="31297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 calculate the perimeter of a 2D shape (Grade 4)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09" name="Google Shape;509;p10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26648" t="34122" r="53378" b="12474"/>
          <a:stretch/>
        </p:blipFill>
        <p:spPr>
          <a:xfrm>
            <a:off x="8022441" y="6004361"/>
            <a:ext cx="834762" cy="782636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Google Shape;510;p10"/>
          <p:cNvSpPr txBox="1"/>
          <p:nvPr/>
        </p:nvSpPr>
        <p:spPr>
          <a:xfrm>
            <a:off x="2653421" y="3284984"/>
            <a:ext cx="77617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8.5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10"/>
          <p:cNvSpPr txBox="1"/>
          <p:nvPr/>
        </p:nvSpPr>
        <p:spPr>
          <a:xfrm>
            <a:off x="680887" y="3789040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p10"/>
          <p:cNvSpPr txBox="1"/>
          <p:nvPr/>
        </p:nvSpPr>
        <p:spPr>
          <a:xfrm>
            <a:off x="1519836" y="2666554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p10"/>
          <p:cNvSpPr txBox="1"/>
          <p:nvPr/>
        </p:nvSpPr>
        <p:spPr>
          <a:xfrm>
            <a:off x="5074819" y="5206739"/>
            <a:ext cx="35625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Perimeter = 41cm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4" name="Google Shape;514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6266" y="429744"/>
            <a:ext cx="1353351" cy="903362"/>
          </a:xfrm>
          <a:prstGeom prst="rect">
            <a:avLst/>
          </a:prstGeom>
          <a:noFill/>
          <a:ln>
            <a:noFill/>
          </a:ln>
        </p:spPr>
      </p:pic>
      <p:sp>
        <p:nvSpPr>
          <p:cNvPr id="515" name="Google Shape;515;p10"/>
          <p:cNvSpPr txBox="1"/>
          <p:nvPr/>
        </p:nvSpPr>
        <p:spPr>
          <a:xfrm>
            <a:off x="1039913" y="5302934"/>
            <a:ext cx="77617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8.5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10"/>
          <p:cNvSpPr/>
          <p:nvPr/>
        </p:nvSpPr>
        <p:spPr>
          <a:xfrm>
            <a:off x="1159268" y="3284984"/>
            <a:ext cx="2146896" cy="2568086"/>
          </a:xfrm>
          <a:prstGeom prst="snip2DiagRect">
            <a:avLst>
              <a:gd name="adj1" fmla="val 0"/>
              <a:gd name="adj2" fmla="val 50000"/>
            </a:avLst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10"/>
          <p:cNvSpPr txBox="1"/>
          <p:nvPr/>
        </p:nvSpPr>
        <p:spPr>
          <a:xfrm>
            <a:off x="3425519" y="4705573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10"/>
          <p:cNvSpPr txBox="1"/>
          <p:nvPr/>
        </p:nvSpPr>
        <p:spPr>
          <a:xfrm>
            <a:off x="2622804" y="5825169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Calculating Perimeter</a:t>
            </a:r>
            <a:endParaRPr b="1"/>
          </a:p>
        </p:txBody>
      </p:sp>
      <p:sp>
        <p:nvSpPr>
          <p:cNvPr id="524" name="Google Shape;524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On your mini-whiteboards, calculate the perimeter of the shape below</a:t>
            </a:r>
            <a:endParaRPr/>
          </a:p>
        </p:txBody>
      </p:sp>
      <p:sp>
        <p:nvSpPr>
          <p:cNvPr id="525" name="Google Shape;525;p11"/>
          <p:cNvSpPr/>
          <p:nvPr/>
        </p:nvSpPr>
        <p:spPr>
          <a:xfrm>
            <a:off x="1323888" y="3384180"/>
            <a:ext cx="3532148" cy="1603114"/>
          </a:xfrm>
          <a:prstGeom prst="rect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11"/>
          <p:cNvSpPr txBox="1"/>
          <p:nvPr/>
        </p:nvSpPr>
        <p:spPr>
          <a:xfrm>
            <a:off x="2839137" y="2710661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11"/>
          <p:cNvSpPr txBox="1"/>
          <p:nvPr/>
        </p:nvSpPr>
        <p:spPr>
          <a:xfrm>
            <a:off x="5122386" y="3862570"/>
            <a:ext cx="77617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6.5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p11"/>
          <p:cNvSpPr txBox="1"/>
          <p:nvPr/>
        </p:nvSpPr>
        <p:spPr>
          <a:xfrm>
            <a:off x="5074819" y="5206739"/>
            <a:ext cx="35625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Perimeter = 35cm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9" name="Google Shape;52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6266" y="429744"/>
            <a:ext cx="1353351" cy="903362"/>
          </a:xfrm>
          <a:prstGeom prst="rect">
            <a:avLst/>
          </a:prstGeom>
          <a:noFill/>
          <a:ln>
            <a:noFill/>
          </a:ln>
        </p:spPr>
      </p:pic>
      <p:sp>
        <p:nvSpPr>
          <p:cNvPr id="530" name="Google Shape;530;p11"/>
          <p:cNvSpPr/>
          <p:nvPr/>
        </p:nvSpPr>
        <p:spPr>
          <a:xfrm>
            <a:off x="3600400" y="6049266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 calculate the perimeter of a 2D shape when dimensions are missing (Grade 4)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31" name="Google Shape;531;p11" descr="http://pamhook.com/wp-content/uploads/2012/03/rainbow.png"/>
          <p:cNvPicPr preferRelativeResize="0"/>
          <p:nvPr/>
        </p:nvPicPr>
        <p:blipFill rotWithShape="1">
          <a:blip r:embed="rId4">
            <a:alphaModFix/>
          </a:blip>
          <a:srcRect l="47253" t="24295" r="32141" b="153"/>
          <a:stretch/>
        </p:blipFill>
        <p:spPr>
          <a:xfrm>
            <a:off x="8172400" y="5904379"/>
            <a:ext cx="728080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532" name="Google Shape;532;p11"/>
          <p:cNvSpPr txBox="1"/>
          <p:nvPr/>
        </p:nvSpPr>
        <p:spPr>
          <a:xfrm>
            <a:off x="2763590" y="4982995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36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11"/>
          <p:cNvSpPr txBox="1"/>
          <p:nvPr/>
        </p:nvSpPr>
        <p:spPr>
          <a:xfrm>
            <a:off x="251520" y="3862570"/>
            <a:ext cx="77617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6.5</a:t>
            </a:r>
            <a:endParaRPr sz="36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4" name="Google Shape;534;p11"/>
          <p:cNvCxnSpPr/>
          <p:nvPr/>
        </p:nvCxnSpPr>
        <p:spPr>
          <a:xfrm rot="10800000">
            <a:off x="3131840" y="3212976"/>
            <a:ext cx="0" cy="36004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5" name="Google Shape;535;p11"/>
          <p:cNvCxnSpPr/>
          <p:nvPr/>
        </p:nvCxnSpPr>
        <p:spPr>
          <a:xfrm rot="10800000">
            <a:off x="3059832" y="4806385"/>
            <a:ext cx="0" cy="36004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6" name="Google Shape;536;p11"/>
          <p:cNvCxnSpPr/>
          <p:nvPr/>
        </p:nvCxnSpPr>
        <p:spPr>
          <a:xfrm>
            <a:off x="4618330" y="4149080"/>
            <a:ext cx="504056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7" name="Google Shape;537;p11"/>
          <p:cNvCxnSpPr/>
          <p:nvPr/>
        </p:nvCxnSpPr>
        <p:spPr>
          <a:xfrm>
            <a:off x="4618330" y="4293096"/>
            <a:ext cx="504056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8" name="Google Shape;538;p11"/>
          <p:cNvCxnSpPr/>
          <p:nvPr/>
        </p:nvCxnSpPr>
        <p:spPr>
          <a:xfrm>
            <a:off x="1071860" y="4149080"/>
            <a:ext cx="504056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39" name="Google Shape;539;p11"/>
          <p:cNvCxnSpPr/>
          <p:nvPr/>
        </p:nvCxnSpPr>
        <p:spPr>
          <a:xfrm>
            <a:off x="1071860" y="4293096"/>
            <a:ext cx="504056" cy="0"/>
          </a:xfrm>
          <a:prstGeom prst="straightConnector1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Calculating Perimeter</a:t>
            </a:r>
            <a:endParaRPr b="1"/>
          </a:p>
        </p:txBody>
      </p:sp>
      <p:sp>
        <p:nvSpPr>
          <p:cNvPr id="545" name="Google Shape;545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On your mini-whiteboards, calculate the perimeter of the shape below</a:t>
            </a:r>
            <a:endParaRPr/>
          </a:p>
        </p:txBody>
      </p:sp>
      <p:sp>
        <p:nvSpPr>
          <p:cNvPr id="546" name="Google Shape;546;p12"/>
          <p:cNvSpPr txBox="1"/>
          <p:nvPr/>
        </p:nvSpPr>
        <p:spPr>
          <a:xfrm>
            <a:off x="5074819" y="5206739"/>
            <a:ext cx="35625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Perimeter = 44cm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7" name="Google Shape;54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76266" y="429744"/>
            <a:ext cx="1353351" cy="903362"/>
          </a:xfrm>
          <a:prstGeom prst="rect">
            <a:avLst/>
          </a:prstGeom>
          <a:noFill/>
          <a:ln>
            <a:noFill/>
          </a:ln>
        </p:spPr>
      </p:pic>
      <p:sp>
        <p:nvSpPr>
          <p:cNvPr id="548" name="Google Shape;548;p12"/>
          <p:cNvSpPr/>
          <p:nvPr/>
        </p:nvSpPr>
        <p:spPr>
          <a:xfrm>
            <a:off x="3600400" y="6049266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 calculate the perimeter of a 2D shape when dimensions are missing (Grade 4)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9" name="Google Shape;549;p12" descr="http://pamhook.com/wp-content/uploads/2012/03/rainbow.png"/>
          <p:cNvPicPr preferRelativeResize="0"/>
          <p:nvPr/>
        </p:nvPicPr>
        <p:blipFill rotWithShape="1">
          <a:blip r:embed="rId4">
            <a:alphaModFix/>
          </a:blip>
          <a:srcRect l="47253" t="24295" r="32141" b="153"/>
          <a:stretch/>
        </p:blipFill>
        <p:spPr>
          <a:xfrm>
            <a:off x="8172400" y="5904379"/>
            <a:ext cx="728080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550" name="Google Shape;550;p12"/>
          <p:cNvSpPr/>
          <p:nvPr/>
        </p:nvSpPr>
        <p:spPr>
          <a:xfrm>
            <a:off x="1043608" y="3062508"/>
            <a:ext cx="3600400" cy="2232248"/>
          </a:xfrm>
          <a:prstGeom prst="corner">
            <a:avLst>
              <a:gd name="adj1" fmla="val 38810"/>
              <a:gd name="adj2" fmla="val 48494"/>
            </a:avLst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p12"/>
          <p:cNvSpPr txBox="1"/>
          <p:nvPr/>
        </p:nvSpPr>
        <p:spPr>
          <a:xfrm>
            <a:off x="2517436" y="5322872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12"/>
          <p:cNvSpPr txBox="1"/>
          <p:nvPr/>
        </p:nvSpPr>
        <p:spPr>
          <a:xfrm>
            <a:off x="3059832" y="3789040"/>
            <a:ext cx="652743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p12"/>
          <p:cNvSpPr txBox="1"/>
          <p:nvPr/>
        </p:nvSpPr>
        <p:spPr>
          <a:xfrm>
            <a:off x="4699044" y="4637305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p12"/>
          <p:cNvSpPr txBox="1"/>
          <p:nvPr/>
        </p:nvSpPr>
        <p:spPr>
          <a:xfrm>
            <a:off x="251520" y="3855466"/>
            <a:ext cx="77617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9.5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p12"/>
          <p:cNvSpPr txBox="1"/>
          <p:nvPr/>
        </p:nvSpPr>
        <p:spPr>
          <a:xfrm>
            <a:off x="1403648" y="2432711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6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p12"/>
          <p:cNvSpPr txBox="1"/>
          <p:nvPr/>
        </p:nvSpPr>
        <p:spPr>
          <a:xfrm>
            <a:off x="2160263" y="3412777"/>
            <a:ext cx="77617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5.5</a:t>
            </a:r>
            <a:endParaRPr sz="36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404279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/>
              <a:t>Plenary- Exam Questions</a:t>
            </a:r>
            <a:endParaRPr sz="3959" b="1"/>
          </a:p>
        </p:txBody>
      </p:sp>
      <p:pic>
        <p:nvPicPr>
          <p:cNvPr id="569" name="Google Shape;56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556792"/>
            <a:ext cx="3343439" cy="2954667"/>
          </a:xfrm>
          <a:prstGeom prst="rect">
            <a:avLst/>
          </a:prstGeom>
          <a:noFill/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70" name="Google Shape;570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36096" y="548680"/>
            <a:ext cx="3113236" cy="2959420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71" name="Google Shape;571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84836" y="4005064"/>
            <a:ext cx="4464496" cy="2402093"/>
          </a:xfrm>
          <a:prstGeom prst="rect">
            <a:avLst/>
          </a:prstGeom>
          <a:noFill/>
          <a:ln w="38100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72" name="Google Shape;572;p15" descr="http://pamhook.com/wp-content/uploads/2012/03/rainbow.png"/>
          <p:cNvPicPr preferRelativeResize="0"/>
          <p:nvPr/>
        </p:nvPicPr>
        <p:blipFill rotWithShape="1">
          <a:blip r:embed="rId6">
            <a:alphaModFix/>
          </a:blip>
          <a:srcRect l="26648" t="34122" r="53378" b="12474"/>
          <a:stretch/>
        </p:blipFill>
        <p:spPr>
          <a:xfrm>
            <a:off x="352862" y="1580061"/>
            <a:ext cx="589613" cy="552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p15" descr="http://pamhook.com/wp-content/uploads/2012/03/rainbow.png"/>
          <p:cNvPicPr preferRelativeResize="0"/>
          <p:nvPr/>
        </p:nvPicPr>
        <p:blipFill rotWithShape="1">
          <a:blip r:embed="rId6">
            <a:alphaModFix/>
          </a:blip>
          <a:srcRect l="47253" t="24295" r="32141" b="153"/>
          <a:stretch/>
        </p:blipFill>
        <p:spPr>
          <a:xfrm>
            <a:off x="7956376" y="620688"/>
            <a:ext cx="504055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p15" descr="http://pamhook.com/wp-content/uploads/2012/03/rainbow.png"/>
          <p:cNvPicPr preferRelativeResize="0"/>
          <p:nvPr/>
        </p:nvPicPr>
        <p:blipFill rotWithShape="1">
          <a:blip r:embed="rId6">
            <a:alphaModFix/>
          </a:blip>
          <a:srcRect l="69369" t="972" r="-336" b="153"/>
          <a:stretch/>
        </p:blipFill>
        <p:spPr>
          <a:xfrm>
            <a:off x="7884367" y="5656289"/>
            <a:ext cx="648072" cy="7255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404279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 b="1"/>
              <a:t>Plenary- Answers</a:t>
            </a:r>
            <a:endParaRPr sz="3959" b="1"/>
          </a:p>
        </p:txBody>
      </p:sp>
      <p:pic>
        <p:nvPicPr>
          <p:cNvPr id="580" name="Google Shape;580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3528" y="1556792"/>
            <a:ext cx="3343439" cy="2954667"/>
          </a:xfrm>
          <a:prstGeom prst="rect">
            <a:avLst/>
          </a:prstGeom>
          <a:noFill/>
          <a:ln w="38100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81" name="Google Shape;581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04048" y="404664"/>
            <a:ext cx="3545284" cy="3370122"/>
          </a:xfrm>
          <a:prstGeom prst="rect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82" name="Google Shape;582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84836" y="4005064"/>
            <a:ext cx="4464496" cy="2402093"/>
          </a:xfrm>
          <a:prstGeom prst="rect">
            <a:avLst/>
          </a:prstGeom>
          <a:noFill/>
          <a:ln w="38100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83" name="Google Shape;583;p16" descr="http://pamhook.com/wp-content/uploads/2012/03/rainbow.png"/>
          <p:cNvPicPr preferRelativeResize="0"/>
          <p:nvPr/>
        </p:nvPicPr>
        <p:blipFill rotWithShape="1">
          <a:blip r:embed="rId6">
            <a:alphaModFix/>
          </a:blip>
          <a:srcRect l="26648" t="34122" r="53378" b="12474"/>
          <a:stretch/>
        </p:blipFill>
        <p:spPr>
          <a:xfrm>
            <a:off x="352862" y="1580061"/>
            <a:ext cx="589613" cy="552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4" name="Google Shape;584;p16" descr="http://pamhook.com/wp-content/uploads/2012/03/rainbow.png"/>
          <p:cNvPicPr preferRelativeResize="0"/>
          <p:nvPr/>
        </p:nvPicPr>
        <p:blipFill rotWithShape="1">
          <a:blip r:embed="rId6">
            <a:alphaModFix/>
          </a:blip>
          <a:srcRect l="47253" t="24295" r="32141" b="153"/>
          <a:stretch/>
        </p:blipFill>
        <p:spPr>
          <a:xfrm>
            <a:off x="7956376" y="404664"/>
            <a:ext cx="504055" cy="648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5" name="Google Shape;585;p16" descr="http://pamhook.com/wp-content/uploads/2012/03/rainbow.png"/>
          <p:cNvPicPr preferRelativeResize="0"/>
          <p:nvPr/>
        </p:nvPicPr>
        <p:blipFill rotWithShape="1">
          <a:blip r:embed="rId6">
            <a:alphaModFix/>
          </a:blip>
          <a:srcRect l="69369" t="972" r="-336" b="153"/>
          <a:stretch/>
        </p:blipFill>
        <p:spPr>
          <a:xfrm>
            <a:off x="7884367" y="5656289"/>
            <a:ext cx="648072" cy="725579"/>
          </a:xfrm>
          <a:prstGeom prst="rect">
            <a:avLst/>
          </a:prstGeom>
          <a:noFill/>
          <a:ln>
            <a:noFill/>
          </a:ln>
        </p:spPr>
      </p:pic>
      <p:sp>
        <p:nvSpPr>
          <p:cNvPr id="586" name="Google Shape;586;p16"/>
          <p:cNvSpPr txBox="1"/>
          <p:nvPr/>
        </p:nvSpPr>
        <p:spPr>
          <a:xfrm>
            <a:off x="827584" y="3645024"/>
            <a:ext cx="18867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Irregular Hexagon</a:t>
            </a:r>
            <a:endParaRPr sz="1800"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p16"/>
          <p:cNvSpPr txBox="1"/>
          <p:nvPr/>
        </p:nvSpPr>
        <p:spPr>
          <a:xfrm>
            <a:off x="2478596" y="4073047"/>
            <a:ext cx="70243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50cm</a:t>
            </a:r>
            <a:endParaRPr sz="1800"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" name="Google Shape;588;p16"/>
          <p:cNvSpPr txBox="1"/>
          <p:nvPr/>
        </p:nvSpPr>
        <p:spPr>
          <a:xfrm>
            <a:off x="7181931" y="3335927"/>
            <a:ext cx="94769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£367.54</a:t>
            </a:r>
            <a:endParaRPr sz="1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p16"/>
          <p:cNvSpPr txBox="1"/>
          <p:nvPr/>
        </p:nvSpPr>
        <p:spPr>
          <a:xfrm>
            <a:off x="323529" y="5331428"/>
            <a:ext cx="36004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The sides of the square is 22/4 = 5.5cm.  So the length of each rectangle is 11cm.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The perimeter is 88cm.</a:t>
            </a:r>
            <a:endParaRPr sz="1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Bell Task</a:t>
            </a:r>
            <a:endParaRPr b="1"/>
          </a:p>
        </p:txBody>
      </p:sp>
      <p:sp>
        <p:nvSpPr>
          <p:cNvPr id="164" name="Google Shape;164;p1"/>
          <p:cNvSpPr txBox="1"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Which of the shapes below is the odd one out and why?</a:t>
            </a:r>
            <a:endParaRPr/>
          </a:p>
        </p:txBody>
      </p:sp>
      <p:sp>
        <p:nvSpPr>
          <p:cNvPr id="165" name="Google Shape;165;p1"/>
          <p:cNvSpPr/>
          <p:nvPr/>
        </p:nvSpPr>
        <p:spPr>
          <a:xfrm>
            <a:off x="755456" y="2204864"/>
            <a:ext cx="1440000" cy="14400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1"/>
          <p:cNvSpPr/>
          <p:nvPr/>
        </p:nvSpPr>
        <p:spPr>
          <a:xfrm>
            <a:off x="3281128" y="2383407"/>
            <a:ext cx="2160000" cy="1080000"/>
          </a:xfrm>
          <a:prstGeom prst="rect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"/>
          <p:cNvSpPr/>
          <p:nvPr/>
        </p:nvSpPr>
        <p:spPr>
          <a:xfrm rot="5400000">
            <a:off x="6012160" y="3104944"/>
            <a:ext cx="2520000" cy="720000"/>
          </a:xfrm>
          <a:prstGeom prst="parallelogram">
            <a:avLst>
              <a:gd name="adj" fmla="val 25000"/>
            </a:avLst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"/>
          <p:cNvSpPr/>
          <p:nvPr/>
        </p:nvSpPr>
        <p:spPr>
          <a:xfrm>
            <a:off x="1475456" y="4092931"/>
            <a:ext cx="2448272" cy="1800000"/>
          </a:xfrm>
          <a:prstGeom prst="parallelogram">
            <a:avLst>
              <a:gd name="adj" fmla="val 25000"/>
            </a:avLst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"/>
          <p:cNvSpPr/>
          <p:nvPr/>
        </p:nvSpPr>
        <p:spPr>
          <a:xfrm>
            <a:off x="4644008" y="4724943"/>
            <a:ext cx="2268152" cy="1167987"/>
          </a:xfrm>
          <a:prstGeom prst="trapezoid">
            <a:avLst>
              <a:gd name="adj" fmla="val 52481"/>
            </a:avLst>
          </a:prstGeom>
          <a:noFill/>
          <a:ln w="38100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0" name="Google Shape;170;p1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t="50000" r="89936" b="18956"/>
          <a:stretch/>
        </p:blipFill>
        <p:spPr>
          <a:xfrm>
            <a:off x="8208470" y="6118436"/>
            <a:ext cx="478330" cy="52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u="sng"/>
              <a:t>Perimeter</a:t>
            </a:r>
            <a:endParaRPr b="1" u="sng"/>
          </a:p>
        </p:txBody>
      </p:sp>
      <p:graphicFrame>
        <p:nvGraphicFramePr>
          <p:cNvPr id="176" name="Google Shape;176;p2"/>
          <p:cNvGraphicFramePr/>
          <p:nvPr/>
        </p:nvGraphicFramePr>
        <p:xfrm>
          <a:off x="304917" y="1556791"/>
          <a:ext cx="8515575" cy="4896500"/>
        </p:xfrm>
        <a:graphic>
          <a:graphicData uri="http://schemas.openxmlformats.org/drawingml/2006/table">
            <a:tbl>
              <a:tblPr firstRow="1" bandRow="1">
                <a:noFill/>
                <a:tableStyleId>{2DF9AD60-CC6B-4E7D-B65B-0D0FFE1BF5D8}</a:tableStyleId>
              </a:tblPr>
              <a:tblGrid>
                <a:gridCol w="84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79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dk1"/>
                          </a:solidFill>
                        </a:rPr>
                        <a:t>I need help with calculating the perimeter of shapes</a:t>
                      </a: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dk1"/>
                          </a:solidFill>
                        </a:rPr>
                        <a:t>I know what the word ‘perimeter’ means and I know how to calculate it (Grade 3)</a:t>
                      </a: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dk1"/>
                          </a:solidFill>
                        </a:rPr>
                        <a:t>I can calculate the perimeter of a 2D shape (Grade 4)</a:t>
                      </a: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dk1"/>
                          </a:solidFill>
                        </a:rPr>
                        <a:t>I can calculate the perimeter of a 2D shape when dimensions are missing (Grade 4)</a:t>
                      </a: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b="1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>
                          <a:solidFill>
                            <a:schemeClr val="dk1"/>
                          </a:solidFill>
                        </a:rPr>
                        <a:t>I can calculate the lengths of sides when given the perimeter (Grade 4+)</a:t>
                      </a:r>
                      <a:endParaRPr sz="2400" b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77" name="Google Shape;177;p2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t="50000" r="89936" b="18956"/>
          <a:stretch/>
        </p:blipFill>
        <p:spPr>
          <a:xfrm>
            <a:off x="467544" y="1606448"/>
            <a:ext cx="478330" cy="52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13891" t="34122" r="77526" b="12474"/>
          <a:stretch/>
        </p:blipFill>
        <p:spPr>
          <a:xfrm>
            <a:off x="559013" y="2564904"/>
            <a:ext cx="407962" cy="900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26648" t="34122" r="53378" b="12474"/>
          <a:stretch/>
        </p:blipFill>
        <p:spPr>
          <a:xfrm>
            <a:off x="251520" y="3582468"/>
            <a:ext cx="834762" cy="7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47253" t="24295" r="32141" b="153"/>
          <a:stretch/>
        </p:blipFill>
        <p:spPr>
          <a:xfrm>
            <a:off x="323528" y="4509120"/>
            <a:ext cx="728080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69369" t="972" r="-336" b="153"/>
          <a:stretch/>
        </p:blipFill>
        <p:spPr>
          <a:xfrm>
            <a:off x="323528" y="5510639"/>
            <a:ext cx="864096" cy="9674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Perimeter</a:t>
            </a:r>
            <a:endParaRPr b="1"/>
          </a:p>
        </p:txBody>
      </p:sp>
      <p:sp>
        <p:nvSpPr>
          <p:cNvPr id="187" name="Google Shape;187;p3"/>
          <p:cNvSpPr/>
          <p:nvPr/>
        </p:nvSpPr>
        <p:spPr>
          <a:xfrm>
            <a:off x="1043608" y="1700808"/>
            <a:ext cx="2160000" cy="1080000"/>
          </a:xfrm>
          <a:prstGeom prst="rect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3"/>
          <p:cNvSpPr txBox="1"/>
          <p:nvPr/>
        </p:nvSpPr>
        <p:spPr>
          <a:xfrm>
            <a:off x="1972344" y="1196752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3"/>
          <p:cNvSpPr txBox="1"/>
          <p:nvPr/>
        </p:nvSpPr>
        <p:spPr>
          <a:xfrm>
            <a:off x="3285890" y="1979198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3"/>
          <p:cNvSpPr txBox="1"/>
          <p:nvPr/>
        </p:nvSpPr>
        <p:spPr>
          <a:xfrm>
            <a:off x="1972344" y="2780702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3"/>
          <p:cNvSpPr txBox="1"/>
          <p:nvPr/>
        </p:nvSpPr>
        <p:spPr>
          <a:xfrm>
            <a:off x="676200" y="1979198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3"/>
          <p:cNvSpPr txBox="1"/>
          <p:nvPr/>
        </p:nvSpPr>
        <p:spPr>
          <a:xfrm>
            <a:off x="6386912" y="1979198"/>
            <a:ext cx="185749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Answer: 18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3"/>
          <p:cNvSpPr/>
          <p:nvPr/>
        </p:nvSpPr>
        <p:spPr>
          <a:xfrm>
            <a:off x="1043609" y="3629688"/>
            <a:ext cx="2160000" cy="1944216"/>
          </a:xfrm>
          <a:prstGeom prst="triangle">
            <a:avLst>
              <a:gd name="adj" fmla="val 50000"/>
            </a:avLst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3"/>
          <p:cNvSpPr txBox="1"/>
          <p:nvPr/>
        </p:nvSpPr>
        <p:spPr>
          <a:xfrm>
            <a:off x="1187624" y="4340186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2800"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3"/>
          <p:cNvSpPr txBox="1"/>
          <p:nvPr/>
        </p:nvSpPr>
        <p:spPr>
          <a:xfrm>
            <a:off x="2771800" y="4347802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2800"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3"/>
          <p:cNvSpPr txBox="1"/>
          <p:nvPr/>
        </p:nvSpPr>
        <p:spPr>
          <a:xfrm>
            <a:off x="1939904" y="5579949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/>
          </a:p>
        </p:txBody>
      </p:sp>
      <p:sp>
        <p:nvSpPr>
          <p:cNvPr id="197" name="Google Shape;197;p3"/>
          <p:cNvSpPr txBox="1"/>
          <p:nvPr/>
        </p:nvSpPr>
        <p:spPr>
          <a:xfrm>
            <a:off x="6386912" y="4340186"/>
            <a:ext cx="185749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Answer: 17</a:t>
            </a:r>
            <a:endParaRPr sz="2800"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"/>
          <p:cNvSpPr/>
          <p:nvPr/>
        </p:nvSpPr>
        <p:spPr>
          <a:xfrm>
            <a:off x="3059832" y="2609075"/>
            <a:ext cx="3024336" cy="2035222"/>
          </a:xfrm>
          <a:prstGeom prst="cloud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What’s the connection between the shapes and the answer?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3"/>
          <p:cNvSpPr/>
          <p:nvPr/>
        </p:nvSpPr>
        <p:spPr>
          <a:xfrm>
            <a:off x="3726160" y="6054843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know what the word ‘perimeter’ means and I know how to calculate it (Grade 3)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3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13891" t="34122" r="77526" b="12474"/>
          <a:stretch/>
        </p:blipFill>
        <p:spPr>
          <a:xfrm>
            <a:off x="8388424" y="5927841"/>
            <a:ext cx="407962" cy="900333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3"/>
          <p:cNvSpPr txBox="1"/>
          <p:nvPr/>
        </p:nvSpPr>
        <p:spPr>
          <a:xfrm>
            <a:off x="5738840" y="1599691"/>
            <a:ext cx="194476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6 + 3 + 6 + 3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3"/>
          <p:cNvSpPr txBox="1"/>
          <p:nvPr/>
        </p:nvSpPr>
        <p:spPr>
          <a:xfrm>
            <a:off x="6222638" y="3960679"/>
            <a:ext cx="141897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5 + 5 + 7</a:t>
            </a:r>
            <a:endParaRPr sz="2800" b="1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3"/>
          <p:cNvSpPr txBox="1"/>
          <p:nvPr/>
        </p:nvSpPr>
        <p:spPr>
          <a:xfrm>
            <a:off x="4572000" y="274638"/>
            <a:ext cx="41148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The answer is all of the numbers </a:t>
            </a:r>
            <a:r>
              <a:rPr lang="en-US" sz="2400" b="1" i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added together</a:t>
            </a:r>
            <a:endParaRPr sz="2400" i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Perimeter</a:t>
            </a:r>
            <a:endParaRPr b="1"/>
          </a:p>
        </p:txBody>
      </p:sp>
      <p:sp>
        <p:nvSpPr>
          <p:cNvPr id="209" name="Google Shape;209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The </a:t>
            </a:r>
            <a:r>
              <a:rPr lang="en-US" b="1">
                <a:solidFill>
                  <a:srgbClr val="FF0000"/>
                </a:solidFill>
              </a:rPr>
              <a:t>perimeter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is the distance around the </a:t>
            </a:r>
            <a:r>
              <a:rPr lang="en-US" u="sng"/>
              <a:t>outside</a:t>
            </a:r>
            <a:r>
              <a:rPr lang="en-US"/>
              <a:t> of a shape.</a:t>
            </a:r>
            <a:endParaRPr/>
          </a:p>
        </p:txBody>
      </p:sp>
      <p:sp>
        <p:nvSpPr>
          <p:cNvPr id="210" name="Google Shape;210;p4"/>
          <p:cNvSpPr/>
          <p:nvPr/>
        </p:nvSpPr>
        <p:spPr>
          <a:xfrm>
            <a:off x="971600" y="3140968"/>
            <a:ext cx="2160000" cy="1944216"/>
          </a:xfrm>
          <a:prstGeom prst="triangle">
            <a:avLst>
              <a:gd name="adj" fmla="val 50000"/>
            </a:avLst>
          </a:prstGeom>
          <a:noFill/>
          <a:ln w="38100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4"/>
          <p:cNvSpPr/>
          <p:nvPr/>
        </p:nvSpPr>
        <p:spPr>
          <a:xfrm>
            <a:off x="1979712" y="3068960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4"/>
          <p:cNvSpPr/>
          <p:nvPr/>
        </p:nvSpPr>
        <p:spPr>
          <a:xfrm>
            <a:off x="3041600" y="4997912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4"/>
          <p:cNvSpPr/>
          <p:nvPr/>
        </p:nvSpPr>
        <p:spPr>
          <a:xfrm>
            <a:off x="881600" y="4995184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4" name="Google Shape;214;p4"/>
          <p:cNvCxnSpPr/>
          <p:nvPr/>
        </p:nvCxnSpPr>
        <p:spPr>
          <a:xfrm>
            <a:off x="2240328" y="3068960"/>
            <a:ext cx="1035528" cy="188330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5" name="Google Shape;215;p4"/>
          <p:cNvCxnSpPr/>
          <p:nvPr/>
        </p:nvCxnSpPr>
        <p:spPr>
          <a:xfrm rot="10800000">
            <a:off x="971600" y="5301208"/>
            <a:ext cx="216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6" name="Google Shape;216;p4"/>
          <p:cNvCxnSpPr/>
          <p:nvPr/>
        </p:nvCxnSpPr>
        <p:spPr>
          <a:xfrm rot="10800000" flipH="1">
            <a:off x="755576" y="3068960"/>
            <a:ext cx="1134136" cy="201622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7" name="Google Shape;217;p4"/>
          <p:cNvSpPr/>
          <p:nvPr/>
        </p:nvSpPr>
        <p:spPr>
          <a:xfrm>
            <a:off x="3726160" y="6054843"/>
            <a:ext cx="45720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know what the word ‘perimeter’ means and I know how to calculate it (Grade 3)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8" name="Google Shape;218;p4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13891" t="34122" r="77526" b="12474"/>
          <a:stretch/>
        </p:blipFill>
        <p:spPr>
          <a:xfrm>
            <a:off x="8388424" y="5927841"/>
            <a:ext cx="407962" cy="900333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4"/>
          <p:cNvSpPr/>
          <p:nvPr/>
        </p:nvSpPr>
        <p:spPr>
          <a:xfrm>
            <a:off x="5609233" y="3068960"/>
            <a:ext cx="2160240" cy="2232248"/>
          </a:xfrm>
          <a:prstGeom prst="corner">
            <a:avLst>
              <a:gd name="adj1" fmla="val 38810"/>
              <a:gd name="adj2" fmla="val 32485"/>
            </a:avLst>
          </a:prstGeom>
          <a:noFill/>
          <a:ln w="38100" cap="flat" cmpd="sng">
            <a:solidFill>
              <a:srgbClr val="E36C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"/>
          <p:cNvSpPr/>
          <p:nvPr/>
        </p:nvSpPr>
        <p:spPr>
          <a:xfrm>
            <a:off x="5508104" y="2978960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4"/>
          <p:cNvSpPr/>
          <p:nvPr/>
        </p:nvSpPr>
        <p:spPr>
          <a:xfrm>
            <a:off x="6257345" y="2978960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4"/>
          <p:cNvSpPr/>
          <p:nvPr/>
        </p:nvSpPr>
        <p:spPr>
          <a:xfrm>
            <a:off x="6257345" y="4336902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4"/>
          <p:cNvSpPr/>
          <p:nvPr/>
        </p:nvSpPr>
        <p:spPr>
          <a:xfrm>
            <a:off x="7667240" y="4359186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4"/>
          <p:cNvSpPr/>
          <p:nvPr/>
        </p:nvSpPr>
        <p:spPr>
          <a:xfrm>
            <a:off x="7667240" y="5211208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4"/>
          <p:cNvSpPr/>
          <p:nvPr/>
        </p:nvSpPr>
        <p:spPr>
          <a:xfrm>
            <a:off x="5519148" y="5216008"/>
            <a:ext cx="180000" cy="18000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6" name="Google Shape;226;p4"/>
          <p:cNvCxnSpPr/>
          <p:nvPr/>
        </p:nvCxnSpPr>
        <p:spPr>
          <a:xfrm>
            <a:off x="5609233" y="2852936"/>
            <a:ext cx="76296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27" name="Google Shape;227;p4"/>
          <p:cNvCxnSpPr/>
          <p:nvPr/>
        </p:nvCxnSpPr>
        <p:spPr>
          <a:xfrm>
            <a:off x="6660232" y="4221088"/>
            <a:ext cx="1109241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28" name="Google Shape;228;p4"/>
          <p:cNvCxnSpPr/>
          <p:nvPr/>
        </p:nvCxnSpPr>
        <p:spPr>
          <a:xfrm rot="10800000">
            <a:off x="5537225" y="5589240"/>
            <a:ext cx="223224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29" name="Google Shape;229;p4"/>
          <p:cNvCxnSpPr/>
          <p:nvPr/>
        </p:nvCxnSpPr>
        <p:spPr>
          <a:xfrm>
            <a:off x="6516216" y="3068960"/>
            <a:ext cx="0" cy="115212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30" name="Google Shape;230;p4"/>
          <p:cNvCxnSpPr/>
          <p:nvPr/>
        </p:nvCxnSpPr>
        <p:spPr>
          <a:xfrm>
            <a:off x="8028384" y="4419120"/>
            <a:ext cx="0" cy="9720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31" name="Google Shape;231;p4"/>
          <p:cNvCxnSpPr/>
          <p:nvPr/>
        </p:nvCxnSpPr>
        <p:spPr>
          <a:xfrm rot="10800000">
            <a:off x="5292080" y="3068960"/>
            <a:ext cx="0" cy="223224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1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1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2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2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2"/>
                            </p:stCondLst>
                            <p:childTnLst>
                              <p:par>
                                <p:cTn id="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3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3"/>
                            </p:stCondLst>
                            <p:childTnLst>
                              <p:par>
                                <p:cTn id="5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4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4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5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5"/>
                            </p:stCondLst>
                            <p:childTnLst>
                              <p:par>
                                <p:cTn id="7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6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6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7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" name="Google Shape;237;g9843bef937_0_83"/>
          <p:cNvGraphicFramePr/>
          <p:nvPr/>
        </p:nvGraphicFramePr>
        <p:xfrm>
          <a:off x="197025" y="655650"/>
          <a:ext cx="2916650" cy="5985120"/>
        </p:xfrm>
        <a:graphic>
          <a:graphicData uri="http://schemas.openxmlformats.org/drawingml/2006/table">
            <a:tbl>
              <a:tblPr>
                <a:noFill/>
                <a:tableStyleId>{57A3A7B7-188F-475C-BF19-083F22814856}</a:tableStyleId>
              </a:tblPr>
              <a:tblGrid>
                <a:gridCol w="291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I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/>
                        <a:t>Write down the perimeter of the shape below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8" name="Google Shape;238;g9843bef937_0_83"/>
          <p:cNvGraphicFramePr/>
          <p:nvPr/>
        </p:nvGraphicFramePr>
        <p:xfrm>
          <a:off x="3113675" y="655650"/>
          <a:ext cx="2916650" cy="5985120"/>
        </p:xfrm>
        <a:graphic>
          <a:graphicData uri="http://schemas.openxmlformats.org/drawingml/2006/table">
            <a:tbl>
              <a:tblPr>
                <a:noFill/>
                <a:tableStyleId>{57A3A7B7-188F-475C-BF19-083F22814856}</a:tableStyleId>
              </a:tblPr>
              <a:tblGrid>
                <a:gridCol w="291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WE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Write down the perimeter of the shape below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9" name="Google Shape;239;g9843bef937_0_83"/>
          <p:cNvGraphicFramePr/>
          <p:nvPr/>
        </p:nvGraphicFramePr>
        <p:xfrm>
          <a:off x="6030325" y="655650"/>
          <a:ext cx="2916650" cy="5985120"/>
        </p:xfrm>
        <a:graphic>
          <a:graphicData uri="http://schemas.openxmlformats.org/drawingml/2006/table">
            <a:tbl>
              <a:tblPr>
                <a:noFill/>
                <a:tableStyleId>{57A3A7B7-188F-475C-BF19-083F22814856}</a:tableStyleId>
              </a:tblPr>
              <a:tblGrid>
                <a:gridCol w="291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YOU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Write down the perimeter of the shape below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0" name="Google Shape;240;g9843bef937_0_83"/>
          <p:cNvGraphicFramePr/>
          <p:nvPr/>
        </p:nvGraphicFramePr>
        <p:xfrm>
          <a:off x="823088" y="168400"/>
          <a:ext cx="7040625" cy="396210"/>
        </p:xfrm>
        <a:graphic>
          <a:graphicData uri="http://schemas.openxmlformats.org/drawingml/2006/table">
            <a:tbl>
              <a:tblPr>
                <a:noFill/>
                <a:tableStyleId>{FD886E8E-BCE9-4CE2-8A66-4DE7DE8CA008}</a:tableStyleId>
              </a:tblPr>
              <a:tblGrid>
                <a:gridCol w="143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4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7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Don’t forget to</a:t>
                      </a:r>
                      <a:endParaRPr b="1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Reflect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Expect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Check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Explain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for each question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41" name="Google Shape;241;g9843bef937_0_83"/>
          <p:cNvPicPr preferRelativeResize="0"/>
          <p:nvPr/>
        </p:nvPicPr>
        <p:blipFill rotWithShape="1">
          <a:blip r:embed="rId3">
            <a:alphaModFix/>
          </a:blip>
          <a:srcRect l="26384" t="42446" r="63495" b="40838"/>
          <a:stretch/>
        </p:blipFill>
        <p:spPr>
          <a:xfrm>
            <a:off x="457262" y="1983027"/>
            <a:ext cx="2396176" cy="222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9843bef937_0_83"/>
          <p:cNvPicPr preferRelativeResize="0"/>
          <p:nvPr/>
        </p:nvPicPr>
        <p:blipFill rotWithShape="1">
          <a:blip r:embed="rId3">
            <a:alphaModFix/>
          </a:blip>
          <a:srcRect l="44113" t="42819" r="45766" b="40465"/>
          <a:stretch/>
        </p:blipFill>
        <p:spPr>
          <a:xfrm>
            <a:off x="3373912" y="2069327"/>
            <a:ext cx="2396176" cy="222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9843bef937_0_83"/>
          <p:cNvPicPr preferRelativeResize="0"/>
          <p:nvPr/>
        </p:nvPicPr>
        <p:blipFill rotWithShape="1">
          <a:blip r:embed="rId3">
            <a:alphaModFix/>
          </a:blip>
          <a:srcRect l="61771" t="42446" r="28107" b="40838"/>
          <a:stretch/>
        </p:blipFill>
        <p:spPr>
          <a:xfrm>
            <a:off x="6368687" y="2069327"/>
            <a:ext cx="2396176" cy="222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9843bef937_0_83"/>
          <p:cNvPicPr preferRelativeResize="0"/>
          <p:nvPr/>
        </p:nvPicPr>
        <p:blipFill rotWithShape="1">
          <a:blip r:embed="rId3">
            <a:alphaModFix/>
          </a:blip>
          <a:srcRect l="71061" t="29537" r="25034" b="62538"/>
          <a:stretch/>
        </p:blipFill>
        <p:spPr>
          <a:xfrm>
            <a:off x="349425" y="5819550"/>
            <a:ext cx="642099" cy="732726"/>
          </a:xfrm>
          <a:prstGeom prst="rect">
            <a:avLst/>
          </a:prstGeom>
          <a:noFill/>
          <a:ln>
            <a:noFill/>
          </a:ln>
        </p:spPr>
      </p:pic>
      <p:sp>
        <p:nvSpPr>
          <p:cNvPr id="245" name="Google Shape;245;g9843bef937_0_83"/>
          <p:cNvSpPr txBox="1"/>
          <p:nvPr/>
        </p:nvSpPr>
        <p:spPr>
          <a:xfrm>
            <a:off x="204725" y="4313100"/>
            <a:ext cx="2916600" cy="8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Pick a point on the shape and imagine you are walking around the outside.  Count as you go.</a:t>
            </a:r>
            <a:endParaRPr b="1">
              <a:solidFill>
                <a:srgbClr val="FF0000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cxnSp>
        <p:nvCxnSpPr>
          <p:cNvPr id="246" name="Google Shape;246;g9843bef937_0_83"/>
          <p:cNvCxnSpPr/>
          <p:nvPr/>
        </p:nvCxnSpPr>
        <p:spPr>
          <a:xfrm>
            <a:off x="842800" y="2032600"/>
            <a:ext cx="1355100" cy="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7" name="Google Shape;247;g9843bef937_0_83"/>
          <p:cNvCxnSpPr/>
          <p:nvPr/>
        </p:nvCxnSpPr>
        <p:spPr>
          <a:xfrm>
            <a:off x="2263975" y="2164825"/>
            <a:ext cx="0" cy="8757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8" name="Google Shape;248;g9843bef937_0_83"/>
          <p:cNvCxnSpPr/>
          <p:nvPr/>
        </p:nvCxnSpPr>
        <p:spPr>
          <a:xfrm rot="10800000" flipH="1">
            <a:off x="2305050" y="3004200"/>
            <a:ext cx="369000" cy="57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9" name="Google Shape;249;g9843bef937_0_83"/>
          <p:cNvCxnSpPr/>
          <p:nvPr/>
        </p:nvCxnSpPr>
        <p:spPr>
          <a:xfrm>
            <a:off x="2783100" y="3069700"/>
            <a:ext cx="0" cy="8757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0" name="Google Shape;250;g9843bef937_0_83"/>
          <p:cNvCxnSpPr/>
          <p:nvPr/>
        </p:nvCxnSpPr>
        <p:spPr>
          <a:xfrm rot="10800000">
            <a:off x="2200200" y="4081400"/>
            <a:ext cx="427500" cy="96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1" name="Google Shape;251;g9843bef937_0_83"/>
          <p:cNvCxnSpPr/>
          <p:nvPr/>
        </p:nvCxnSpPr>
        <p:spPr>
          <a:xfrm rot="10800000">
            <a:off x="2128850" y="3576600"/>
            <a:ext cx="0" cy="4239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2" name="Google Shape;252;g9843bef937_0_83"/>
          <p:cNvCxnSpPr/>
          <p:nvPr/>
        </p:nvCxnSpPr>
        <p:spPr>
          <a:xfrm flipH="1">
            <a:off x="1342950" y="3586200"/>
            <a:ext cx="694200" cy="48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3" name="Google Shape;253;g9843bef937_0_83"/>
          <p:cNvCxnSpPr/>
          <p:nvPr/>
        </p:nvCxnSpPr>
        <p:spPr>
          <a:xfrm>
            <a:off x="1342950" y="3622150"/>
            <a:ext cx="0" cy="3594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4" name="Google Shape;254;g9843bef937_0_83"/>
          <p:cNvCxnSpPr/>
          <p:nvPr/>
        </p:nvCxnSpPr>
        <p:spPr>
          <a:xfrm rot="10800000">
            <a:off x="842800" y="4081400"/>
            <a:ext cx="427500" cy="96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55" name="Google Shape;255;g9843bef937_0_83"/>
          <p:cNvCxnSpPr/>
          <p:nvPr/>
        </p:nvCxnSpPr>
        <p:spPr>
          <a:xfrm rot="10800000">
            <a:off x="733450" y="2181100"/>
            <a:ext cx="0" cy="17643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6" name="Google Shape;256;g9843bef937_0_83"/>
          <p:cNvSpPr txBox="1"/>
          <p:nvPr/>
        </p:nvSpPr>
        <p:spPr>
          <a:xfrm>
            <a:off x="231750" y="5055725"/>
            <a:ext cx="2916600" cy="62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Perimeter = 18mm</a:t>
            </a:r>
            <a:endParaRPr sz="3000" b="1">
              <a:solidFill>
                <a:srgbClr val="FF0000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4" name="Google Shape;344;g9843bef937_0_193"/>
          <p:cNvGraphicFramePr/>
          <p:nvPr/>
        </p:nvGraphicFramePr>
        <p:xfrm>
          <a:off x="197025" y="655650"/>
          <a:ext cx="2916650" cy="5985120"/>
        </p:xfrm>
        <a:graphic>
          <a:graphicData uri="http://schemas.openxmlformats.org/drawingml/2006/table">
            <a:tbl>
              <a:tblPr>
                <a:noFill/>
                <a:tableStyleId>{57A3A7B7-188F-475C-BF19-083F22814856}</a:tableStyleId>
              </a:tblPr>
              <a:tblGrid>
                <a:gridCol w="291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I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9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/>
                        <a:t>Write down the perimeter of the shape below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5" name="Google Shape;345;g9843bef937_0_193"/>
          <p:cNvGraphicFramePr/>
          <p:nvPr/>
        </p:nvGraphicFramePr>
        <p:xfrm>
          <a:off x="3113675" y="655650"/>
          <a:ext cx="2916650" cy="5985120"/>
        </p:xfrm>
        <a:graphic>
          <a:graphicData uri="http://schemas.openxmlformats.org/drawingml/2006/table">
            <a:tbl>
              <a:tblPr>
                <a:noFill/>
                <a:tableStyleId>{57A3A7B7-188F-475C-BF19-083F22814856}</a:tableStyleId>
              </a:tblPr>
              <a:tblGrid>
                <a:gridCol w="291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WE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Write down the perimeter of the shape below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6" name="Google Shape;346;g9843bef937_0_193"/>
          <p:cNvGraphicFramePr/>
          <p:nvPr/>
        </p:nvGraphicFramePr>
        <p:xfrm>
          <a:off x="6030325" y="655650"/>
          <a:ext cx="2916650" cy="5985120"/>
        </p:xfrm>
        <a:graphic>
          <a:graphicData uri="http://schemas.openxmlformats.org/drawingml/2006/table">
            <a:tbl>
              <a:tblPr>
                <a:noFill/>
                <a:tableStyleId>{57A3A7B7-188F-475C-BF19-083F22814856}</a:tableStyleId>
              </a:tblPr>
              <a:tblGrid>
                <a:gridCol w="291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u="none" strike="noStrike" cap="none"/>
                        <a:t>YOU DO</a:t>
                      </a:r>
                      <a:endParaRPr sz="1800" u="none" strike="noStrike" cap="none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79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Write down the perimeter of the shape below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47" name="Google Shape;347;g9843bef937_0_193"/>
          <p:cNvGraphicFramePr/>
          <p:nvPr/>
        </p:nvGraphicFramePr>
        <p:xfrm>
          <a:off x="823088" y="168400"/>
          <a:ext cx="7040625" cy="396210"/>
        </p:xfrm>
        <a:graphic>
          <a:graphicData uri="http://schemas.openxmlformats.org/drawingml/2006/table">
            <a:tbl>
              <a:tblPr>
                <a:noFill/>
                <a:tableStyleId>{FD886E8E-BCE9-4CE2-8A66-4DE7DE8CA008}</a:tableStyleId>
              </a:tblPr>
              <a:tblGrid>
                <a:gridCol w="143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04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7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Don’t forget to</a:t>
                      </a:r>
                      <a:endParaRPr b="1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Reflect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Expect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Check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A7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Explain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for each question</a:t>
                      </a:r>
                      <a:endParaRPr b="1"/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48" name="Google Shape;348;g9843bef937_0_193"/>
          <p:cNvPicPr preferRelativeResize="0"/>
          <p:nvPr/>
        </p:nvPicPr>
        <p:blipFill rotWithShape="1">
          <a:blip r:embed="rId3">
            <a:alphaModFix/>
          </a:blip>
          <a:srcRect l="26926" t="53697" r="61326" b="20909"/>
          <a:stretch/>
        </p:blipFill>
        <p:spPr>
          <a:xfrm>
            <a:off x="564687" y="1867376"/>
            <a:ext cx="2181324" cy="2651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g9843bef937_0_193"/>
          <p:cNvPicPr preferRelativeResize="0"/>
          <p:nvPr/>
        </p:nvPicPr>
        <p:blipFill rotWithShape="1">
          <a:blip r:embed="rId3">
            <a:alphaModFix/>
          </a:blip>
          <a:srcRect l="60834" t="54175" r="25438" b="19481"/>
          <a:stretch/>
        </p:blipFill>
        <p:spPr>
          <a:xfrm>
            <a:off x="3297513" y="1817788"/>
            <a:ext cx="2548976" cy="275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g9843bef937_0_193"/>
          <p:cNvPicPr preferRelativeResize="0"/>
          <p:nvPr/>
        </p:nvPicPr>
        <p:blipFill rotWithShape="1">
          <a:blip r:embed="rId3">
            <a:alphaModFix/>
          </a:blip>
          <a:srcRect l="45051" t="52904" r="44125" b="18990"/>
          <a:stretch/>
        </p:blipFill>
        <p:spPr>
          <a:xfrm>
            <a:off x="6483800" y="1961925"/>
            <a:ext cx="2009700" cy="2934150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g9843bef937_0_193"/>
          <p:cNvSpPr txBox="1"/>
          <p:nvPr/>
        </p:nvSpPr>
        <p:spPr>
          <a:xfrm>
            <a:off x="197050" y="4788725"/>
            <a:ext cx="2916600" cy="8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Work out the length of any missing side.</a:t>
            </a:r>
            <a:endParaRPr sz="1800" b="1">
              <a:solidFill>
                <a:srgbClr val="FF0000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  <p:sp>
        <p:nvSpPr>
          <p:cNvPr id="352" name="Google Shape;352;g9843bef937_0_193"/>
          <p:cNvSpPr txBox="1"/>
          <p:nvPr/>
        </p:nvSpPr>
        <p:spPr>
          <a:xfrm>
            <a:off x="895025" y="4392975"/>
            <a:ext cx="522300" cy="5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10m</a:t>
            </a:r>
            <a:endParaRPr/>
          </a:p>
        </p:txBody>
      </p:sp>
      <p:sp>
        <p:nvSpPr>
          <p:cNvPr id="353" name="Google Shape;353;g9843bef937_0_193"/>
          <p:cNvSpPr txBox="1"/>
          <p:nvPr/>
        </p:nvSpPr>
        <p:spPr>
          <a:xfrm>
            <a:off x="1254838" y="3828500"/>
            <a:ext cx="801000" cy="6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47-30</a:t>
            </a:r>
            <a:endParaRPr b="1">
              <a:solidFill>
                <a:srgbClr val="FF0000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=17m</a:t>
            </a:r>
            <a:endParaRPr sz="1200"/>
          </a:p>
        </p:txBody>
      </p:sp>
      <p:sp>
        <p:nvSpPr>
          <p:cNvPr id="354" name="Google Shape;354;g9843bef937_0_193"/>
          <p:cNvSpPr txBox="1"/>
          <p:nvPr/>
        </p:nvSpPr>
        <p:spPr>
          <a:xfrm>
            <a:off x="1254850" y="3002525"/>
            <a:ext cx="1007100" cy="3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25-12=13m</a:t>
            </a:r>
            <a:endParaRPr sz="1200"/>
          </a:p>
        </p:txBody>
      </p:sp>
      <p:sp>
        <p:nvSpPr>
          <p:cNvPr id="355" name="Google Shape;355;g9843bef937_0_193"/>
          <p:cNvSpPr txBox="1"/>
          <p:nvPr/>
        </p:nvSpPr>
        <p:spPr>
          <a:xfrm>
            <a:off x="1493525" y="2575725"/>
            <a:ext cx="522300" cy="5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25m</a:t>
            </a:r>
            <a:endParaRPr/>
          </a:p>
        </p:txBody>
      </p:sp>
      <p:sp>
        <p:nvSpPr>
          <p:cNvPr id="356" name="Google Shape;356;g9843bef937_0_193"/>
          <p:cNvSpPr txBox="1"/>
          <p:nvPr/>
        </p:nvSpPr>
        <p:spPr>
          <a:xfrm>
            <a:off x="220175" y="5595700"/>
            <a:ext cx="2916600" cy="9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Add up all of the side:</a:t>
            </a:r>
            <a:endParaRPr sz="1700" b="1">
              <a:solidFill>
                <a:srgbClr val="FF0000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10+25+13+25+12+30+25+17+10+47</a:t>
            </a:r>
            <a:endParaRPr sz="1700" b="1">
              <a:solidFill>
                <a:srgbClr val="FF0000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>
                <a:solidFill>
                  <a:srgbClr val="FF0000"/>
                </a:solidFill>
                <a:latin typeface="Shadows Into Light Two"/>
                <a:ea typeface="Shadows Into Light Two"/>
                <a:cs typeface="Shadows Into Light Two"/>
                <a:sym typeface="Shadows Into Light Two"/>
              </a:rPr>
              <a:t>= 214m</a:t>
            </a:r>
            <a:endParaRPr sz="2300" b="1">
              <a:solidFill>
                <a:srgbClr val="FF0000"/>
              </a:solidFill>
              <a:latin typeface="Shadows Into Light Two"/>
              <a:ea typeface="Shadows Into Light Two"/>
              <a:cs typeface="Shadows Into Light Two"/>
              <a:sym typeface="Shadows Into Light Tw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Calculating Perimeter</a:t>
            </a:r>
            <a:endParaRPr b="1"/>
          </a:p>
        </p:txBody>
      </p:sp>
      <p:sp>
        <p:nvSpPr>
          <p:cNvPr id="416" name="Google Shape;416;p5"/>
          <p:cNvSpPr/>
          <p:nvPr/>
        </p:nvSpPr>
        <p:spPr>
          <a:xfrm>
            <a:off x="971600" y="3140968"/>
            <a:ext cx="2160000" cy="1944216"/>
          </a:xfrm>
          <a:prstGeom prst="triangle">
            <a:avLst>
              <a:gd name="adj" fmla="val 50000"/>
            </a:avLst>
          </a:prstGeom>
          <a:noFill/>
          <a:ln w="38100" cap="flat" cmpd="sng">
            <a:solidFill>
              <a:srgbClr val="7030A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7" name="Google Shape;417;p5"/>
          <p:cNvCxnSpPr/>
          <p:nvPr/>
        </p:nvCxnSpPr>
        <p:spPr>
          <a:xfrm>
            <a:off x="2240328" y="3068960"/>
            <a:ext cx="1035528" cy="188330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18" name="Google Shape;418;p5"/>
          <p:cNvCxnSpPr/>
          <p:nvPr/>
        </p:nvCxnSpPr>
        <p:spPr>
          <a:xfrm rot="10800000">
            <a:off x="971600" y="5301208"/>
            <a:ext cx="2160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19" name="Google Shape;419;p5"/>
          <p:cNvCxnSpPr/>
          <p:nvPr/>
        </p:nvCxnSpPr>
        <p:spPr>
          <a:xfrm rot="10800000" flipH="1">
            <a:off x="755576" y="3068960"/>
            <a:ext cx="1134136" cy="201622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20" name="Google Shape;420;p5"/>
          <p:cNvSpPr/>
          <p:nvPr/>
        </p:nvSpPr>
        <p:spPr>
          <a:xfrm>
            <a:off x="5609233" y="3068960"/>
            <a:ext cx="2160240" cy="2232248"/>
          </a:xfrm>
          <a:prstGeom prst="corner">
            <a:avLst>
              <a:gd name="adj1" fmla="val 38810"/>
              <a:gd name="adj2" fmla="val 32485"/>
            </a:avLst>
          </a:prstGeom>
          <a:noFill/>
          <a:ln w="38100" cap="flat" cmpd="sng">
            <a:solidFill>
              <a:srgbClr val="E36C0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1" name="Google Shape;421;p5"/>
          <p:cNvCxnSpPr/>
          <p:nvPr/>
        </p:nvCxnSpPr>
        <p:spPr>
          <a:xfrm>
            <a:off x="5609233" y="2852936"/>
            <a:ext cx="76296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22" name="Google Shape;422;p5"/>
          <p:cNvCxnSpPr/>
          <p:nvPr/>
        </p:nvCxnSpPr>
        <p:spPr>
          <a:xfrm>
            <a:off x="6660232" y="4221088"/>
            <a:ext cx="1109241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23" name="Google Shape;423;p5"/>
          <p:cNvCxnSpPr/>
          <p:nvPr/>
        </p:nvCxnSpPr>
        <p:spPr>
          <a:xfrm rot="10800000">
            <a:off x="5537225" y="5589240"/>
            <a:ext cx="2232248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24" name="Google Shape;424;p5"/>
          <p:cNvCxnSpPr/>
          <p:nvPr/>
        </p:nvCxnSpPr>
        <p:spPr>
          <a:xfrm>
            <a:off x="6516216" y="3068960"/>
            <a:ext cx="0" cy="115212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25" name="Google Shape;425;p5"/>
          <p:cNvCxnSpPr/>
          <p:nvPr/>
        </p:nvCxnSpPr>
        <p:spPr>
          <a:xfrm>
            <a:off x="8028384" y="4419120"/>
            <a:ext cx="0" cy="9720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26" name="Google Shape;426;p5"/>
          <p:cNvCxnSpPr/>
          <p:nvPr/>
        </p:nvCxnSpPr>
        <p:spPr>
          <a:xfrm rot="10800000">
            <a:off x="5292080" y="3068960"/>
            <a:ext cx="0" cy="223224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27" name="Google Shape;427;p5"/>
          <p:cNvSpPr txBox="1"/>
          <p:nvPr/>
        </p:nvSpPr>
        <p:spPr>
          <a:xfrm>
            <a:off x="1017329" y="3610299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5"/>
          <p:cNvSpPr txBox="1"/>
          <p:nvPr/>
        </p:nvSpPr>
        <p:spPr>
          <a:xfrm>
            <a:off x="2769135" y="3610299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p5"/>
          <p:cNvSpPr txBox="1"/>
          <p:nvPr/>
        </p:nvSpPr>
        <p:spPr>
          <a:xfrm>
            <a:off x="1884372" y="5255623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p5"/>
          <p:cNvSpPr txBox="1"/>
          <p:nvPr/>
        </p:nvSpPr>
        <p:spPr>
          <a:xfrm>
            <a:off x="5807012" y="2365192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2800" b="1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5"/>
          <p:cNvSpPr txBox="1"/>
          <p:nvPr/>
        </p:nvSpPr>
        <p:spPr>
          <a:xfrm>
            <a:off x="8020113" y="4643554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800" b="1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p5"/>
          <p:cNvSpPr txBox="1"/>
          <p:nvPr/>
        </p:nvSpPr>
        <p:spPr>
          <a:xfrm>
            <a:off x="6525823" y="3389146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800" b="1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p5"/>
          <p:cNvSpPr txBox="1"/>
          <p:nvPr/>
        </p:nvSpPr>
        <p:spPr>
          <a:xfrm>
            <a:off x="6968654" y="3749002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800" b="1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5"/>
          <p:cNvSpPr txBox="1"/>
          <p:nvPr/>
        </p:nvSpPr>
        <p:spPr>
          <a:xfrm>
            <a:off x="6525823" y="5505200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1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5"/>
          <p:cNvSpPr txBox="1"/>
          <p:nvPr/>
        </p:nvSpPr>
        <p:spPr>
          <a:xfrm>
            <a:off x="4881309" y="3925966"/>
            <a:ext cx="36740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2800" b="1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5"/>
          <p:cNvSpPr/>
          <p:nvPr/>
        </p:nvSpPr>
        <p:spPr>
          <a:xfrm>
            <a:off x="4856036" y="6072514"/>
            <a:ext cx="31297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 calculate the perimeter of a 2D shape (Grade 4)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7" name="Google Shape;437;p5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26648" t="34122" r="53378" b="12474"/>
          <a:stretch/>
        </p:blipFill>
        <p:spPr>
          <a:xfrm>
            <a:off x="8022441" y="6004361"/>
            <a:ext cx="834762" cy="782636"/>
          </a:xfrm>
          <a:prstGeom prst="rect">
            <a:avLst/>
          </a:prstGeom>
          <a:noFill/>
          <a:ln>
            <a:noFill/>
          </a:ln>
        </p:spPr>
      </p:pic>
      <p:sp>
        <p:nvSpPr>
          <p:cNvPr id="438" name="Google Shape;438;p5"/>
          <p:cNvSpPr/>
          <p:nvPr/>
        </p:nvSpPr>
        <p:spPr>
          <a:xfrm>
            <a:off x="315864" y="1417638"/>
            <a:ext cx="2383928" cy="1187604"/>
          </a:xfrm>
          <a:prstGeom prst="cloudCallout">
            <a:avLst>
              <a:gd name="adj1" fmla="val 8591"/>
              <a:gd name="adj2" fmla="val 83483"/>
            </a:avLst>
          </a:prstGeom>
          <a:solidFill>
            <a:srgbClr val="D8D8D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would the perimeter of this shape be?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5"/>
          <p:cNvSpPr/>
          <p:nvPr/>
        </p:nvSpPr>
        <p:spPr>
          <a:xfrm>
            <a:off x="247338" y="6059743"/>
            <a:ext cx="4572000" cy="646331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perimeter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the distance around the </a:t>
            </a:r>
            <a:r>
              <a:rPr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outside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a shape.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p5"/>
          <p:cNvSpPr/>
          <p:nvPr/>
        </p:nvSpPr>
        <p:spPr>
          <a:xfrm>
            <a:off x="3604168" y="1377300"/>
            <a:ext cx="2383928" cy="1187604"/>
          </a:xfrm>
          <a:prstGeom prst="cloudCallout">
            <a:avLst>
              <a:gd name="adj1" fmla="val 26668"/>
              <a:gd name="adj2" fmla="val 76403"/>
            </a:avLst>
          </a:prstGeom>
          <a:solidFill>
            <a:srgbClr val="D8D8D8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about the perimeter of this one?</a:t>
            </a:r>
            <a:endParaRPr sz="1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p5"/>
          <p:cNvSpPr txBox="1"/>
          <p:nvPr/>
        </p:nvSpPr>
        <p:spPr>
          <a:xfrm>
            <a:off x="2327716" y="2400035"/>
            <a:ext cx="221567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Perimeter =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8 + 8 + 9 = 25cm</a:t>
            </a:r>
            <a:endParaRPr sz="24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5"/>
          <p:cNvSpPr txBox="1"/>
          <p:nvPr/>
        </p:nvSpPr>
        <p:spPr>
          <a:xfrm>
            <a:off x="6140554" y="1584805"/>
            <a:ext cx="264527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Perimeter =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1 + 3 + 3 + 2 + 4 + 5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= 18cm</a:t>
            </a:r>
            <a:endParaRPr sz="2400" b="1">
              <a:solidFill>
                <a:srgbClr val="E36C0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/>
              <a:t>Calculating Perimeter</a:t>
            </a:r>
            <a:endParaRPr b="1"/>
          </a:p>
        </p:txBody>
      </p:sp>
      <p:sp>
        <p:nvSpPr>
          <p:cNvPr id="448" name="Google Shape;448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On your mini-whiteboards, calculate the perimeter of the shape below</a:t>
            </a:r>
            <a:endParaRPr/>
          </a:p>
        </p:txBody>
      </p:sp>
      <p:sp>
        <p:nvSpPr>
          <p:cNvPr id="449" name="Google Shape;449;p6"/>
          <p:cNvSpPr/>
          <p:nvPr/>
        </p:nvSpPr>
        <p:spPr>
          <a:xfrm>
            <a:off x="4856036" y="6072514"/>
            <a:ext cx="31297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can calculate the perimeter of a 2D shape (Grade 4)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0" name="Google Shape;450;p6" descr="http://pamhook.com/wp-content/uploads/2012/03/rainbow.png"/>
          <p:cNvPicPr preferRelativeResize="0"/>
          <p:nvPr/>
        </p:nvPicPr>
        <p:blipFill rotWithShape="1">
          <a:blip r:embed="rId3">
            <a:alphaModFix/>
          </a:blip>
          <a:srcRect l="26648" t="34122" r="53378" b="12474"/>
          <a:stretch/>
        </p:blipFill>
        <p:spPr>
          <a:xfrm>
            <a:off x="8022441" y="6004361"/>
            <a:ext cx="834762" cy="782636"/>
          </a:xfrm>
          <a:prstGeom prst="rect">
            <a:avLst/>
          </a:prstGeom>
          <a:noFill/>
          <a:ln>
            <a:noFill/>
          </a:ln>
        </p:spPr>
      </p:pic>
      <p:sp>
        <p:nvSpPr>
          <p:cNvPr id="451" name="Google Shape;451;p6"/>
          <p:cNvSpPr/>
          <p:nvPr/>
        </p:nvSpPr>
        <p:spPr>
          <a:xfrm>
            <a:off x="1323888" y="3384180"/>
            <a:ext cx="3532148" cy="1603114"/>
          </a:xfrm>
          <a:prstGeom prst="rect">
            <a:avLst/>
          </a:prstGeom>
          <a:noFill/>
          <a:ln w="381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6"/>
          <p:cNvSpPr txBox="1"/>
          <p:nvPr/>
        </p:nvSpPr>
        <p:spPr>
          <a:xfrm>
            <a:off x="2880610" y="2745572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6"/>
          <p:cNvSpPr txBox="1"/>
          <p:nvPr/>
        </p:nvSpPr>
        <p:spPr>
          <a:xfrm>
            <a:off x="4870358" y="3862571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6"/>
          <p:cNvSpPr txBox="1"/>
          <p:nvPr/>
        </p:nvSpPr>
        <p:spPr>
          <a:xfrm>
            <a:off x="2880610" y="4950142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p6"/>
          <p:cNvSpPr txBox="1"/>
          <p:nvPr/>
        </p:nvSpPr>
        <p:spPr>
          <a:xfrm>
            <a:off x="905184" y="3862571"/>
            <a:ext cx="418704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p6"/>
          <p:cNvSpPr txBox="1"/>
          <p:nvPr/>
        </p:nvSpPr>
        <p:spPr>
          <a:xfrm>
            <a:off x="5074819" y="5206739"/>
            <a:ext cx="35625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Perimeter = 26cm</a:t>
            </a:r>
            <a:endParaRPr sz="36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7" name="Google Shape;457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76266" y="429744"/>
            <a:ext cx="1353351" cy="903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690</Words>
  <Application>Microsoft Macintosh PowerPoint</Application>
  <PresentationFormat>On-screen Show (4:3)</PresentationFormat>
  <Paragraphs>150</Paragraphs>
  <Slides>17</Slides>
  <Notes>16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Shadows Into Light Two</vt:lpstr>
      <vt:lpstr>Calibri</vt:lpstr>
      <vt:lpstr>Office Theme</vt:lpstr>
      <vt:lpstr>Office Theme</vt:lpstr>
      <vt:lpstr>Perimeter</vt:lpstr>
      <vt:lpstr>Bell Task</vt:lpstr>
      <vt:lpstr>Perimeter</vt:lpstr>
      <vt:lpstr>Perimeter</vt:lpstr>
      <vt:lpstr>Perimeter</vt:lpstr>
      <vt:lpstr>PowerPoint Presentation</vt:lpstr>
      <vt:lpstr>PowerPoint Presentation</vt:lpstr>
      <vt:lpstr>Calculating Perimeter</vt:lpstr>
      <vt:lpstr>Calculating Perimeter</vt:lpstr>
      <vt:lpstr>Calculating Perimeter</vt:lpstr>
      <vt:lpstr>Calculating Perimeter</vt:lpstr>
      <vt:lpstr>Calculating Perimeter</vt:lpstr>
      <vt:lpstr>Calculating Perimeter</vt:lpstr>
      <vt:lpstr>Calculating Perimeter</vt:lpstr>
      <vt:lpstr>Calculating Perimeter</vt:lpstr>
      <vt:lpstr>Plenary- Exam Questions</vt:lpstr>
      <vt:lpstr>Plenary- Answers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 Task</dc:title>
  <dc:creator>Martin Green</dc:creator>
  <cp:lastModifiedBy>Martin Green</cp:lastModifiedBy>
  <cp:revision>3</cp:revision>
  <dcterms:created xsi:type="dcterms:W3CDTF">2018-01-27T15:48:25Z</dcterms:created>
  <dcterms:modified xsi:type="dcterms:W3CDTF">2020-12-22T10:31:18Z</dcterms:modified>
</cp:coreProperties>
</file>