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75" r:id="rId2"/>
    <p:sldId id="261" r:id="rId3"/>
    <p:sldId id="266" r:id="rId4"/>
    <p:sldId id="267" r:id="rId5"/>
    <p:sldId id="268" r:id="rId6"/>
    <p:sldId id="270" r:id="rId7"/>
    <p:sldId id="269" r:id="rId8"/>
    <p:sldId id="271" r:id="rId9"/>
    <p:sldId id="272" r:id="rId10"/>
    <p:sldId id="273" r:id="rId11"/>
    <p:sldId id="274" r:id="rId12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/>
    <p:restoredTop sz="94683"/>
  </p:normalViewPr>
  <p:slideViewPr>
    <p:cSldViewPr snapToGrid="0">
      <p:cViewPr varScale="1">
        <p:scale>
          <a:sx n="102" d="100"/>
          <a:sy n="102" d="100"/>
        </p:scale>
        <p:origin x="19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5924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787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6158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288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3765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4681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9118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9648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3725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143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>
                <a:latin typeface="+mn-lt"/>
              </a:rPr>
              <a:t>Sharing in a Ratio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6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560037676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Given One Quantity (2)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Lily, Mary and Ned share some money in the ratio 2:3:5.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£60.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each person get?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they all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Lily, Mary and Ned share some money in the ratio 4:3:5.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£120.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each person get?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they all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ANSWER IN YOUR BOOKS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Lily, Mary and Ned share some money in the ratio 4:3:5.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£160.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each person get?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they all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Lily, Mary and Ned share some money in the ratio 4:3:5.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Ned</a:t>
                      </a:r>
                      <a:r>
                        <a:rPr lang="en-GB" sz="1400" b="0" dirty="0"/>
                        <a:t> gets £160.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each person get?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they all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Lily, Mary and Ned share some money in the ratio 4:8:5.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Mary</a:t>
                      </a:r>
                      <a:r>
                        <a:rPr lang="en-GB" sz="1400" b="0" dirty="0"/>
                        <a:t> gets £160.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each person get?</a:t>
                      </a:r>
                    </a:p>
                    <a:p>
                      <a:pPr marL="342900" lvl="0" indent="-3429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GB" sz="1400" b="0" dirty="0"/>
                        <a:t>How much did they all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18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041340065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Given Difference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Mary gets £30 more than Lily.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2:5.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Mary gets £30 more than Lily.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Lily gets £30 less than Mary.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ANSWER IN YOUR BOOKS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3:4.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Mary gets £6 more than Lily.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Mary gets £6 more than Lily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Lily gets £5 less than Mary.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20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281356347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Working out Quantities (1)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Andy and Bobby are sharing some money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This is shown in the diagram below.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If each square represents £10, how much did each person get?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How much did Andy and Bobby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Andy and Bobby are sharing some money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This is shown in the diagram below.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If each square represents £20, how much did each person get?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How much did Andy and Bobby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Andy and Bobby are sharing some money in the ratio 2:4.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This is shown in the diagram below.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If each square represents £20, how much did each person get?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How much did Andy and Bobby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E19BC20-D000-1344-9360-D61719E77B12}"/>
              </a:ext>
            </a:extLst>
          </p:cNvPr>
          <p:cNvSpPr/>
          <p:nvPr/>
        </p:nvSpPr>
        <p:spPr>
          <a:xfrm>
            <a:off x="807522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409967-0753-764F-A1FB-EBB960BA63E4}"/>
              </a:ext>
            </a:extLst>
          </p:cNvPr>
          <p:cNvSpPr/>
          <p:nvPr/>
        </p:nvSpPr>
        <p:spPr>
          <a:xfrm>
            <a:off x="1257522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ACB1B60-7FAB-DA4D-8109-37B4DC0769B8}"/>
              </a:ext>
            </a:extLst>
          </p:cNvPr>
          <p:cNvSpPr/>
          <p:nvPr/>
        </p:nvSpPr>
        <p:spPr>
          <a:xfrm>
            <a:off x="807522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EAEAC79-18E8-1742-8AE1-F7A1015342F6}"/>
              </a:ext>
            </a:extLst>
          </p:cNvPr>
          <p:cNvSpPr/>
          <p:nvPr/>
        </p:nvSpPr>
        <p:spPr>
          <a:xfrm>
            <a:off x="1257522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6193E5-2C61-FA40-8E03-8B17F04FE2BA}"/>
              </a:ext>
            </a:extLst>
          </p:cNvPr>
          <p:cNvSpPr/>
          <p:nvPr/>
        </p:nvSpPr>
        <p:spPr>
          <a:xfrm>
            <a:off x="1707522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DE6A947-43CA-2B40-9176-53C4341AEE29}"/>
              </a:ext>
            </a:extLst>
          </p:cNvPr>
          <p:cNvSpPr/>
          <p:nvPr/>
        </p:nvSpPr>
        <p:spPr>
          <a:xfrm>
            <a:off x="357522" y="21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A6C594-6694-984E-96C4-CB38976614B1}"/>
              </a:ext>
            </a:extLst>
          </p:cNvPr>
          <p:cNvSpPr/>
          <p:nvPr/>
        </p:nvSpPr>
        <p:spPr>
          <a:xfrm>
            <a:off x="357522" y="261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F8BBFAD-0F65-EC4B-ADFB-498A5794B482}"/>
              </a:ext>
            </a:extLst>
          </p:cNvPr>
          <p:cNvSpPr/>
          <p:nvPr/>
        </p:nvSpPr>
        <p:spPr>
          <a:xfrm>
            <a:off x="3905003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E8DE65-103F-4343-A4D1-FB4D207E4DD7}"/>
              </a:ext>
            </a:extLst>
          </p:cNvPr>
          <p:cNvSpPr/>
          <p:nvPr/>
        </p:nvSpPr>
        <p:spPr>
          <a:xfrm>
            <a:off x="4355003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218FF77-6907-F547-8979-3EBEC5014D70}"/>
              </a:ext>
            </a:extLst>
          </p:cNvPr>
          <p:cNvSpPr/>
          <p:nvPr/>
        </p:nvSpPr>
        <p:spPr>
          <a:xfrm>
            <a:off x="3905003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E5A8FD-68C0-8D45-8FD3-42CC8FFDB6B1}"/>
              </a:ext>
            </a:extLst>
          </p:cNvPr>
          <p:cNvSpPr/>
          <p:nvPr/>
        </p:nvSpPr>
        <p:spPr>
          <a:xfrm>
            <a:off x="4355003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2446AF-68DA-1344-8E52-7EE4ABDE7705}"/>
              </a:ext>
            </a:extLst>
          </p:cNvPr>
          <p:cNvSpPr/>
          <p:nvPr/>
        </p:nvSpPr>
        <p:spPr>
          <a:xfrm>
            <a:off x="4805003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CA206F-F3D3-CF4A-A974-786DEA8F363F}"/>
              </a:ext>
            </a:extLst>
          </p:cNvPr>
          <p:cNvSpPr/>
          <p:nvPr/>
        </p:nvSpPr>
        <p:spPr>
          <a:xfrm>
            <a:off x="3455003" y="21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CF7924-C17F-3C49-BC49-C3E789D6C734}"/>
              </a:ext>
            </a:extLst>
          </p:cNvPr>
          <p:cNvSpPr/>
          <p:nvPr/>
        </p:nvSpPr>
        <p:spPr>
          <a:xfrm>
            <a:off x="3455003" y="261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A3F7494-4671-A840-8D1C-2F6A1D1790DE}"/>
              </a:ext>
            </a:extLst>
          </p:cNvPr>
          <p:cNvSpPr/>
          <p:nvPr/>
        </p:nvSpPr>
        <p:spPr>
          <a:xfrm>
            <a:off x="6731324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F9AF003-57E2-004C-B4A4-BF4431D1C3C5}"/>
              </a:ext>
            </a:extLst>
          </p:cNvPr>
          <p:cNvSpPr/>
          <p:nvPr/>
        </p:nvSpPr>
        <p:spPr>
          <a:xfrm>
            <a:off x="7181324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A05555C-CCDE-0F4A-9C6A-778589D558E3}"/>
              </a:ext>
            </a:extLst>
          </p:cNvPr>
          <p:cNvSpPr/>
          <p:nvPr/>
        </p:nvSpPr>
        <p:spPr>
          <a:xfrm>
            <a:off x="6731324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29E29D5-F147-2F40-8DA5-A1677315B143}"/>
              </a:ext>
            </a:extLst>
          </p:cNvPr>
          <p:cNvSpPr/>
          <p:nvPr/>
        </p:nvSpPr>
        <p:spPr>
          <a:xfrm>
            <a:off x="7181324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6CD56F-D357-4F46-962F-4D67DD647221}"/>
              </a:ext>
            </a:extLst>
          </p:cNvPr>
          <p:cNvSpPr/>
          <p:nvPr/>
        </p:nvSpPr>
        <p:spPr>
          <a:xfrm>
            <a:off x="7631324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7E862C4-0BC4-1D4D-B05F-915BB3EB770A}"/>
              </a:ext>
            </a:extLst>
          </p:cNvPr>
          <p:cNvSpPr/>
          <p:nvPr/>
        </p:nvSpPr>
        <p:spPr>
          <a:xfrm>
            <a:off x="6281324" y="21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3E4A2B8-027F-4A45-93D2-644D8C1255FF}"/>
              </a:ext>
            </a:extLst>
          </p:cNvPr>
          <p:cNvSpPr/>
          <p:nvPr/>
        </p:nvSpPr>
        <p:spPr>
          <a:xfrm>
            <a:off x="6281324" y="261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4B6C8E4-A221-B647-B2E7-7AFF4422E1A3}"/>
              </a:ext>
            </a:extLst>
          </p:cNvPr>
          <p:cNvSpPr/>
          <p:nvPr/>
        </p:nvSpPr>
        <p:spPr>
          <a:xfrm>
            <a:off x="8081324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953790064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Working out Quantities (2)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Andy, Bobby and Charlotte are sharing some money in the ratio 1:3:4.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This is shown in the diagram below.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If each square represents £10, how much did each person get?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How much did Andy, Bobby and Charlotte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Andy and Bobby are sharing some money in the ratio 1:3:4.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This is shown in the diagram below.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If each square represents £5, how much did each person get?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How much did Andy, Bobby and Charlotte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Andy and Bobby are sharing some money in the ratio 1:2:5.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This is shown in the diagram below.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If each square represents £20, how much did each person get?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How much did Andy, Bobby and Charlotte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E19BC20-D000-1344-9360-D61719E77B12}"/>
              </a:ext>
            </a:extLst>
          </p:cNvPr>
          <p:cNvSpPr/>
          <p:nvPr/>
        </p:nvSpPr>
        <p:spPr>
          <a:xfrm>
            <a:off x="807522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409967-0753-764F-A1FB-EBB960BA63E4}"/>
              </a:ext>
            </a:extLst>
          </p:cNvPr>
          <p:cNvSpPr/>
          <p:nvPr/>
        </p:nvSpPr>
        <p:spPr>
          <a:xfrm>
            <a:off x="2157522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ACB1B60-7FAB-DA4D-8109-37B4DC0769B8}"/>
              </a:ext>
            </a:extLst>
          </p:cNvPr>
          <p:cNvSpPr/>
          <p:nvPr/>
        </p:nvSpPr>
        <p:spPr>
          <a:xfrm>
            <a:off x="807522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EAEAC79-18E8-1742-8AE1-F7A1015342F6}"/>
              </a:ext>
            </a:extLst>
          </p:cNvPr>
          <p:cNvSpPr/>
          <p:nvPr/>
        </p:nvSpPr>
        <p:spPr>
          <a:xfrm>
            <a:off x="1257522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6193E5-2C61-FA40-8E03-8B17F04FE2BA}"/>
              </a:ext>
            </a:extLst>
          </p:cNvPr>
          <p:cNvSpPr/>
          <p:nvPr/>
        </p:nvSpPr>
        <p:spPr>
          <a:xfrm>
            <a:off x="1707522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DE6A947-43CA-2B40-9176-53C4341AEE29}"/>
              </a:ext>
            </a:extLst>
          </p:cNvPr>
          <p:cNvSpPr/>
          <p:nvPr/>
        </p:nvSpPr>
        <p:spPr>
          <a:xfrm>
            <a:off x="357522" y="21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A6C594-6694-984E-96C4-CB38976614B1}"/>
              </a:ext>
            </a:extLst>
          </p:cNvPr>
          <p:cNvSpPr/>
          <p:nvPr/>
        </p:nvSpPr>
        <p:spPr>
          <a:xfrm>
            <a:off x="357522" y="261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D6916F-2576-004B-AD67-4E429F4D6EBD}"/>
              </a:ext>
            </a:extLst>
          </p:cNvPr>
          <p:cNvSpPr/>
          <p:nvPr/>
        </p:nvSpPr>
        <p:spPr>
          <a:xfrm>
            <a:off x="807522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D664BC8-D21B-7C43-B09A-2D602E38C094}"/>
              </a:ext>
            </a:extLst>
          </p:cNvPr>
          <p:cNvSpPr/>
          <p:nvPr/>
        </p:nvSpPr>
        <p:spPr>
          <a:xfrm>
            <a:off x="1257522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C73DB5-FAB3-4347-925E-5C086AE2A53B}"/>
              </a:ext>
            </a:extLst>
          </p:cNvPr>
          <p:cNvSpPr/>
          <p:nvPr/>
        </p:nvSpPr>
        <p:spPr>
          <a:xfrm>
            <a:off x="1707522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0D308F-B568-A04E-84FD-8472E3CCD040}"/>
              </a:ext>
            </a:extLst>
          </p:cNvPr>
          <p:cNvSpPr/>
          <p:nvPr/>
        </p:nvSpPr>
        <p:spPr>
          <a:xfrm>
            <a:off x="357522" y="30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FBADAC-D8F3-F44F-BC29-ED470B40BDCE}"/>
              </a:ext>
            </a:extLst>
          </p:cNvPr>
          <p:cNvSpPr/>
          <p:nvPr/>
        </p:nvSpPr>
        <p:spPr>
          <a:xfrm>
            <a:off x="3714998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0C7D17-0297-2B4C-9311-203228CBEB54}"/>
              </a:ext>
            </a:extLst>
          </p:cNvPr>
          <p:cNvSpPr/>
          <p:nvPr/>
        </p:nvSpPr>
        <p:spPr>
          <a:xfrm>
            <a:off x="5064998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6123E4C-6208-0D4C-98D5-89109EED0028}"/>
              </a:ext>
            </a:extLst>
          </p:cNvPr>
          <p:cNvSpPr/>
          <p:nvPr/>
        </p:nvSpPr>
        <p:spPr>
          <a:xfrm>
            <a:off x="3714998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F317FC-CFC4-904C-863B-1EB1160CA0FA}"/>
              </a:ext>
            </a:extLst>
          </p:cNvPr>
          <p:cNvSpPr/>
          <p:nvPr/>
        </p:nvSpPr>
        <p:spPr>
          <a:xfrm>
            <a:off x="4164998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6A63489-14F2-DE41-9F17-9AD6B0C48F3C}"/>
              </a:ext>
            </a:extLst>
          </p:cNvPr>
          <p:cNvSpPr/>
          <p:nvPr/>
        </p:nvSpPr>
        <p:spPr>
          <a:xfrm>
            <a:off x="4614998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550D14-1F84-BA4A-82A5-CD0C1C4461BF}"/>
              </a:ext>
            </a:extLst>
          </p:cNvPr>
          <p:cNvSpPr/>
          <p:nvPr/>
        </p:nvSpPr>
        <p:spPr>
          <a:xfrm>
            <a:off x="3264998" y="21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3D09BEE-6861-254B-9D23-4F2D497EBC7F}"/>
              </a:ext>
            </a:extLst>
          </p:cNvPr>
          <p:cNvSpPr/>
          <p:nvPr/>
        </p:nvSpPr>
        <p:spPr>
          <a:xfrm>
            <a:off x="3264998" y="261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39265B5-ACA7-0441-840B-6D42782624D1}"/>
              </a:ext>
            </a:extLst>
          </p:cNvPr>
          <p:cNvSpPr/>
          <p:nvPr/>
        </p:nvSpPr>
        <p:spPr>
          <a:xfrm>
            <a:off x="3714998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D9DA2D3-C40B-2D4C-B18B-D48739F2CFA8}"/>
              </a:ext>
            </a:extLst>
          </p:cNvPr>
          <p:cNvSpPr/>
          <p:nvPr/>
        </p:nvSpPr>
        <p:spPr>
          <a:xfrm>
            <a:off x="4164998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27D3BEA-66C7-694C-AF1E-C411AB388952}"/>
              </a:ext>
            </a:extLst>
          </p:cNvPr>
          <p:cNvSpPr/>
          <p:nvPr/>
        </p:nvSpPr>
        <p:spPr>
          <a:xfrm>
            <a:off x="4614998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104B228-E57E-2E43-B6EB-B28ED1935701}"/>
              </a:ext>
            </a:extLst>
          </p:cNvPr>
          <p:cNvSpPr/>
          <p:nvPr/>
        </p:nvSpPr>
        <p:spPr>
          <a:xfrm>
            <a:off x="3264998" y="30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5E5A65F-FCA7-4D49-947E-64681249DB0F}"/>
              </a:ext>
            </a:extLst>
          </p:cNvPr>
          <p:cNvSpPr/>
          <p:nvPr/>
        </p:nvSpPr>
        <p:spPr>
          <a:xfrm>
            <a:off x="6512109" y="2161305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5A5EFEA-C108-AE42-9A9F-C14D369B97DF}"/>
              </a:ext>
            </a:extLst>
          </p:cNvPr>
          <p:cNvSpPr/>
          <p:nvPr/>
        </p:nvSpPr>
        <p:spPr>
          <a:xfrm>
            <a:off x="7862109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C0B8BA3-48CF-5344-B845-2B0B2336E35F}"/>
              </a:ext>
            </a:extLst>
          </p:cNvPr>
          <p:cNvSpPr/>
          <p:nvPr/>
        </p:nvSpPr>
        <p:spPr>
          <a:xfrm>
            <a:off x="6512109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645385C-3C74-0C4B-9579-B989F2342431}"/>
              </a:ext>
            </a:extLst>
          </p:cNvPr>
          <p:cNvSpPr/>
          <p:nvPr/>
        </p:nvSpPr>
        <p:spPr>
          <a:xfrm>
            <a:off x="6962109" y="2611305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4B07803-89DE-0144-B8EC-685B9243C0B9}"/>
              </a:ext>
            </a:extLst>
          </p:cNvPr>
          <p:cNvSpPr/>
          <p:nvPr/>
        </p:nvSpPr>
        <p:spPr>
          <a:xfrm>
            <a:off x="8312109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E59CC21-26DA-5947-B2F9-D7405394A715}"/>
              </a:ext>
            </a:extLst>
          </p:cNvPr>
          <p:cNvSpPr/>
          <p:nvPr/>
        </p:nvSpPr>
        <p:spPr>
          <a:xfrm>
            <a:off x="6062109" y="21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0F5F59C-7DC5-B247-8D85-4CB017030F75}"/>
              </a:ext>
            </a:extLst>
          </p:cNvPr>
          <p:cNvSpPr/>
          <p:nvPr/>
        </p:nvSpPr>
        <p:spPr>
          <a:xfrm>
            <a:off x="6062109" y="261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F406B83-0525-3045-B96C-D8C0336EF963}"/>
              </a:ext>
            </a:extLst>
          </p:cNvPr>
          <p:cNvSpPr/>
          <p:nvPr/>
        </p:nvSpPr>
        <p:spPr>
          <a:xfrm>
            <a:off x="6512109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6DF1548-2C58-2F4C-8977-43117073E90C}"/>
              </a:ext>
            </a:extLst>
          </p:cNvPr>
          <p:cNvSpPr/>
          <p:nvPr/>
        </p:nvSpPr>
        <p:spPr>
          <a:xfrm>
            <a:off x="6962109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1517F43-3FAC-3240-A842-D5D0013A8F18}"/>
              </a:ext>
            </a:extLst>
          </p:cNvPr>
          <p:cNvSpPr/>
          <p:nvPr/>
        </p:nvSpPr>
        <p:spPr>
          <a:xfrm>
            <a:off x="7412109" y="3061305"/>
            <a:ext cx="450000" cy="45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A37B1B5-B232-764E-B5CE-1CE3F27D67BA}"/>
              </a:ext>
            </a:extLst>
          </p:cNvPr>
          <p:cNvSpPr/>
          <p:nvPr/>
        </p:nvSpPr>
        <p:spPr>
          <a:xfrm>
            <a:off x="6062109" y="3061305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4743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964572479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Total Amount (1)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David and Erin share £20 in the ratio 1:3.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Use the diagram below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David and Erin share £20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Use the diagram below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David and Erin share £40 in the ratio 1:3.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Use the diagram below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David and Erin share £40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Use the diagram below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David and Erin share £80 in the ratio 1:3.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Use the diagram below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David and Erin share £20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Use the diagram below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E19BC20-D000-1344-9360-D61719E77B12}"/>
              </a:ext>
            </a:extLst>
          </p:cNvPr>
          <p:cNvSpPr/>
          <p:nvPr/>
        </p:nvSpPr>
        <p:spPr>
          <a:xfrm>
            <a:off x="623633" y="2194402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ACB1B60-7FAB-DA4D-8109-37B4DC0769B8}"/>
              </a:ext>
            </a:extLst>
          </p:cNvPr>
          <p:cNvSpPr/>
          <p:nvPr/>
        </p:nvSpPr>
        <p:spPr>
          <a:xfrm>
            <a:off x="623633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EAEAC79-18E8-1742-8AE1-F7A1015342F6}"/>
              </a:ext>
            </a:extLst>
          </p:cNvPr>
          <p:cNvSpPr/>
          <p:nvPr/>
        </p:nvSpPr>
        <p:spPr>
          <a:xfrm>
            <a:off x="1073633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6193E5-2C61-FA40-8E03-8B17F04FE2BA}"/>
              </a:ext>
            </a:extLst>
          </p:cNvPr>
          <p:cNvSpPr/>
          <p:nvPr/>
        </p:nvSpPr>
        <p:spPr>
          <a:xfrm>
            <a:off x="1523633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DE6A947-43CA-2B40-9176-53C4341AEE29}"/>
              </a:ext>
            </a:extLst>
          </p:cNvPr>
          <p:cNvSpPr/>
          <p:nvPr/>
        </p:nvSpPr>
        <p:spPr>
          <a:xfrm>
            <a:off x="173633" y="2194402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A6C594-6694-984E-96C4-CB38976614B1}"/>
              </a:ext>
            </a:extLst>
          </p:cNvPr>
          <p:cNvSpPr/>
          <p:nvPr/>
        </p:nvSpPr>
        <p:spPr>
          <a:xfrm>
            <a:off x="173633" y="2644402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D65F77-1610-D740-A266-C0C79DA7C7EA}"/>
              </a:ext>
            </a:extLst>
          </p:cNvPr>
          <p:cNvSpPr/>
          <p:nvPr/>
        </p:nvSpPr>
        <p:spPr>
          <a:xfrm>
            <a:off x="623633" y="5134424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F1D2CA-5788-6F4A-8114-877411721F9B}"/>
              </a:ext>
            </a:extLst>
          </p:cNvPr>
          <p:cNvSpPr/>
          <p:nvPr/>
        </p:nvSpPr>
        <p:spPr>
          <a:xfrm>
            <a:off x="623633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FFC5B5-1642-3242-83FC-C874F6EB9AB9}"/>
              </a:ext>
            </a:extLst>
          </p:cNvPr>
          <p:cNvSpPr/>
          <p:nvPr/>
        </p:nvSpPr>
        <p:spPr>
          <a:xfrm>
            <a:off x="1073633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161574-3739-D741-9621-492AD9E3F7DE}"/>
              </a:ext>
            </a:extLst>
          </p:cNvPr>
          <p:cNvSpPr/>
          <p:nvPr/>
        </p:nvSpPr>
        <p:spPr>
          <a:xfrm>
            <a:off x="1523633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489566-3C62-A646-BF12-B73BC4D1C410}"/>
              </a:ext>
            </a:extLst>
          </p:cNvPr>
          <p:cNvSpPr/>
          <p:nvPr/>
        </p:nvSpPr>
        <p:spPr>
          <a:xfrm>
            <a:off x="173633" y="5134424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F76EF1-F192-394E-879F-C0D35D336C80}"/>
              </a:ext>
            </a:extLst>
          </p:cNvPr>
          <p:cNvSpPr/>
          <p:nvPr/>
        </p:nvSpPr>
        <p:spPr>
          <a:xfrm>
            <a:off x="173633" y="5584424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B5E6A40-806D-7D4A-82F4-BB34CE806E07}"/>
              </a:ext>
            </a:extLst>
          </p:cNvPr>
          <p:cNvSpPr/>
          <p:nvPr/>
        </p:nvSpPr>
        <p:spPr>
          <a:xfrm>
            <a:off x="1073633" y="5134424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F0472CA-C7BD-4E44-9B80-B496D2A77C5E}"/>
              </a:ext>
            </a:extLst>
          </p:cNvPr>
          <p:cNvSpPr/>
          <p:nvPr/>
        </p:nvSpPr>
        <p:spPr>
          <a:xfrm>
            <a:off x="3602360" y="2194402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FE0199A-2460-2E49-B19E-640736862F05}"/>
              </a:ext>
            </a:extLst>
          </p:cNvPr>
          <p:cNvSpPr/>
          <p:nvPr/>
        </p:nvSpPr>
        <p:spPr>
          <a:xfrm>
            <a:off x="3602360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4A449EF-1046-B847-B965-F1D834251703}"/>
              </a:ext>
            </a:extLst>
          </p:cNvPr>
          <p:cNvSpPr/>
          <p:nvPr/>
        </p:nvSpPr>
        <p:spPr>
          <a:xfrm>
            <a:off x="4052360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85901C2-98FA-DA4D-B371-7D2EB5A113FA}"/>
              </a:ext>
            </a:extLst>
          </p:cNvPr>
          <p:cNvSpPr/>
          <p:nvPr/>
        </p:nvSpPr>
        <p:spPr>
          <a:xfrm>
            <a:off x="4502360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74D50B-733F-D945-924A-49B4F1DFD73B}"/>
              </a:ext>
            </a:extLst>
          </p:cNvPr>
          <p:cNvSpPr/>
          <p:nvPr/>
        </p:nvSpPr>
        <p:spPr>
          <a:xfrm>
            <a:off x="3152360" y="2194402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A09CE04-6DD2-3542-A5B8-3374646AD26F}"/>
              </a:ext>
            </a:extLst>
          </p:cNvPr>
          <p:cNvSpPr/>
          <p:nvPr/>
        </p:nvSpPr>
        <p:spPr>
          <a:xfrm>
            <a:off x="3152360" y="2644402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9B134C-B0D2-0441-B38B-313642929251}"/>
              </a:ext>
            </a:extLst>
          </p:cNvPr>
          <p:cNvSpPr/>
          <p:nvPr/>
        </p:nvSpPr>
        <p:spPr>
          <a:xfrm>
            <a:off x="3602360" y="5134424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FDE36FD-FCC5-4C4E-A72E-83E84681B0DF}"/>
              </a:ext>
            </a:extLst>
          </p:cNvPr>
          <p:cNvSpPr/>
          <p:nvPr/>
        </p:nvSpPr>
        <p:spPr>
          <a:xfrm>
            <a:off x="3602360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0E8DA9-B0F3-064A-BEAA-7462084DA2ED}"/>
              </a:ext>
            </a:extLst>
          </p:cNvPr>
          <p:cNvSpPr/>
          <p:nvPr/>
        </p:nvSpPr>
        <p:spPr>
          <a:xfrm>
            <a:off x="4052360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2B89CE-E386-D440-99D4-273B9582006A}"/>
              </a:ext>
            </a:extLst>
          </p:cNvPr>
          <p:cNvSpPr/>
          <p:nvPr/>
        </p:nvSpPr>
        <p:spPr>
          <a:xfrm>
            <a:off x="4502360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03FBE91-2607-D049-910A-1AFC03777E12}"/>
              </a:ext>
            </a:extLst>
          </p:cNvPr>
          <p:cNvSpPr/>
          <p:nvPr/>
        </p:nvSpPr>
        <p:spPr>
          <a:xfrm>
            <a:off x="3152360" y="5134424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D772863-159B-694E-9475-A48D538F5A2F}"/>
              </a:ext>
            </a:extLst>
          </p:cNvPr>
          <p:cNvSpPr/>
          <p:nvPr/>
        </p:nvSpPr>
        <p:spPr>
          <a:xfrm>
            <a:off x="3152360" y="5584424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C979F20-569A-0840-9992-FB2155918C3B}"/>
              </a:ext>
            </a:extLst>
          </p:cNvPr>
          <p:cNvSpPr/>
          <p:nvPr/>
        </p:nvSpPr>
        <p:spPr>
          <a:xfrm>
            <a:off x="4052360" y="5134424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403DB0E-72E9-F945-984B-97A473E98D3D}"/>
              </a:ext>
            </a:extLst>
          </p:cNvPr>
          <p:cNvSpPr/>
          <p:nvPr/>
        </p:nvSpPr>
        <p:spPr>
          <a:xfrm>
            <a:off x="6511443" y="2194402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E403055-8D85-BD49-9FE0-665E26E6C64F}"/>
              </a:ext>
            </a:extLst>
          </p:cNvPr>
          <p:cNvSpPr/>
          <p:nvPr/>
        </p:nvSpPr>
        <p:spPr>
          <a:xfrm>
            <a:off x="6511443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48D3A8D-DC89-A341-9BD6-CAB425B80354}"/>
              </a:ext>
            </a:extLst>
          </p:cNvPr>
          <p:cNvSpPr/>
          <p:nvPr/>
        </p:nvSpPr>
        <p:spPr>
          <a:xfrm>
            <a:off x="6961443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35A3FAA-7E67-F64F-80E3-70B2D3911536}"/>
              </a:ext>
            </a:extLst>
          </p:cNvPr>
          <p:cNvSpPr/>
          <p:nvPr/>
        </p:nvSpPr>
        <p:spPr>
          <a:xfrm>
            <a:off x="7411443" y="2644402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1AD95B7-2EFD-CF4C-82FB-09CEA5C1F4DD}"/>
              </a:ext>
            </a:extLst>
          </p:cNvPr>
          <p:cNvSpPr/>
          <p:nvPr/>
        </p:nvSpPr>
        <p:spPr>
          <a:xfrm>
            <a:off x="6061443" y="2194402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067AAF-F670-5F4E-BFB2-D33A8A46C24B}"/>
              </a:ext>
            </a:extLst>
          </p:cNvPr>
          <p:cNvSpPr/>
          <p:nvPr/>
        </p:nvSpPr>
        <p:spPr>
          <a:xfrm>
            <a:off x="6061443" y="2644402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CD27029-B66C-704F-BFF0-AD0E76C8FDB7}"/>
              </a:ext>
            </a:extLst>
          </p:cNvPr>
          <p:cNvSpPr/>
          <p:nvPr/>
        </p:nvSpPr>
        <p:spPr>
          <a:xfrm>
            <a:off x="6511443" y="5134424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A3E102B-2379-7B4E-BF2B-4F647C681FAF}"/>
              </a:ext>
            </a:extLst>
          </p:cNvPr>
          <p:cNvSpPr/>
          <p:nvPr/>
        </p:nvSpPr>
        <p:spPr>
          <a:xfrm>
            <a:off x="6511443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84BAEFF-255C-A943-A4FC-1EE2D4CE5A95}"/>
              </a:ext>
            </a:extLst>
          </p:cNvPr>
          <p:cNvSpPr/>
          <p:nvPr/>
        </p:nvSpPr>
        <p:spPr>
          <a:xfrm>
            <a:off x="6961443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55A719A-0015-5E49-B0F9-FCBAF4CCF346}"/>
              </a:ext>
            </a:extLst>
          </p:cNvPr>
          <p:cNvSpPr/>
          <p:nvPr/>
        </p:nvSpPr>
        <p:spPr>
          <a:xfrm>
            <a:off x="7411443" y="5584424"/>
            <a:ext cx="450000" cy="45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77DEA4-FCC4-E443-AE62-CE29E7EE6C9A}"/>
              </a:ext>
            </a:extLst>
          </p:cNvPr>
          <p:cNvSpPr/>
          <p:nvPr/>
        </p:nvSpPr>
        <p:spPr>
          <a:xfrm>
            <a:off x="6061443" y="5134424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239F77-DE44-274B-80A5-D2E05FC85BC5}"/>
              </a:ext>
            </a:extLst>
          </p:cNvPr>
          <p:cNvSpPr/>
          <p:nvPr/>
        </p:nvSpPr>
        <p:spPr>
          <a:xfrm>
            <a:off x="6061443" y="5584424"/>
            <a:ext cx="450000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290F96A-9A34-D843-BCC4-2C25FFDFEA8B}"/>
              </a:ext>
            </a:extLst>
          </p:cNvPr>
          <p:cNvSpPr/>
          <p:nvPr/>
        </p:nvSpPr>
        <p:spPr>
          <a:xfrm>
            <a:off x="6961443" y="5134424"/>
            <a:ext cx="450000" cy="4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068966040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Total Amount (1 – Annotated)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£28 in the ratio 2:5.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£35 in the ratio 2:5.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£35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£70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ADEDB44F-176D-CD4A-9519-C8E85F12A517}"/>
              </a:ext>
            </a:extLst>
          </p:cNvPr>
          <p:cNvSpPr/>
          <p:nvPr/>
        </p:nvSpPr>
        <p:spPr>
          <a:xfrm>
            <a:off x="1776254" y="344131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FEB2EBD-99D2-0E40-A275-BEC335B843E0}"/>
              </a:ext>
            </a:extLst>
          </p:cNvPr>
          <p:cNvSpPr/>
          <p:nvPr/>
        </p:nvSpPr>
        <p:spPr>
          <a:xfrm>
            <a:off x="426254" y="299131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946B83-E329-4D49-BF4A-D713716C133E}"/>
              </a:ext>
            </a:extLst>
          </p:cNvPr>
          <p:cNvSpPr/>
          <p:nvPr/>
        </p:nvSpPr>
        <p:spPr>
          <a:xfrm>
            <a:off x="876254" y="299131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D8E12A-047B-8E4E-B495-C3A66128492A}"/>
              </a:ext>
            </a:extLst>
          </p:cNvPr>
          <p:cNvSpPr/>
          <p:nvPr/>
        </p:nvSpPr>
        <p:spPr>
          <a:xfrm>
            <a:off x="2226254" y="344131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9F4E0E-3D07-034B-ACA0-54C6A1671C95}"/>
              </a:ext>
            </a:extLst>
          </p:cNvPr>
          <p:cNvSpPr/>
          <p:nvPr/>
        </p:nvSpPr>
        <p:spPr>
          <a:xfrm>
            <a:off x="154381" y="2991313"/>
            <a:ext cx="319373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473EE-B325-A74B-A5D1-4F339333904F}"/>
              </a:ext>
            </a:extLst>
          </p:cNvPr>
          <p:cNvSpPr/>
          <p:nvPr/>
        </p:nvSpPr>
        <p:spPr>
          <a:xfrm>
            <a:off x="426254" y="344131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FDC268-C9A1-4046-8D49-FD1EF6641EC7}"/>
              </a:ext>
            </a:extLst>
          </p:cNvPr>
          <p:cNvSpPr/>
          <p:nvPr/>
        </p:nvSpPr>
        <p:spPr>
          <a:xfrm>
            <a:off x="876254" y="344131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BE9889-2B63-6A49-A5B1-99D0B7D57857}"/>
              </a:ext>
            </a:extLst>
          </p:cNvPr>
          <p:cNvSpPr/>
          <p:nvPr/>
        </p:nvSpPr>
        <p:spPr>
          <a:xfrm>
            <a:off x="1326254" y="344131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DEB717-2522-9043-A1C4-2E03BE9493DB}"/>
              </a:ext>
            </a:extLst>
          </p:cNvPr>
          <p:cNvSpPr/>
          <p:nvPr/>
        </p:nvSpPr>
        <p:spPr>
          <a:xfrm>
            <a:off x="154381" y="3441313"/>
            <a:ext cx="319373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0" name="Google Shape;118;g9a01f81349_0_0">
            <a:extLst>
              <a:ext uri="{FF2B5EF4-FFF2-40B4-BE49-F238E27FC236}">
                <a16:creationId xmlns:a16="http://schemas.microsoft.com/office/drawing/2014/main" id="{40D50740-405E-1946-AD1A-64A40B8695DC}"/>
              </a:ext>
            </a:extLst>
          </p:cNvPr>
          <p:cNvSpPr txBox="1"/>
          <p:nvPr/>
        </p:nvSpPr>
        <p:spPr>
          <a:xfrm>
            <a:off x="215429" y="2290157"/>
            <a:ext cx="27429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1: Draw a diagram</a:t>
            </a:r>
            <a:endParaRPr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43" name="Google Shape;121;g9a01f81349_0_0">
            <a:extLst>
              <a:ext uri="{FF2B5EF4-FFF2-40B4-BE49-F238E27FC236}">
                <a16:creationId xmlns:a16="http://schemas.microsoft.com/office/drawing/2014/main" id="{60FD87BB-D372-E446-9382-1463C6FA3C0B}"/>
              </a:ext>
            </a:extLst>
          </p:cNvPr>
          <p:cNvSpPr/>
          <p:nvPr/>
        </p:nvSpPr>
        <p:spPr>
          <a:xfrm flipH="1">
            <a:off x="2608723" y="2824210"/>
            <a:ext cx="133199" cy="1143000"/>
          </a:xfrm>
          <a:prstGeom prst="leftBracket">
            <a:avLst>
              <a:gd name="adj" fmla="val 8333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122;g9a01f81349_0_0">
            <a:extLst>
              <a:ext uri="{FF2B5EF4-FFF2-40B4-BE49-F238E27FC236}">
                <a16:creationId xmlns:a16="http://schemas.microsoft.com/office/drawing/2014/main" id="{F683A285-D9E6-0140-8BA8-881E02BECE8A}"/>
              </a:ext>
            </a:extLst>
          </p:cNvPr>
          <p:cNvSpPr txBox="1"/>
          <p:nvPr/>
        </p:nvSpPr>
        <p:spPr>
          <a:xfrm>
            <a:off x="2634179" y="3299660"/>
            <a:ext cx="5649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£28</a:t>
            </a:r>
            <a:endParaRPr sz="1200" dirty="0"/>
          </a:p>
        </p:txBody>
      </p:sp>
      <p:sp>
        <p:nvSpPr>
          <p:cNvPr id="45" name="Google Shape;123;g9a01f81349_0_0">
            <a:extLst>
              <a:ext uri="{FF2B5EF4-FFF2-40B4-BE49-F238E27FC236}">
                <a16:creationId xmlns:a16="http://schemas.microsoft.com/office/drawing/2014/main" id="{F911FB8F-426C-E14D-A7EF-2AB04C0E2E3A}"/>
              </a:ext>
            </a:extLst>
          </p:cNvPr>
          <p:cNvSpPr txBox="1"/>
          <p:nvPr/>
        </p:nvSpPr>
        <p:spPr>
          <a:xfrm>
            <a:off x="215429" y="4502193"/>
            <a:ext cx="27429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7 parts = £28</a:t>
            </a:r>
            <a:endParaRPr sz="1700" b="1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1 part = £28፥7 = </a:t>
            </a: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sz="1700" b="1" dirty="0">
              <a:solidFill>
                <a:srgbClr val="0000FF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54" name="Google Shape;132;g9a01f81349_0_0">
            <a:extLst>
              <a:ext uri="{FF2B5EF4-FFF2-40B4-BE49-F238E27FC236}">
                <a16:creationId xmlns:a16="http://schemas.microsoft.com/office/drawing/2014/main" id="{0C11E43D-4CBC-F049-BCD5-E504FBC9EF91}"/>
              </a:ext>
            </a:extLst>
          </p:cNvPr>
          <p:cNvSpPr txBox="1"/>
          <p:nvPr/>
        </p:nvSpPr>
        <p:spPr>
          <a:xfrm>
            <a:off x="1923802" y="6251162"/>
            <a:ext cx="1146153" cy="507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£8:£20</a:t>
            </a:r>
            <a:endParaRPr sz="2600" b="1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55" name="Google Shape;133;g9a01f81349_0_0">
            <a:extLst>
              <a:ext uri="{FF2B5EF4-FFF2-40B4-BE49-F238E27FC236}">
                <a16:creationId xmlns:a16="http://schemas.microsoft.com/office/drawing/2014/main" id="{F76AB31D-84B4-7143-BCE2-2AF52AADBAF6}"/>
              </a:ext>
            </a:extLst>
          </p:cNvPr>
          <p:cNvSpPr txBox="1"/>
          <p:nvPr/>
        </p:nvSpPr>
        <p:spPr>
          <a:xfrm>
            <a:off x="215429" y="3952854"/>
            <a:ext cx="20955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2: Work out the value of 1 part</a:t>
            </a:r>
            <a:endParaRPr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cxnSp>
        <p:nvCxnSpPr>
          <p:cNvPr id="56" name="Google Shape;134;g9a01f81349_0_0">
            <a:extLst>
              <a:ext uri="{FF2B5EF4-FFF2-40B4-BE49-F238E27FC236}">
                <a16:creationId xmlns:a16="http://schemas.microsoft.com/office/drawing/2014/main" id="{F92AE077-C529-214E-98E1-413730CF678B}"/>
              </a:ext>
            </a:extLst>
          </p:cNvPr>
          <p:cNvCxnSpPr>
            <a:cxnSpLocks/>
          </p:cNvCxnSpPr>
          <p:nvPr/>
        </p:nvCxnSpPr>
        <p:spPr>
          <a:xfrm flipV="1">
            <a:off x="2158723" y="3811124"/>
            <a:ext cx="285131" cy="962477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8" name="Google Shape;124;g9a01f81349_0_0">
            <a:extLst>
              <a:ext uri="{FF2B5EF4-FFF2-40B4-BE49-F238E27FC236}">
                <a16:creationId xmlns:a16="http://schemas.microsoft.com/office/drawing/2014/main" id="{1C34A36B-82D4-7F44-A5B7-BFE4D5B960DF}"/>
              </a:ext>
            </a:extLst>
          </p:cNvPr>
          <p:cNvSpPr txBox="1"/>
          <p:nvPr/>
        </p:nvSpPr>
        <p:spPr>
          <a:xfrm>
            <a:off x="875309" y="2987367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59" name="Google Shape;124;g9a01f81349_0_0">
            <a:extLst>
              <a:ext uri="{FF2B5EF4-FFF2-40B4-BE49-F238E27FC236}">
                <a16:creationId xmlns:a16="http://schemas.microsoft.com/office/drawing/2014/main" id="{93F4A39A-B7E8-424F-99C5-40F376CFD483}"/>
              </a:ext>
            </a:extLst>
          </p:cNvPr>
          <p:cNvSpPr txBox="1"/>
          <p:nvPr/>
        </p:nvSpPr>
        <p:spPr>
          <a:xfrm>
            <a:off x="434679" y="2987366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0" name="Google Shape;124;g9a01f81349_0_0">
            <a:extLst>
              <a:ext uri="{FF2B5EF4-FFF2-40B4-BE49-F238E27FC236}">
                <a16:creationId xmlns:a16="http://schemas.microsoft.com/office/drawing/2014/main" id="{2335A9DC-D1B6-F548-934E-2FC555788115}"/>
              </a:ext>
            </a:extLst>
          </p:cNvPr>
          <p:cNvSpPr txBox="1"/>
          <p:nvPr/>
        </p:nvSpPr>
        <p:spPr>
          <a:xfrm>
            <a:off x="861829" y="3449268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1" name="Google Shape;124;g9a01f81349_0_0">
            <a:extLst>
              <a:ext uri="{FF2B5EF4-FFF2-40B4-BE49-F238E27FC236}">
                <a16:creationId xmlns:a16="http://schemas.microsoft.com/office/drawing/2014/main" id="{2569C554-C58B-7F42-BEE1-B0A97CF2FEC2}"/>
              </a:ext>
            </a:extLst>
          </p:cNvPr>
          <p:cNvSpPr txBox="1"/>
          <p:nvPr/>
        </p:nvSpPr>
        <p:spPr>
          <a:xfrm>
            <a:off x="421199" y="3449267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2" name="Google Shape;124;g9a01f81349_0_0">
            <a:extLst>
              <a:ext uri="{FF2B5EF4-FFF2-40B4-BE49-F238E27FC236}">
                <a16:creationId xmlns:a16="http://schemas.microsoft.com/office/drawing/2014/main" id="{3E722DFA-EB26-9B4F-B35C-B735F4FE359D}"/>
              </a:ext>
            </a:extLst>
          </p:cNvPr>
          <p:cNvSpPr txBox="1"/>
          <p:nvPr/>
        </p:nvSpPr>
        <p:spPr>
          <a:xfrm>
            <a:off x="1761954" y="3465257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3" name="Google Shape;124;g9a01f81349_0_0">
            <a:extLst>
              <a:ext uri="{FF2B5EF4-FFF2-40B4-BE49-F238E27FC236}">
                <a16:creationId xmlns:a16="http://schemas.microsoft.com/office/drawing/2014/main" id="{7B71E38C-61E4-544B-A980-FD395B648B51}"/>
              </a:ext>
            </a:extLst>
          </p:cNvPr>
          <p:cNvSpPr txBox="1"/>
          <p:nvPr/>
        </p:nvSpPr>
        <p:spPr>
          <a:xfrm>
            <a:off x="1321324" y="3465256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4" name="Google Shape;124;g9a01f81349_0_0">
            <a:extLst>
              <a:ext uri="{FF2B5EF4-FFF2-40B4-BE49-F238E27FC236}">
                <a16:creationId xmlns:a16="http://schemas.microsoft.com/office/drawing/2014/main" id="{9F5972D1-B6A6-7C43-A982-7A5EC3657C91}"/>
              </a:ext>
            </a:extLst>
          </p:cNvPr>
          <p:cNvSpPr txBox="1"/>
          <p:nvPr/>
        </p:nvSpPr>
        <p:spPr>
          <a:xfrm>
            <a:off x="2210852" y="3449267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0000FF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£4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5" name="Google Shape;123;g9a01f81349_0_0">
            <a:extLst>
              <a:ext uri="{FF2B5EF4-FFF2-40B4-BE49-F238E27FC236}">
                <a16:creationId xmlns:a16="http://schemas.microsoft.com/office/drawing/2014/main" id="{9AD16D13-4CAF-5A40-A990-4D44621D86BB}"/>
              </a:ext>
            </a:extLst>
          </p:cNvPr>
          <p:cNvSpPr txBox="1"/>
          <p:nvPr/>
        </p:nvSpPr>
        <p:spPr>
          <a:xfrm>
            <a:off x="215428" y="5495691"/>
            <a:ext cx="27429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Frances 	= 2 x £4	= £8</a:t>
            </a:r>
            <a:endParaRPr sz="1700" b="1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Gary	= 5 x £4	= £20</a:t>
            </a:r>
            <a:endParaRPr sz="1700" b="1" dirty="0">
              <a:solidFill>
                <a:srgbClr val="0000FF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66" name="Google Shape;133;g9a01f81349_0_0">
            <a:extLst>
              <a:ext uri="{FF2B5EF4-FFF2-40B4-BE49-F238E27FC236}">
                <a16:creationId xmlns:a16="http://schemas.microsoft.com/office/drawing/2014/main" id="{3E1F99CE-5E40-0B40-9F30-7D419A7907AB}"/>
              </a:ext>
            </a:extLst>
          </p:cNvPr>
          <p:cNvSpPr txBox="1"/>
          <p:nvPr/>
        </p:nvSpPr>
        <p:spPr>
          <a:xfrm>
            <a:off x="215428" y="5256532"/>
            <a:ext cx="2915575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3: Work out each share</a:t>
            </a:r>
            <a:endParaRPr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68" name="Google Shape;133;g9a01f81349_0_0">
            <a:extLst>
              <a:ext uri="{FF2B5EF4-FFF2-40B4-BE49-F238E27FC236}">
                <a16:creationId xmlns:a16="http://schemas.microsoft.com/office/drawing/2014/main" id="{FEF99932-E1D5-A14A-BD7D-39F1D8A9C908}"/>
              </a:ext>
            </a:extLst>
          </p:cNvPr>
          <p:cNvSpPr txBox="1"/>
          <p:nvPr/>
        </p:nvSpPr>
        <p:spPr>
          <a:xfrm>
            <a:off x="154381" y="6251162"/>
            <a:ext cx="2915575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4: Write as a ratio</a:t>
            </a:r>
            <a:endParaRPr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</p:spTree>
    <p:extLst>
      <p:ext uri="{BB962C8B-B14F-4D97-AF65-F5344CB8AC3E}">
        <p14:creationId xmlns:p14="http://schemas.microsoft.com/office/powerpoint/2010/main" val="253120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/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Total Amount (1)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£28 in the ratio 2:5.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£35 in the ratio 2:5.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£35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£70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49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1309304461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Total Amount (2)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£40 in the ratio 1:2:5.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£40 in the ratio 2:3:5.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£40 in the ratio 1:4:5.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Frances and Gary share £80 in the ratio 1:4:5.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Use a diagram to work out how much each person gets.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81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312131343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Given One Quantity (1 – Annotated)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£60.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ANSWER IN YOUR BOOKS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3:2.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9:2.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5:2.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99A05C3-F6D6-7D4B-AF67-40A0425C4D8B}"/>
              </a:ext>
            </a:extLst>
          </p:cNvPr>
          <p:cNvSpPr/>
          <p:nvPr/>
        </p:nvSpPr>
        <p:spPr>
          <a:xfrm>
            <a:off x="539852" y="346836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304CEA-2C40-BE4F-8D15-52475F0961C6}"/>
              </a:ext>
            </a:extLst>
          </p:cNvPr>
          <p:cNvSpPr/>
          <p:nvPr/>
        </p:nvSpPr>
        <p:spPr>
          <a:xfrm>
            <a:off x="989852" y="346836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9AE4D3-FC16-504F-A8BB-2DE39FEC7BD7}"/>
              </a:ext>
            </a:extLst>
          </p:cNvPr>
          <p:cNvSpPr/>
          <p:nvPr/>
        </p:nvSpPr>
        <p:spPr>
          <a:xfrm>
            <a:off x="215429" y="3468363"/>
            <a:ext cx="319373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9A2A74-705B-AF4D-85F4-A6B783F7DAB5}"/>
              </a:ext>
            </a:extLst>
          </p:cNvPr>
          <p:cNvSpPr/>
          <p:nvPr/>
        </p:nvSpPr>
        <p:spPr>
          <a:xfrm>
            <a:off x="539852" y="391836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866DD7-CBB9-DA49-96DA-8F061EEEAAB0}"/>
              </a:ext>
            </a:extLst>
          </p:cNvPr>
          <p:cNvSpPr/>
          <p:nvPr/>
        </p:nvSpPr>
        <p:spPr>
          <a:xfrm>
            <a:off x="989852" y="391836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A00AF6-28A9-104D-97F1-20FDC31DD775}"/>
              </a:ext>
            </a:extLst>
          </p:cNvPr>
          <p:cNvSpPr/>
          <p:nvPr/>
        </p:nvSpPr>
        <p:spPr>
          <a:xfrm>
            <a:off x="1439852" y="3918363"/>
            <a:ext cx="450000" cy="4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C35F00-1844-E743-9F3A-88F139A4A08A}"/>
              </a:ext>
            </a:extLst>
          </p:cNvPr>
          <p:cNvSpPr/>
          <p:nvPr/>
        </p:nvSpPr>
        <p:spPr>
          <a:xfrm>
            <a:off x="215429" y="3918363"/>
            <a:ext cx="319373" cy="4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0" name="Google Shape;124;g9a01f81349_0_0">
            <a:extLst>
              <a:ext uri="{FF2B5EF4-FFF2-40B4-BE49-F238E27FC236}">
                <a16:creationId xmlns:a16="http://schemas.microsoft.com/office/drawing/2014/main" id="{31A5BE55-FB78-CE4F-A7E5-BC309DF03964}"/>
              </a:ext>
            </a:extLst>
          </p:cNvPr>
          <p:cNvSpPr txBox="1"/>
          <p:nvPr/>
        </p:nvSpPr>
        <p:spPr>
          <a:xfrm>
            <a:off x="988907" y="3464417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£30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1" name="Google Shape;124;g9a01f81349_0_0">
            <a:extLst>
              <a:ext uri="{FF2B5EF4-FFF2-40B4-BE49-F238E27FC236}">
                <a16:creationId xmlns:a16="http://schemas.microsoft.com/office/drawing/2014/main" id="{21535CDA-74FC-9C42-8DC7-6BCA504ABFDE}"/>
              </a:ext>
            </a:extLst>
          </p:cNvPr>
          <p:cNvSpPr txBox="1"/>
          <p:nvPr/>
        </p:nvSpPr>
        <p:spPr>
          <a:xfrm>
            <a:off x="548277" y="3464416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£30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2" name="Google Shape;124;g9a01f81349_0_0">
            <a:extLst>
              <a:ext uri="{FF2B5EF4-FFF2-40B4-BE49-F238E27FC236}">
                <a16:creationId xmlns:a16="http://schemas.microsoft.com/office/drawing/2014/main" id="{1B9FE57B-4A32-B742-BCDF-D6176F8F93B4}"/>
              </a:ext>
            </a:extLst>
          </p:cNvPr>
          <p:cNvSpPr txBox="1"/>
          <p:nvPr/>
        </p:nvSpPr>
        <p:spPr>
          <a:xfrm>
            <a:off x="975427" y="3926318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£30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3" name="Google Shape;124;g9a01f81349_0_0">
            <a:extLst>
              <a:ext uri="{FF2B5EF4-FFF2-40B4-BE49-F238E27FC236}">
                <a16:creationId xmlns:a16="http://schemas.microsoft.com/office/drawing/2014/main" id="{CA2807DE-2BD5-D041-9C1B-40C72983BAEB}"/>
              </a:ext>
            </a:extLst>
          </p:cNvPr>
          <p:cNvSpPr txBox="1"/>
          <p:nvPr/>
        </p:nvSpPr>
        <p:spPr>
          <a:xfrm>
            <a:off x="534797" y="3926317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£30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4" name="Google Shape;124;g9a01f81349_0_0">
            <a:extLst>
              <a:ext uri="{FF2B5EF4-FFF2-40B4-BE49-F238E27FC236}">
                <a16:creationId xmlns:a16="http://schemas.microsoft.com/office/drawing/2014/main" id="{F1A2E1BF-5B10-034C-B004-EADEDC050CC9}"/>
              </a:ext>
            </a:extLst>
          </p:cNvPr>
          <p:cNvSpPr txBox="1"/>
          <p:nvPr/>
        </p:nvSpPr>
        <p:spPr>
          <a:xfrm>
            <a:off x="1434922" y="3942306"/>
            <a:ext cx="441900" cy="45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£30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5" name="Google Shape;118;g9a01f81349_0_0">
            <a:extLst>
              <a:ext uri="{FF2B5EF4-FFF2-40B4-BE49-F238E27FC236}">
                <a16:creationId xmlns:a16="http://schemas.microsoft.com/office/drawing/2014/main" id="{5B96345B-5357-474E-858A-1676C757B2D6}"/>
              </a:ext>
            </a:extLst>
          </p:cNvPr>
          <p:cNvSpPr txBox="1"/>
          <p:nvPr/>
        </p:nvSpPr>
        <p:spPr>
          <a:xfrm>
            <a:off x="215429" y="2290157"/>
            <a:ext cx="27429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1: Draw a diagram</a:t>
            </a:r>
            <a:endParaRPr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16" name="Google Shape;121;g9a01f81349_0_0">
            <a:extLst>
              <a:ext uri="{FF2B5EF4-FFF2-40B4-BE49-F238E27FC236}">
                <a16:creationId xmlns:a16="http://schemas.microsoft.com/office/drawing/2014/main" id="{3D93FB42-1715-5E43-93D8-09B336AE6D93}"/>
              </a:ext>
            </a:extLst>
          </p:cNvPr>
          <p:cNvSpPr/>
          <p:nvPr/>
        </p:nvSpPr>
        <p:spPr>
          <a:xfrm rot="16200000" flipH="1">
            <a:off x="946189" y="2885407"/>
            <a:ext cx="95754" cy="891576"/>
          </a:xfrm>
          <a:prstGeom prst="leftBracket">
            <a:avLst>
              <a:gd name="adj" fmla="val 8333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18;g9a01f81349_0_0">
            <a:extLst>
              <a:ext uri="{FF2B5EF4-FFF2-40B4-BE49-F238E27FC236}">
                <a16:creationId xmlns:a16="http://schemas.microsoft.com/office/drawing/2014/main" id="{E3533819-1BA5-9847-8199-52A5B690C966}"/>
              </a:ext>
            </a:extLst>
          </p:cNvPr>
          <p:cNvSpPr txBox="1"/>
          <p:nvPr/>
        </p:nvSpPr>
        <p:spPr>
          <a:xfrm>
            <a:off x="375115" y="2637117"/>
            <a:ext cx="1306540" cy="584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2 parts = £60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1 part = </a:t>
            </a:r>
            <a:r>
              <a:rPr lang="en-US" b="1" dirty="0">
                <a:solidFill>
                  <a:srgbClr val="0070C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£30</a:t>
            </a:r>
            <a:endParaRPr b="1" dirty="0">
              <a:solidFill>
                <a:srgbClr val="0070C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18" name="Google Shape;133;g9a01f81349_0_0">
            <a:extLst>
              <a:ext uri="{FF2B5EF4-FFF2-40B4-BE49-F238E27FC236}">
                <a16:creationId xmlns:a16="http://schemas.microsoft.com/office/drawing/2014/main" id="{9CC9C14C-83F5-904F-8D57-507BE54DC7EC}"/>
              </a:ext>
            </a:extLst>
          </p:cNvPr>
          <p:cNvSpPr txBox="1"/>
          <p:nvPr/>
        </p:nvSpPr>
        <p:spPr>
          <a:xfrm>
            <a:off x="1681655" y="2637117"/>
            <a:ext cx="1361474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2: Work out the value of 1 part</a:t>
            </a:r>
            <a:endParaRPr sz="1200"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19" name="Google Shape;123;g9a01f81349_0_0">
            <a:extLst>
              <a:ext uri="{FF2B5EF4-FFF2-40B4-BE49-F238E27FC236}">
                <a16:creationId xmlns:a16="http://schemas.microsoft.com/office/drawing/2014/main" id="{9EC30425-D948-1B4C-A240-4E97F42366F4}"/>
              </a:ext>
            </a:extLst>
          </p:cNvPr>
          <p:cNvSpPr txBox="1"/>
          <p:nvPr/>
        </p:nvSpPr>
        <p:spPr>
          <a:xfrm>
            <a:off x="215429" y="4707976"/>
            <a:ext cx="27429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Lily 		= £60</a:t>
            </a:r>
            <a:endParaRPr sz="1700" b="1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Gary = 3 x £30	= £90</a:t>
            </a:r>
            <a:endParaRPr sz="1700" b="1" dirty="0">
              <a:solidFill>
                <a:srgbClr val="0000FF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20" name="Google Shape;133;g9a01f81349_0_0">
            <a:extLst>
              <a:ext uri="{FF2B5EF4-FFF2-40B4-BE49-F238E27FC236}">
                <a16:creationId xmlns:a16="http://schemas.microsoft.com/office/drawing/2014/main" id="{ECCCE74D-3729-274F-A278-7E669AAB7F4D}"/>
              </a:ext>
            </a:extLst>
          </p:cNvPr>
          <p:cNvSpPr txBox="1"/>
          <p:nvPr/>
        </p:nvSpPr>
        <p:spPr>
          <a:xfrm>
            <a:off x="215429" y="4468817"/>
            <a:ext cx="2915575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3: Work out each share</a:t>
            </a:r>
            <a:endParaRPr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ED721-099E-794F-9493-4EA9990509FC}"/>
              </a:ext>
            </a:extLst>
          </p:cNvPr>
          <p:cNvSpPr/>
          <p:nvPr/>
        </p:nvSpPr>
        <p:spPr>
          <a:xfrm>
            <a:off x="1871437" y="3531600"/>
            <a:ext cx="635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= £60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E36A42-AE20-144F-AC5D-F6A261B7FDCA}"/>
              </a:ext>
            </a:extLst>
          </p:cNvPr>
          <p:cNvSpPr/>
          <p:nvPr/>
        </p:nvSpPr>
        <p:spPr>
          <a:xfrm>
            <a:off x="1912377" y="4000208"/>
            <a:ext cx="643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= £90</a:t>
            </a:r>
            <a:endParaRPr lang="en-US" dirty="0"/>
          </a:p>
        </p:txBody>
      </p:sp>
      <p:sp>
        <p:nvSpPr>
          <p:cNvPr id="23" name="Google Shape;121;g9a01f81349_0_0">
            <a:extLst>
              <a:ext uri="{FF2B5EF4-FFF2-40B4-BE49-F238E27FC236}">
                <a16:creationId xmlns:a16="http://schemas.microsoft.com/office/drawing/2014/main" id="{FC6AEFC8-66E1-A64A-8388-F5D1D881A35C}"/>
              </a:ext>
            </a:extLst>
          </p:cNvPr>
          <p:cNvSpPr/>
          <p:nvPr/>
        </p:nvSpPr>
        <p:spPr>
          <a:xfrm flipH="1">
            <a:off x="2371257" y="3463153"/>
            <a:ext cx="133199" cy="928912"/>
          </a:xfrm>
          <a:prstGeom prst="leftBracket">
            <a:avLst>
              <a:gd name="adj" fmla="val 8333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23;g9a01f81349_0_0">
            <a:extLst>
              <a:ext uri="{FF2B5EF4-FFF2-40B4-BE49-F238E27FC236}">
                <a16:creationId xmlns:a16="http://schemas.microsoft.com/office/drawing/2014/main" id="{522A6B4E-083D-4A46-8FE3-E4627704798F}"/>
              </a:ext>
            </a:extLst>
          </p:cNvPr>
          <p:cNvSpPr txBox="1"/>
          <p:nvPr/>
        </p:nvSpPr>
        <p:spPr>
          <a:xfrm>
            <a:off x="215429" y="5755261"/>
            <a:ext cx="27429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£60 + £90 = </a:t>
            </a:r>
            <a:r>
              <a:rPr lang="en-GB" sz="2800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£150</a:t>
            </a:r>
            <a:endParaRPr sz="1700" b="1" dirty="0">
              <a:solidFill>
                <a:srgbClr val="0000FF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25" name="Google Shape;133;g9a01f81349_0_0">
            <a:extLst>
              <a:ext uri="{FF2B5EF4-FFF2-40B4-BE49-F238E27FC236}">
                <a16:creationId xmlns:a16="http://schemas.microsoft.com/office/drawing/2014/main" id="{BC752EEE-F7B5-D446-9F4F-E326B51B99B7}"/>
              </a:ext>
            </a:extLst>
          </p:cNvPr>
          <p:cNvSpPr txBox="1"/>
          <p:nvPr/>
        </p:nvSpPr>
        <p:spPr>
          <a:xfrm>
            <a:off x="215429" y="5442932"/>
            <a:ext cx="2915575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Step 4: Work out the Total</a:t>
            </a:r>
            <a:endParaRPr b="1" u="sng" dirty="0">
              <a:solidFill>
                <a:srgbClr val="FF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3F4B32-868E-F54D-A06A-29465FC1DA95}"/>
              </a:ext>
            </a:extLst>
          </p:cNvPr>
          <p:cNvSpPr/>
          <p:nvPr/>
        </p:nvSpPr>
        <p:spPr>
          <a:xfrm>
            <a:off x="2477848" y="3774373"/>
            <a:ext cx="660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= £150</a:t>
            </a:r>
          </a:p>
        </p:txBody>
      </p:sp>
    </p:spTree>
    <p:extLst>
      <p:ext uri="{BB962C8B-B14F-4D97-AF65-F5344CB8AC3E}">
        <p14:creationId xmlns:p14="http://schemas.microsoft.com/office/powerpoint/2010/main" val="101733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/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Sharing in a Ratio – Sharing Given One Quantity (1)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£60.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2:3.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ANSWER IN YOUR BOOKS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3:2.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9:2.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Lily and Mary share some money in the ratio 5:2.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Lilly gets £90.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How much did Lily and Mary share?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7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1662</Words>
  <Application>Microsoft Macintosh PowerPoint</Application>
  <PresentationFormat>On-screen Show (4:3)</PresentationFormat>
  <Paragraphs>454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Shadows Into Light Two</vt:lpstr>
      <vt:lpstr>Office Theme</vt:lpstr>
      <vt:lpstr>Sharing in a Ratio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25</cp:revision>
  <dcterms:created xsi:type="dcterms:W3CDTF">2018-01-27T15:48:25Z</dcterms:created>
  <dcterms:modified xsi:type="dcterms:W3CDTF">2021-08-04T15:57:00Z</dcterms:modified>
</cp:coreProperties>
</file>