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80" r:id="rId2"/>
    <p:sldId id="281" r:id="rId3"/>
    <p:sldId id="282" r:id="rId4"/>
    <p:sldId id="260" r:id="rId5"/>
    <p:sldId id="283" r:id="rId6"/>
    <p:sldId id="285" r:id="rId7"/>
    <p:sldId id="286" r:id="rId8"/>
    <p:sldId id="287" r:id="rId9"/>
  </p:sldIdLst>
  <p:sldSz cx="9144000" cy="6858000" type="screen4x3"/>
  <p:notesSz cx="6794500" cy="9931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iZs39nGH+w16IVzHtR4PfxczB3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572A604-6930-44FA-8A8C-41554DEEE212}">
  <a:tblStyle styleId="{2572A604-6930-44FA-8A8C-41554DEEE21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D58A563-02C7-48BE-AD82-CCC30232CB04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3"/>
  </p:normalViewPr>
  <p:slideViewPr>
    <p:cSldViewPr snapToGrid="0">
      <p:cViewPr varScale="1">
        <p:scale>
          <a:sx n="102" d="100"/>
          <a:sy n="102" d="100"/>
        </p:scale>
        <p:origin x="192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6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8790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8084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2705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1925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EE82A-BC5C-D14C-9981-BCB8B89FC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693987"/>
            <a:ext cx="7772400" cy="1470025"/>
          </a:xfrm>
        </p:spPr>
        <p:txBody>
          <a:bodyPr/>
          <a:lstStyle/>
          <a:p>
            <a:r>
              <a:rPr lang="en-US" b="1" dirty="0">
                <a:latin typeface="+mn-lt"/>
              </a:rPr>
              <a:t>Adding and Subtracting Standard Form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3B49E9-F7AA-3345-8461-3855BB387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4405284"/>
            <a:ext cx="7772400" cy="1259246"/>
          </a:xfrm>
        </p:spPr>
        <p:txBody>
          <a:bodyPr/>
          <a:lstStyle/>
          <a:p>
            <a:r>
              <a:rPr lang="en-US" dirty="0">
                <a:latin typeface="+mn-lt"/>
              </a:rPr>
              <a:t>Full lesson PowerPoint, including I Do, We Do, You Do Example Sheet(s).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23159A-D4BC-1344-8A8E-8B0A71892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543" y="941387"/>
            <a:ext cx="4238914" cy="151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884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120;ga2e4b46b51_0_0">
            <a:extLst>
              <a:ext uri="{FF2B5EF4-FFF2-40B4-BE49-F238E27FC236}">
                <a16:creationId xmlns:a16="http://schemas.microsoft.com/office/drawing/2014/main" id="{58D76774-2D78-FB48-878E-85F0051511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1524386"/>
              </p:ext>
            </p:extLst>
          </p:nvPr>
        </p:nvGraphicFramePr>
        <p:xfrm>
          <a:off x="130629" y="154380"/>
          <a:ext cx="8882742" cy="6597294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3250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2218">
                  <a:extLst>
                    <a:ext uri="{9D8B030D-6E8A-4147-A177-3AD203B41FA5}">
                      <a16:colId xmlns:a16="http://schemas.microsoft.com/office/drawing/2014/main" val="1610420033"/>
                    </a:ext>
                  </a:extLst>
                </a:gridCol>
              </a:tblGrid>
              <a:tr h="147240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Adding</a:t>
                      </a:r>
                      <a:r>
                        <a:rPr lang="en-GB" sz="3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Subtracting Standard Form</a:t>
                      </a:r>
                      <a:endParaRPr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4893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555468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0C3CB7B-F555-F541-8C4E-E19B64939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47" y="313868"/>
            <a:ext cx="2795920" cy="113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182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120;ga2e4b46b51_0_0">
            <a:extLst>
              <a:ext uri="{FF2B5EF4-FFF2-40B4-BE49-F238E27FC236}">
                <a16:creationId xmlns:a16="http://schemas.microsoft.com/office/drawing/2014/main" id="{58D76774-2D78-FB48-878E-85F0051511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4259389"/>
              </p:ext>
            </p:extLst>
          </p:nvPr>
        </p:nvGraphicFramePr>
        <p:xfrm>
          <a:off x="130629" y="154380"/>
          <a:ext cx="8882742" cy="6597151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533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050">
                  <a:extLst>
                    <a:ext uri="{9D8B030D-6E8A-4147-A177-3AD203B41FA5}">
                      <a16:colId xmlns:a16="http://schemas.microsoft.com/office/drawing/2014/main" val="4035733318"/>
                    </a:ext>
                  </a:extLst>
                </a:gridCol>
                <a:gridCol w="287224">
                  <a:extLst>
                    <a:ext uri="{9D8B030D-6E8A-4147-A177-3AD203B41FA5}">
                      <a16:colId xmlns:a16="http://schemas.microsoft.com/office/drawing/2014/main" val="3833010901"/>
                    </a:ext>
                  </a:extLst>
                </a:gridCol>
                <a:gridCol w="5632218">
                  <a:extLst>
                    <a:ext uri="{9D8B030D-6E8A-4147-A177-3AD203B41FA5}">
                      <a16:colId xmlns:a16="http://schemas.microsoft.com/office/drawing/2014/main" val="1610420033"/>
                    </a:ext>
                  </a:extLst>
                </a:gridCol>
              </a:tblGrid>
              <a:tr h="1472401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Adding</a:t>
                      </a:r>
                      <a:r>
                        <a:rPr lang="en-GB" sz="3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Subtracting Standard Form</a:t>
                      </a:r>
                      <a:endParaRPr lang="en-GB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597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dirty="0"/>
                        <a:t>Learning Outcomes</a:t>
                      </a:r>
                      <a:endParaRPr sz="1200" b="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6"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rowSpan="6"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5554680"/>
                  </a:ext>
                </a:extLst>
              </a:tr>
              <a:tr h="95180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0" dirty="0"/>
                        <a:t>I need help understanding what is meant by the term ‘volume’ (Grade 2)</a:t>
                      </a:r>
                      <a:endParaRPr b="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1895960"/>
                  </a:ext>
                </a:extLst>
              </a:tr>
              <a:tr h="95180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0" dirty="0"/>
                        <a:t>I know the definition of the term ‘volume’ (Grade 2)</a:t>
                      </a:r>
                      <a:endParaRPr b="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3449202"/>
                  </a:ext>
                </a:extLst>
              </a:tr>
              <a:tr h="95180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0" dirty="0"/>
                        <a:t>I can find the volume of a shape given in cubes and state the units (Grade 3)</a:t>
                      </a:r>
                      <a:endParaRPr b="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3209398"/>
                  </a:ext>
                </a:extLst>
              </a:tr>
              <a:tr h="95180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0" dirty="0"/>
                        <a:t>I can find the volume of a cuboid, using the idea of a cross-section (Grade 3)</a:t>
                      </a:r>
                      <a:endParaRPr b="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585008"/>
                  </a:ext>
                </a:extLst>
              </a:tr>
              <a:tr h="95180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0" dirty="0"/>
                        <a:t>I can find the volume of a cuboid by applying the formula (Grade 3+)</a:t>
                      </a:r>
                      <a:endParaRPr b="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919542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0C3CB7B-F555-F541-8C4E-E19B64939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47" y="313868"/>
            <a:ext cx="2795920" cy="1130176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90CDE121-12BE-4B49-B1B0-DE5A5D4FE670}"/>
              </a:ext>
            </a:extLst>
          </p:cNvPr>
          <p:cNvSpPr/>
          <p:nvPr/>
        </p:nvSpPr>
        <p:spPr>
          <a:xfrm>
            <a:off x="209147" y="2143898"/>
            <a:ext cx="252000" cy="2520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EBEADD-7732-6442-AD8A-73FDFAAC5D2A}"/>
              </a:ext>
            </a:extLst>
          </p:cNvPr>
          <p:cNvSpPr/>
          <p:nvPr/>
        </p:nvSpPr>
        <p:spPr>
          <a:xfrm>
            <a:off x="285720" y="3089188"/>
            <a:ext cx="98854" cy="333633"/>
          </a:xfrm>
          <a:prstGeom prst="rect">
            <a:avLst/>
          </a:prstGeom>
          <a:solidFill>
            <a:srgbClr val="FFFF00"/>
          </a:solidFill>
          <a:ln w="12700">
            <a:solidFill>
              <a:srgbClr val="F3F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6810E43-0371-6D44-B370-3E7778CF9B54}"/>
              </a:ext>
            </a:extLst>
          </p:cNvPr>
          <p:cNvGrpSpPr/>
          <p:nvPr/>
        </p:nvGrpSpPr>
        <p:grpSpPr>
          <a:xfrm>
            <a:off x="197234" y="4051783"/>
            <a:ext cx="275826" cy="333633"/>
            <a:chOff x="3280174" y="2858529"/>
            <a:chExt cx="275826" cy="333633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71BC548-EA19-7549-934C-0B0D6030D5F1}"/>
                </a:ext>
              </a:extLst>
            </p:cNvPr>
            <p:cNvSpPr/>
            <p:nvPr/>
          </p:nvSpPr>
          <p:spPr>
            <a:xfrm>
              <a:off x="3280174" y="2858529"/>
              <a:ext cx="72626" cy="333633"/>
            </a:xfrm>
            <a:prstGeom prst="rect">
              <a:avLst/>
            </a:prstGeom>
            <a:grpFill/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804B4F8-8475-D04D-B4DD-A9022F7B728A}"/>
                </a:ext>
              </a:extLst>
            </p:cNvPr>
            <p:cNvSpPr/>
            <p:nvPr/>
          </p:nvSpPr>
          <p:spPr>
            <a:xfrm>
              <a:off x="3381774" y="2858529"/>
              <a:ext cx="72626" cy="333633"/>
            </a:xfrm>
            <a:prstGeom prst="rect">
              <a:avLst/>
            </a:prstGeom>
            <a:grpFill/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9B95AD8-A3B6-0D4E-BF05-F08156B16BF9}"/>
                </a:ext>
              </a:extLst>
            </p:cNvPr>
            <p:cNvSpPr/>
            <p:nvPr/>
          </p:nvSpPr>
          <p:spPr>
            <a:xfrm>
              <a:off x="3483374" y="2858529"/>
              <a:ext cx="72626" cy="333633"/>
            </a:xfrm>
            <a:prstGeom prst="rect">
              <a:avLst/>
            </a:prstGeom>
            <a:grpFill/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661CAA1-FCF3-EC4E-9E1A-61FE0AF870E5}"/>
              </a:ext>
            </a:extLst>
          </p:cNvPr>
          <p:cNvGrpSpPr/>
          <p:nvPr/>
        </p:nvGrpSpPr>
        <p:grpSpPr>
          <a:xfrm>
            <a:off x="196432" y="5003637"/>
            <a:ext cx="275826" cy="527050"/>
            <a:chOff x="4594785" y="4014675"/>
            <a:chExt cx="275826" cy="52705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2DE6E39-ED40-4D49-B6E5-6885E3D5BAB6}"/>
                </a:ext>
              </a:extLst>
            </p:cNvPr>
            <p:cNvGrpSpPr/>
            <p:nvPr/>
          </p:nvGrpSpPr>
          <p:grpSpPr>
            <a:xfrm>
              <a:off x="4594785" y="4111384"/>
              <a:ext cx="275826" cy="333633"/>
              <a:chOff x="3280174" y="2858529"/>
              <a:chExt cx="275826" cy="333633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C08C6A4-A287-6040-B60A-EA802C22ECFA}"/>
                  </a:ext>
                </a:extLst>
              </p:cNvPr>
              <p:cNvSpPr/>
              <p:nvPr/>
            </p:nvSpPr>
            <p:spPr>
              <a:xfrm>
                <a:off x="3280174" y="2858529"/>
                <a:ext cx="72626" cy="333633"/>
              </a:xfrm>
              <a:prstGeom prst="rect">
                <a:avLst/>
              </a:prstGeom>
              <a:grpFill/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8B2D014-21FA-8B46-9B0E-595256C8C2FB}"/>
                  </a:ext>
                </a:extLst>
              </p:cNvPr>
              <p:cNvSpPr/>
              <p:nvPr/>
            </p:nvSpPr>
            <p:spPr>
              <a:xfrm>
                <a:off x="3381774" y="2858529"/>
                <a:ext cx="72626" cy="333633"/>
              </a:xfrm>
              <a:prstGeom prst="rect">
                <a:avLst/>
              </a:prstGeom>
              <a:grpFill/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2E2F579-E0E5-F046-819F-E6A422A08859}"/>
                  </a:ext>
                </a:extLst>
              </p:cNvPr>
              <p:cNvSpPr/>
              <p:nvPr/>
            </p:nvSpPr>
            <p:spPr>
              <a:xfrm>
                <a:off x="3483374" y="2858529"/>
                <a:ext cx="72626" cy="333633"/>
              </a:xfrm>
              <a:prstGeom prst="rect">
                <a:avLst/>
              </a:prstGeom>
              <a:grpFill/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55DD843-358A-D549-9861-C9ED68B3B15F}"/>
                </a:ext>
              </a:extLst>
            </p:cNvPr>
            <p:cNvCxnSpPr>
              <a:endCxn id="13" idx="0"/>
            </p:cNvCxnSpPr>
            <p:nvPr/>
          </p:nvCxnSpPr>
          <p:spPr>
            <a:xfrm flipH="1">
              <a:off x="4631098" y="4014675"/>
              <a:ext cx="101600" cy="9670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BF3AE28-01E9-244B-82F9-0CC532874249}"/>
                </a:ext>
              </a:extLst>
            </p:cNvPr>
            <p:cNvCxnSpPr>
              <a:cxnSpLocks/>
            </p:cNvCxnSpPr>
            <p:nvPr/>
          </p:nvCxnSpPr>
          <p:spPr>
            <a:xfrm>
              <a:off x="4732698" y="4014675"/>
              <a:ext cx="101600" cy="9670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A572A57-7CC7-3448-B2D8-756B3B3C6AAE}"/>
                </a:ext>
              </a:extLst>
            </p:cNvPr>
            <p:cNvCxnSpPr>
              <a:cxnSpLocks/>
              <a:endCxn id="14" idx="0"/>
            </p:cNvCxnSpPr>
            <p:nvPr/>
          </p:nvCxnSpPr>
          <p:spPr>
            <a:xfrm>
              <a:off x="4731471" y="4014675"/>
              <a:ext cx="1227" cy="9670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00C7DB0-857C-C840-B570-FD6CC21F59C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29871" y="4445016"/>
              <a:ext cx="101600" cy="9670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0B5F4B7-A349-F345-8472-00791F9F3F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31471" y="4445016"/>
              <a:ext cx="101600" cy="9670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08D03AA-A51F-EF4B-B187-852EDF5373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30244" y="4445016"/>
              <a:ext cx="1227" cy="9670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169F9A7-7DC9-264B-9411-D1474ADD598E}"/>
              </a:ext>
            </a:extLst>
          </p:cNvPr>
          <p:cNvGrpSpPr/>
          <p:nvPr/>
        </p:nvGrpSpPr>
        <p:grpSpPr>
          <a:xfrm>
            <a:off x="202135" y="5918414"/>
            <a:ext cx="465165" cy="666622"/>
            <a:chOff x="3649245" y="5030881"/>
            <a:chExt cx="465165" cy="666622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87D0BED-209A-1243-AFFE-B7194C9DA493}"/>
                </a:ext>
              </a:extLst>
            </p:cNvPr>
            <p:cNvGrpSpPr/>
            <p:nvPr/>
          </p:nvGrpSpPr>
          <p:grpSpPr>
            <a:xfrm>
              <a:off x="3649245" y="5170453"/>
              <a:ext cx="275826" cy="527050"/>
              <a:chOff x="4594785" y="4014675"/>
              <a:chExt cx="275826" cy="527050"/>
            </a:xfrm>
            <a:solidFill>
              <a:schemeClr val="accent4">
                <a:lumMod val="60000"/>
                <a:lumOff val="40000"/>
              </a:schemeClr>
            </a:solidFill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58A30E0A-7D9A-8E40-8FF0-A0EA2671F2FC}"/>
                  </a:ext>
                </a:extLst>
              </p:cNvPr>
              <p:cNvGrpSpPr/>
              <p:nvPr/>
            </p:nvGrpSpPr>
            <p:grpSpPr>
              <a:xfrm>
                <a:off x="4594785" y="4111384"/>
                <a:ext cx="275826" cy="333633"/>
                <a:chOff x="3280174" y="2858529"/>
                <a:chExt cx="275826" cy="333633"/>
              </a:xfrm>
              <a:grpFill/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798B4042-5A79-C741-AF90-042E3EE77CF3}"/>
                    </a:ext>
                  </a:extLst>
                </p:cNvPr>
                <p:cNvSpPr/>
                <p:nvPr/>
              </p:nvSpPr>
              <p:spPr>
                <a:xfrm>
                  <a:off x="3280174" y="2858529"/>
                  <a:ext cx="72626" cy="333633"/>
                </a:xfrm>
                <a:prstGeom prst="rect">
                  <a:avLst/>
                </a:prstGeom>
                <a:grpFill/>
                <a:ln w="127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DA460574-443D-6845-992C-8CFCADA04106}"/>
                    </a:ext>
                  </a:extLst>
                </p:cNvPr>
                <p:cNvSpPr/>
                <p:nvPr/>
              </p:nvSpPr>
              <p:spPr>
                <a:xfrm>
                  <a:off x="3381774" y="2858529"/>
                  <a:ext cx="72626" cy="333633"/>
                </a:xfrm>
                <a:prstGeom prst="rect">
                  <a:avLst/>
                </a:prstGeom>
                <a:grpFill/>
                <a:ln w="127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775A5A58-5940-6641-B509-A3AA5E59C996}"/>
                    </a:ext>
                  </a:extLst>
                </p:cNvPr>
                <p:cNvSpPr/>
                <p:nvPr/>
              </p:nvSpPr>
              <p:spPr>
                <a:xfrm>
                  <a:off x="3483374" y="2858529"/>
                  <a:ext cx="72626" cy="333633"/>
                </a:xfrm>
                <a:prstGeom prst="rect">
                  <a:avLst/>
                </a:prstGeom>
                <a:grpFill/>
                <a:ln w="127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9090F6F0-4D64-AE4A-AA1F-7A1AAEFDDC97}"/>
                  </a:ext>
                </a:extLst>
              </p:cNvPr>
              <p:cNvCxnSpPr>
                <a:endCxn id="35" idx="0"/>
              </p:cNvCxnSpPr>
              <p:nvPr/>
            </p:nvCxnSpPr>
            <p:spPr>
              <a:xfrm flipH="1">
                <a:off x="4631098" y="4014675"/>
                <a:ext cx="101600" cy="96709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BD72A47-67D5-B745-ADFE-667C6543A1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32698" y="4014675"/>
                <a:ext cx="101600" cy="96709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69B1DC60-8C16-0B45-AA11-98B3E09731AC}"/>
                  </a:ext>
                </a:extLst>
              </p:cNvPr>
              <p:cNvCxnSpPr>
                <a:cxnSpLocks/>
                <a:endCxn id="36" idx="0"/>
              </p:cNvCxnSpPr>
              <p:nvPr/>
            </p:nvCxnSpPr>
            <p:spPr>
              <a:xfrm>
                <a:off x="4731471" y="4014675"/>
                <a:ext cx="1227" cy="96709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792319B9-06D2-9341-AA21-3677D175F51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629871" y="4445016"/>
                <a:ext cx="101600" cy="96709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329FA1C6-0EDF-0040-9C3D-6B65EEFD6AD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31471" y="4445016"/>
                <a:ext cx="101600" cy="96709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BBEE8803-38BA-3249-BFC0-7DDECC88B77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30244" y="4445016"/>
                <a:ext cx="1227" cy="96709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Arc 37">
              <a:extLst>
                <a:ext uri="{FF2B5EF4-FFF2-40B4-BE49-F238E27FC236}">
                  <a16:creationId xmlns:a16="http://schemas.microsoft.com/office/drawing/2014/main" id="{CB141BB5-9616-F44B-B087-F4940C35148F}"/>
                </a:ext>
              </a:extLst>
            </p:cNvPr>
            <p:cNvSpPr/>
            <p:nvPr/>
          </p:nvSpPr>
          <p:spPr>
            <a:xfrm rot="17950657">
              <a:off x="3729080" y="5109227"/>
              <a:ext cx="341808" cy="276589"/>
            </a:xfrm>
            <a:prstGeom prst="arc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umming Junction 38">
              <a:extLst>
                <a:ext uri="{FF2B5EF4-FFF2-40B4-BE49-F238E27FC236}">
                  <a16:creationId xmlns:a16="http://schemas.microsoft.com/office/drawing/2014/main" id="{D18C6644-55ED-9B49-95C8-0178293996E5}"/>
                </a:ext>
              </a:extLst>
            </p:cNvPr>
            <p:cNvSpPr/>
            <p:nvPr/>
          </p:nvSpPr>
          <p:spPr>
            <a:xfrm>
              <a:off x="3981172" y="5030881"/>
              <a:ext cx="133238" cy="139572"/>
            </a:xfrm>
            <a:prstGeom prst="flowChartSummingJunction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5361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1607810169"/>
              </p:ext>
            </p:extLst>
          </p:nvPr>
        </p:nvGraphicFramePr>
        <p:xfrm>
          <a:off x="130629" y="154380"/>
          <a:ext cx="8882742" cy="6614555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2960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94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/>
                        <a:t>Adding and Subtracting Standard Form</a:t>
                      </a:r>
                      <a:endParaRPr b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I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WE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YOU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265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dirty="0"/>
                        <a:t>Convert</a:t>
                      </a:r>
                      <a:r>
                        <a:rPr lang="en-GB" sz="1300" baseline="0" dirty="0"/>
                        <a:t> the following into ordinary numbers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300" baseline="0" dirty="0"/>
                        <a:t>2.4 x 10</a:t>
                      </a:r>
                      <a:r>
                        <a:rPr lang="en-GB" sz="1300" baseline="30000" dirty="0"/>
                        <a:t>4</a:t>
                      </a:r>
                      <a:r>
                        <a:rPr lang="en-GB" sz="1300" baseline="0" dirty="0"/>
                        <a:t>               1.7 x 10</a:t>
                      </a:r>
                      <a:r>
                        <a:rPr lang="en-GB" sz="1300" baseline="30000" dirty="0"/>
                        <a:t>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3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3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3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3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3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300" dirty="0"/>
                        <a:t>Add your answers above together,</a:t>
                      </a:r>
                      <a:r>
                        <a:rPr lang="en-GB" sz="1300" baseline="0" dirty="0"/>
                        <a:t> then convert back to Standard From.</a:t>
                      </a:r>
                      <a:endParaRPr lang="en-GB" sz="13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300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300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300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300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300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300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300" baseline="0" dirty="0"/>
                        <a:t>Calculate 2.4 x 10</a:t>
                      </a:r>
                      <a:r>
                        <a:rPr lang="en-GB" sz="1300" baseline="30000" dirty="0"/>
                        <a:t>4</a:t>
                      </a:r>
                      <a:r>
                        <a:rPr lang="en-GB" sz="1300" baseline="0" dirty="0"/>
                        <a:t> + 1.7 x 10</a:t>
                      </a:r>
                      <a:r>
                        <a:rPr lang="en-GB" sz="1300" baseline="30000" dirty="0"/>
                        <a:t>4</a:t>
                      </a:r>
                      <a:r>
                        <a:rPr lang="en-GB" sz="1300" baseline="0" dirty="0"/>
                        <a:t> in a different way.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300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300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300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300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300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300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300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300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300" baseline="0" dirty="0"/>
                        <a:t>What do you notice?</a:t>
                      </a:r>
                      <a:endParaRPr lang="en-GB" sz="1300" baseline="300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dirty="0"/>
                        <a:t>Convert</a:t>
                      </a:r>
                      <a:r>
                        <a:rPr lang="en-GB" sz="1300" baseline="0" dirty="0"/>
                        <a:t> the following into ordinary numbers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300" baseline="0" dirty="0"/>
                        <a:t>2.45 x 10</a:t>
                      </a:r>
                      <a:r>
                        <a:rPr lang="en-GB" sz="1300" baseline="30000" dirty="0"/>
                        <a:t>5</a:t>
                      </a:r>
                      <a:r>
                        <a:rPr lang="en-GB" sz="1300" baseline="0" dirty="0"/>
                        <a:t>               3.61 x 10</a:t>
                      </a:r>
                      <a:r>
                        <a:rPr lang="en-GB" sz="1300" baseline="30000" dirty="0"/>
                        <a:t>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3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3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3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3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3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300" dirty="0"/>
                        <a:t>Add your answers above together,</a:t>
                      </a:r>
                      <a:r>
                        <a:rPr lang="en-GB" sz="1300" baseline="0" dirty="0"/>
                        <a:t> then convert back to Standard From.</a:t>
                      </a:r>
                      <a:endParaRPr lang="en-GB" sz="13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300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300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300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300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300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300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300" baseline="0" dirty="0"/>
                        <a:t>Calculate 2.45 x 10</a:t>
                      </a:r>
                      <a:r>
                        <a:rPr lang="en-GB" sz="1300" baseline="30000" dirty="0"/>
                        <a:t>5</a:t>
                      </a:r>
                      <a:r>
                        <a:rPr lang="en-GB" sz="1300" baseline="0" dirty="0"/>
                        <a:t> + 3.61 x 10</a:t>
                      </a:r>
                      <a:r>
                        <a:rPr lang="en-GB" sz="1300" baseline="30000" dirty="0"/>
                        <a:t>5</a:t>
                      </a:r>
                      <a:r>
                        <a:rPr lang="en-GB" sz="1300" baseline="0" dirty="0"/>
                        <a:t> in a different way.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300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300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300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300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300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300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300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300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300" baseline="0" dirty="0"/>
                        <a:t>What do you notice?</a:t>
                      </a:r>
                      <a:endParaRPr lang="en-GB" sz="1300" baseline="300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dirty="0"/>
                        <a:t>Convert</a:t>
                      </a:r>
                      <a:r>
                        <a:rPr lang="en-GB" sz="1300" baseline="0" dirty="0"/>
                        <a:t> the following into ordinary numbers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300" baseline="0" dirty="0"/>
                        <a:t>4.12x 10</a:t>
                      </a:r>
                      <a:r>
                        <a:rPr lang="en-GB" sz="1300" baseline="30000" dirty="0"/>
                        <a:t>3</a:t>
                      </a:r>
                      <a:r>
                        <a:rPr lang="en-GB" sz="1300" baseline="0" dirty="0"/>
                        <a:t>               2.64 x 10</a:t>
                      </a:r>
                      <a:r>
                        <a:rPr lang="en-GB" sz="1300" baseline="30000" dirty="0"/>
                        <a:t>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3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3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3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3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3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300" dirty="0"/>
                        <a:t>Add your answers above together,</a:t>
                      </a:r>
                      <a:r>
                        <a:rPr lang="en-GB" sz="1300" baseline="0" dirty="0"/>
                        <a:t> then convert back to Standard From.</a:t>
                      </a:r>
                      <a:endParaRPr lang="en-GB" sz="13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300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300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300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300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300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300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300" baseline="0" dirty="0"/>
                        <a:t>Calculate 4.12 x 10</a:t>
                      </a:r>
                      <a:r>
                        <a:rPr lang="en-GB" sz="1300" baseline="30000" dirty="0"/>
                        <a:t>3</a:t>
                      </a:r>
                      <a:r>
                        <a:rPr lang="en-GB" sz="1300" baseline="0" dirty="0"/>
                        <a:t> + 2.64 x 10</a:t>
                      </a:r>
                      <a:r>
                        <a:rPr lang="en-GB" sz="1300" baseline="30000" dirty="0"/>
                        <a:t>3</a:t>
                      </a:r>
                      <a:r>
                        <a:rPr lang="en-GB" sz="1300" baseline="0" dirty="0"/>
                        <a:t> in a different way.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300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300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300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300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300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300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300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300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300" baseline="0" dirty="0"/>
                        <a:t>What do you notice?</a:t>
                      </a:r>
                      <a:endParaRPr lang="en-GB" sz="1300" baseline="300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3336255596"/>
              </p:ext>
            </p:extLst>
          </p:nvPr>
        </p:nvGraphicFramePr>
        <p:xfrm>
          <a:off x="130629" y="154380"/>
          <a:ext cx="8882742" cy="6614555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2960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94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/>
                        <a:t>Converting to Same Index</a:t>
                      </a:r>
                      <a:endParaRPr b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I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WE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YOU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265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aseline="0" dirty="0"/>
                        <a:t>Write each of the following so that they have the same index: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GB" sz="1300" baseline="0" dirty="0"/>
                        <a:t>2.1 x 10</a:t>
                      </a:r>
                      <a:r>
                        <a:rPr lang="en-GB" sz="1300" baseline="30000" dirty="0"/>
                        <a:t>4</a:t>
                      </a:r>
                      <a:r>
                        <a:rPr lang="en-GB" sz="1300" baseline="0" dirty="0"/>
                        <a:t> and 70 x 10</a:t>
                      </a:r>
                      <a:r>
                        <a:rPr lang="en-GB" sz="1300" baseline="30000" dirty="0"/>
                        <a:t>3</a:t>
                      </a: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en-GB" sz="1300" baseline="0" dirty="0"/>
                        <a:t>2.1 x 10</a:t>
                      </a:r>
                      <a:r>
                        <a:rPr lang="en-GB" sz="1300" baseline="30000" dirty="0"/>
                        <a:t>-4</a:t>
                      </a:r>
                      <a:r>
                        <a:rPr lang="en-GB" sz="1300" baseline="0" dirty="0"/>
                        <a:t> and 70 x 10</a:t>
                      </a:r>
                      <a:r>
                        <a:rPr lang="en-GB" sz="1300" baseline="30000" dirty="0"/>
                        <a:t>-5</a:t>
                      </a:r>
                      <a:r>
                        <a:rPr lang="en-GB" sz="1300" baseline="0" dirty="0"/>
                        <a:t> 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en-GB" sz="1300" baseline="0" dirty="0"/>
                        <a:t>2.1 x 10</a:t>
                      </a:r>
                      <a:r>
                        <a:rPr lang="en-GB" sz="1300" baseline="30000" dirty="0"/>
                        <a:t>4</a:t>
                      </a:r>
                      <a:r>
                        <a:rPr lang="en-GB" sz="1300" baseline="0" dirty="0"/>
                        <a:t> and 70 x 10</a:t>
                      </a:r>
                      <a:r>
                        <a:rPr lang="en-GB" sz="1300" baseline="30000" dirty="0"/>
                        <a:t>2</a:t>
                      </a:r>
                      <a:r>
                        <a:rPr lang="en-GB" sz="1300" baseline="0" dirty="0"/>
                        <a:t> 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aseline="0" dirty="0"/>
                        <a:t>Write each of the following so that they have the same index: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GB" sz="1300" baseline="0" dirty="0"/>
                        <a:t>3.8 x 10</a:t>
                      </a:r>
                      <a:r>
                        <a:rPr lang="en-GB" sz="1300" baseline="30000" dirty="0"/>
                        <a:t>4</a:t>
                      </a:r>
                      <a:r>
                        <a:rPr lang="en-GB" sz="1300" baseline="0" dirty="0"/>
                        <a:t> and 62 x 10</a:t>
                      </a:r>
                      <a:r>
                        <a:rPr lang="en-GB" sz="1300" baseline="30000" dirty="0"/>
                        <a:t>3</a:t>
                      </a: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en-GB" sz="1300" baseline="0" dirty="0"/>
                        <a:t>7.6 x 10</a:t>
                      </a:r>
                      <a:r>
                        <a:rPr lang="en-GB" sz="1300" baseline="30000" dirty="0"/>
                        <a:t>-3</a:t>
                      </a:r>
                      <a:r>
                        <a:rPr lang="en-GB" sz="1300" baseline="0" dirty="0"/>
                        <a:t> and 14 x 10</a:t>
                      </a:r>
                      <a:r>
                        <a:rPr lang="en-GB" sz="1300" baseline="30000" dirty="0"/>
                        <a:t>-4</a:t>
                      </a:r>
                      <a:r>
                        <a:rPr lang="en-GB" sz="1300" baseline="0" dirty="0"/>
                        <a:t> 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en-GB" sz="1300" baseline="0" dirty="0"/>
                        <a:t>1.24 x 10</a:t>
                      </a:r>
                      <a:r>
                        <a:rPr lang="en-GB" sz="1300" baseline="30000" dirty="0"/>
                        <a:t>4</a:t>
                      </a:r>
                      <a:r>
                        <a:rPr lang="en-GB" sz="1300" baseline="0" dirty="0"/>
                        <a:t> and 400 x 10</a:t>
                      </a:r>
                      <a:r>
                        <a:rPr lang="en-GB" sz="1300" baseline="30000" dirty="0"/>
                        <a:t>2</a:t>
                      </a:r>
                      <a:r>
                        <a:rPr lang="en-GB" sz="1300" baseline="0" dirty="0"/>
                        <a:t> 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aseline="0" dirty="0"/>
                        <a:t>Write each of the following so that they have the same index: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GB" sz="1300" baseline="0" dirty="0"/>
                        <a:t>2.9 x 10</a:t>
                      </a:r>
                      <a:r>
                        <a:rPr lang="en-GB" sz="1300" baseline="30000" dirty="0"/>
                        <a:t>4</a:t>
                      </a:r>
                      <a:r>
                        <a:rPr lang="en-GB" sz="1300" baseline="0" dirty="0"/>
                        <a:t> and 64 x 10</a:t>
                      </a:r>
                      <a:r>
                        <a:rPr lang="en-GB" sz="1300" baseline="30000" dirty="0"/>
                        <a:t>3</a:t>
                      </a: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en-GB" sz="1300" baseline="0" dirty="0"/>
                        <a:t>2.9 x 10</a:t>
                      </a:r>
                      <a:r>
                        <a:rPr lang="en-GB" sz="1300" baseline="30000" dirty="0"/>
                        <a:t>5</a:t>
                      </a:r>
                      <a:r>
                        <a:rPr lang="en-GB" sz="1300" baseline="0" dirty="0"/>
                        <a:t> and 64 x 10</a:t>
                      </a:r>
                      <a:r>
                        <a:rPr lang="en-GB" sz="1300" baseline="30000" dirty="0"/>
                        <a:t>4</a:t>
                      </a: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en-GB" sz="1300" baseline="0" dirty="0"/>
                        <a:t>2.9 x 10</a:t>
                      </a:r>
                      <a:r>
                        <a:rPr lang="en-GB" sz="1300" baseline="30000" dirty="0"/>
                        <a:t>-4</a:t>
                      </a:r>
                      <a:r>
                        <a:rPr lang="en-GB" sz="1300" baseline="0" dirty="0"/>
                        <a:t> and 46 x 10</a:t>
                      </a:r>
                      <a:r>
                        <a:rPr lang="en-GB" sz="1300" baseline="30000" dirty="0"/>
                        <a:t>-5</a:t>
                      </a:r>
                      <a:r>
                        <a:rPr lang="en-GB" sz="1300" baseline="0" dirty="0"/>
                        <a:t> 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en-GB" sz="1300" baseline="0" dirty="0"/>
                        <a:t>4.9 x 10</a:t>
                      </a:r>
                      <a:r>
                        <a:rPr lang="en-GB" sz="1300" baseline="30000" dirty="0"/>
                        <a:t>4</a:t>
                      </a:r>
                      <a:r>
                        <a:rPr lang="en-GB" sz="1300" baseline="0" dirty="0"/>
                        <a:t> and 237 x 10</a:t>
                      </a:r>
                      <a:r>
                        <a:rPr lang="en-GB" sz="1300" baseline="30000" dirty="0"/>
                        <a:t>2</a:t>
                      </a:r>
                      <a:r>
                        <a:rPr lang="en-GB" sz="1300" baseline="0" dirty="0"/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GB" sz="1300" i="1" baseline="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5482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676914570"/>
              </p:ext>
            </p:extLst>
          </p:nvPr>
        </p:nvGraphicFramePr>
        <p:xfrm>
          <a:off x="130629" y="154380"/>
          <a:ext cx="8882742" cy="6614555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2960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94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/>
                        <a:t>Adding Standard Form</a:t>
                      </a:r>
                      <a:endParaRPr b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I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WE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YOU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265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aseline="0" dirty="0"/>
                        <a:t>Calculate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GB" sz="1300" baseline="0" dirty="0"/>
                        <a:t>2.1 x 10</a:t>
                      </a:r>
                      <a:r>
                        <a:rPr lang="en-GB" sz="1300" baseline="30000" dirty="0"/>
                        <a:t>4</a:t>
                      </a:r>
                      <a:r>
                        <a:rPr lang="en-GB" sz="1300" baseline="0" dirty="0"/>
                        <a:t> + 70 x 10</a:t>
                      </a:r>
                      <a:r>
                        <a:rPr lang="en-GB" sz="1300" baseline="30000" dirty="0"/>
                        <a:t>3</a:t>
                      </a: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en-GB" sz="1300" baseline="0" dirty="0"/>
                        <a:t>2.1 x 10</a:t>
                      </a:r>
                      <a:r>
                        <a:rPr lang="en-GB" sz="1300" baseline="30000" dirty="0"/>
                        <a:t>-4</a:t>
                      </a:r>
                      <a:r>
                        <a:rPr lang="en-GB" sz="1300" baseline="0" dirty="0"/>
                        <a:t> + 70 x 10</a:t>
                      </a:r>
                      <a:r>
                        <a:rPr lang="en-GB" sz="1300" baseline="30000" dirty="0"/>
                        <a:t>-5</a:t>
                      </a:r>
                      <a:r>
                        <a:rPr lang="en-GB" sz="1300" baseline="0" dirty="0"/>
                        <a:t> 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en-GB" sz="1300" baseline="0" dirty="0"/>
                        <a:t>2.1 x 10</a:t>
                      </a:r>
                      <a:r>
                        <a:rPr lang="en-GB" sz="1300" baseline="30000" dirty="0"/>
                        <a:t>4</a:t>
                      </a:r>
                      <a:r>
                        <a:rPr lang="en-GB" sz="1300" baseline="0" dirty="0"/>
                        <a:t> + 70 x 10</a:t>
                      </a:r>
                      <a:r>
                        <a:rPr lang="en-GB" sz="1300" baseline="30000" dirty="0"/>
                        <a:t>2</a:t>
                      </a:r>
                      <a:r>
                        <a:rPr lang="en-GB" sz="1300" baseline="0" dirty="0"/>
                        <a:t> 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aseline="0" dirty="0"/>
                        <a:t>Calculate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GB" sz="1300" baseline="0" dirty="0"/>
                        <a:t>3.8 x 10</a:t>
                      </a:r>
                      <a:r>
                        <a:rPr lang="en-GB" sz="1300" baseline="30000" dirty="0"/>
                        <a:t>4</a:t>
                      </a:r>
                      <a:r>
                        <a:rPr lang="en-GB" sz="1300" baseline="0" dirty="0"/>
                        <a:t> + 62 x 10</a:t>
                      </a:r>
                      <a:r>
                        <a:rPr lang="en-GB" sz="1300" baseline="30000" dirty="0"/>
                        <a:t>3</a:t>
                      </a: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en-GB" sz="1300" baseline="0" dirty="0"/>
                        <a:t>7.6 x 10</a:t>
                      </a:r>
                      <a:r>
                        <a:rPr lang="en-GB" sz="1300" baseline="30000" dirty="0"/>
                        <a:t>-3</a:t>
                      </a:r>
                      <a:r>
                        <a:rPr lang="en-GB" sz="1300" baseline="0" dirty="0"/>
                        <a:t> + 14 x 10</a:t>
                      </a:r>
                      <a:r>
                        <a:rPr lang="en-GB" sz="1300" baseline="30000" dirty="0"/>
                        <a:t>-4</a:t>
                      </a:r>
                      <a:r>
                        <a:rPr lang="en-GB" sz="1300" baseline="0" dirty="0"/>
                        <a:t> 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en-GB" sz="1300" baseline="0" dirty="0"/>
                        <a:t>1.24 x 10</a:t>
                      </a:r>
                      <a:r>
                        <a:rPr lang="en-GB" sz="1300" baseline="30000" dirty="0"/>
                        <a:t>4</a:t>
                      </a:r>
                      <a:r>
                        <a:rPr lang="en-GB" sz="1300" baseline="0" dirty="0"/>
                        <a:t> + 400 x 10</a:t>
                      </a:r>
                      <a:r>
                        <a:rPr lang="en-GB" sz="1300" baseline="30000" dirty="0"/>
                        <a:t>2</a:t>
                      </a:r>
                      <a:r>
                        <a:rPr lang="en-GB" sz="1300" baseline="0" dirty="0"/>
                        <a:t> 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aseline="0" dirty="0"/>
                        <a:t>Calculate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GB" sz="1300" baseline="0" dirty="0"/>
                        <a:t>2.9 x 10</a:t>
                      </a:r>
                      <a:r>
                        <a:rPr lang="en-GB" sz="1300" baseline="30000" dirty="0"/>
                        <a:t>4</a:t>
                      </a:r>
                      <a:r>
                        <a:rPr lang="en-GB" sz="1300" baseline="0" dirty="0"/>
                        <a:t> + 64 x 10</a:t>
                      </a:r>
                      <a:r>
                        <a:rPr lang="en-GB" sz="1300" baseline="30000" dirty="0"/>
                        <a:t>3</a:t>
                      </a: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en-GB" sz="1300" baseline="0" dirty="0"/>
                        <a:t>2.9 x 10</a:t>
                      </a:r>
                      <a:r>
                        <a:rPr lang="en-GB" sz="1300" baseline="30000" dirty="0"/>
                        <a:t>5</a:t>
                      </a:r>
                      <a:r>
                        <a:rPr lang="en-GB" sz="1300" baseline="0" dirty="0"/>
                        <a:t> + 64 x 10</a:t>
                      </a:r>
                      <a:r>
                        <a:rPr lang="en-GB" sz="1300" baseline="30000" dirty="0"/>
                        <a:t>4</a:t>
                      </a: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en-GB" sz="1300" baseline="0" dirty="0"/>
                        <a:t>2.9 x 10</a:t>
                      </a:r>
                      <a:r>
                        <a:rPr lang="en-GB" sz="1300" baseline="30000" dirty="0"/>
                        <a:t>-4</a:t>
                      </a:r>
                      <a:r>
                        <a:rPr lang="en-GB" sz="1300" baseline="0" dirty="0"/>
                        <a:t> + 46 x 10</a:t>
                      </a:r>
                      <a:r>
                        <a:rPr lang="en-GB" sz="1300" baseline="30000" dirty="0"/>
                        <a:t>-5</a:t>
                      </a:r>
                      <a:r>
                        <a:rPr lang="en-GB" sz="1300" baseline="0" dirty="0"/>
                        <a:t> 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en-GB" sz="1300" baseline="0" dirty="0"/>
                        <a:t>4.9 x 10</a:t>
                      </a:r>
                      <a:r>
                        <a:rPr lang="en-GB" sz="1300" baseline="30000" dirty="0"/>
                        <a:t>4</a:t>
                      </a:r>
                      <a:r>
                        <a:rPr lang="en-GB" sz="1300" baseline="0" dirty="0"/>
                        <a:t> + 237 x 10</a:t>
                      </a:r>
                      <a:r>
                        <a:rPr lang="en-GB" sz="1300" baseline="30000" dirty="0"/>
                        <a:t>2</a:t>
                      </a:r>
                      <a:r>
                        <a:rPr lang="en-GB" sz="1300" baseline="0" dirty="0"/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GB" sz="1300" i="1" baseline="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3904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2831450357"/>
              </p:ext>
            </p:extLst>
          </p:nvPr>
        </p:nvGraphicFramePr>
        <p:xfrm>
          <a:off x="130629" y="154380"/>
          <a:ext cx="8882742" cy="6614555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2960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94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/>
                        <a:t>Subtracting Standard Form</a:t>
                      </a:r>
                      <a:endParaRPr b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I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WE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YOU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265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aseline="0" dirty="0"/>
                        <a:t>Calculate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GB" sz="1300" baseline="0" dirty="0"/>
                        <a:t>70 x 10</a:t>
                      </a:r>
                      <a:r>
                        <a:rPr lang="en-GB" sz="1300" baseline="30000" dirty="0"/>
                        <a:t>3</a:t>
                      </a:r>
                      <a:r>
                        <a:rPr lang="en-GB" sz="1300" baseline="0" dirty="0"/>
                        <a:t> – 2.1 x 10</a:t>
                      </a:r>
                      <a:r>
                        <a:rPr lang="en-GB" sz="1300" baseline="30000" dirty="0"/>
                        <a:t>4</a:t>
                      </a:r>
                      <a:r>
                        <a:rPr lang="en-GB" sz="1300" baseline="0" dirty="0"/>
                        <a:t> 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en-GB" sz="1300" baseline="0" dirty="0"/>
                        <a:t>70 x 10</a:t>
                      </a:r>
                      <a:r>
                        <a:rPr lang="en-GB" sz="1300" baseline="30000" dirty="0"/>
                        <a:t>-5</a:t>
                      </a:r>
                      <a:r>
                        <a:rPr lang="en-GB" sz="1300" baseline="0" dirty="0"/>
                        <a:t>  – 2.1 x 10</a:t>
                      </a:r>
                      <a:r>
                        <a:rPr lang="en-GB" sz="1300" baseline="30000" dirty="0"/>
                        <a:t>-4</a:t>
                      </a:r>
                      <a:r>
                        <a:rPr lang="en-GB" sz="1300" baseline="0" dirty="0"/>
                        <a:t>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en-GB" sz="1300" baseline="0" dirty="0"/>
                        <a:t>2.1 x 10</a:t>
                      </a:r>
                      <a:r>
                        <a:rPr lang="en-GB" sz="1300" baseline="30000" dirty="0"/>
                        <a:t>4</a:t>
                      </a:r>
                      <a:r>
                        <a:rPr lang="en-GB" sz="1300" baseline="0" dirty="0"/>
                        <a:t> – 70 x 10</a:t>
                      </a:r>
                      <a:r>
                        <a:rPr lang="en-GB" sz="1300" baseline="30000" dirty="0"/>
                        <a:t>2</a:t>
                      </a:r>
                      <a:r>
                        <a:rPr lang="en-GB" sz="1300" baseline="0" dirty="0"/>
                        <a:t> 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aseline="0" dirty="0"/>
                        <a:t>Calculate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en-GB" sz="1300" baseline="0" dirty="0"/>
                        <a:t>62 x 10</a:t>
                      </a:r>
                      <a:r>
                        <a:rPr lang="en-GB" sz="1300" baseline="30000" dirty="0"/>
                        <a:t>3  </a:t>
                      </a:r>
                      <a:r>
                        <a:rPr lang="en-GB" sz="1300" baseline="0" dirty="0"/>
                        <a:t>– 3.8 x 10</a:t>
                      </a:r>
                      <a:r>
                        <a:rPr lang="en-GB" sz="1300" baseline="30000" dirty="0"/>
                        <a:t>4</a:t>
                      </a:r>
                      <a:r>
                        <a:rPr lang="en-GB" sz="1300" baseline="0" dirty="0"/>
                        <a:t> 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en-GB" sz="1300" baseline="0" dirty="0"/>
                        <a:t>7.6 x 10</a:t>
                      </a:r>
                      <a:r>
                        <a:rPr lang="en-GB" sz="1300" baseline="30000" dirty="0"/>
                        <a:t>-3</a:t>
                      </a:r>
                      <a:r>
                        <a:rPr lang="en-GB" sz="1300" baseline="0" dirty="0"/>
                        <a:t> – 14 x 10</a:t>
                      </a:r>
                      <a:r>
                        <a:rPr lang="en-GB" sz="1300" baseline="30000" dirty="0"/>
                        <a:t>-4</a:t>
                      </a:r>
                      <a:r>
                        <a:rPr lang="en-GB" sz="1300" baseline="0" dirty="0"/>
                        <a:t> 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en-GB" sz="1300" baseline="0" dirty="0"/>
                        <a:t>400 x 10</a:t>
                      </a:r>
                      <a:r>
                        <a:rPr lang="en-GB" sz="1300" baseline="30000" dirty="0"/>
                        <a:t>2</a:t>
                      </a:r>
                      <a:r>
                        <a:rPr lang="en-GB" sz="1300" baseline="0" dirty="0"/>
                        <a:t> – 1.24 x 10</a:t>
                      </a:r>
                      <a:r>
                        <a:rPr lang="en-GB" sz="1300" baseline="30000" dirty="0"/>
                        <a:t>4</a:t>
                      </a:r>
                      <a:endParaRPr lang="en-GB" sz="1300" baseline="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aseline="0" dirty="0"/>
                        <a:t>Calculate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en-GB" sz="1300" baseline="0" dirty="0"/>
                        <a:t>64 x 10</a:t>
                      </a:r>
                      <a:r>
                        <a:rPr lang="en-GB" sz="1300" baseline="30000" dirty="0"/>
                        <a:t>3  </a:t>
                      </a:r>
                      <a:r>
                        <a:rPr lang="en-GB" sz="1300" baseline="0" dirty="0"/>
                        <a:t>– 2.1 x 10</a:t>
                      </a:r>
                      <a:r>
                        <a:rPr lang="en-GB" sz="1300" baseline="30000" dirty="0"/>
                        <a:t>4</a:t>
                      </a:r>
                      <a:r>
                        <a:rPr lang="en-GB" sz="1300" baseline="0" dirty="0"/>
                        <a:t> 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en-GB" sz="1300" baseline="0" dirty="0"/>
                        <a:t>64 x 10</a:t>
                      </a:r>
                      <a:r>
                        <a:rPr lang="en-GB" sz="1300" baseline="30000" dirty="0"/>
                        <a:t>4  </a:t>
                      </a:r>
                      <a:r>
                        <a:rPr lang="en-GB" sz="1300" baseline="0" dirty="0"/>
                        <a:t>– 2.9 x 10</a:t>
                      </a:r>
                      <a:r>
                        <a:rPr lang="en-GB" sz="1300" baseline="30000" dirty="0"/>
                        <a:t>5</a:t>
                      </a:r>
                      <a:r>
                        <a:rPr lang="en-GB" sz="1300" baseline="0" dirty="0"/>
                        <a:t>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en-GB" sz="1300" baseline="0" dirty="0"/>
                        <a:t>46 x 10</a:t>
                      </a:r>
                      <a:r>
                        <a:rPr lang="en-GB" sz="1300" baseline="30000" dirty="0"/>
                        <a:t>-5  </a:t>
                      </a:r>
                      <a:r>
                        <a:rPr lang="en-GB" sz="1300" baseline="0" dirty="0"/>
                        <a:t>– 2.9 x 10</a:t>
                      </a:r>
                      <a:r>
                        <a:rPr lang="en-GB" sz="1300" baseline="30000" dirty="0"/>
                        <a:t>-4</a:t>
                      </a:r>
                      <a:r>
                        <a:rPr lang="en-GB" sz="1300" baseline="0" dirty="0"/>
                        <a:t>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en-GB" sz="1300" baseline="0" dirty="0"/>
                        <a:t>4.9 x 10</a:t>
                      </a:r>
                      <a:r>
                        <a:rPr lang="en-GB" sz="1300" baseline="30000" dirty="0"/>
                        <a:t>4</a:t>
                      </a:r>
                      <a:r>
                        <a:rPr lang="en-GB" sz="1300" baseline="0" dirty="0"/>
                        <a:t> – 237 x 10</a:t>
                      </a:r>
                      <a:r>
                        <a:rPr lang="en-GB" sz="1300" baseline="30000" dirty="0"/>
                        <a:t>2</a:t>
                      </a:r>
                      <a:r>
                        <a:rPr lang="en-GB" sz="1300" baseline="0" dirty="0"/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GB" sz="1300" i="1" baseline="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0874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887821639"/>
              </p:ext>
            </p:extLst>
          </p:nvPr>
        </p:nvGraphicFramePr>
        <p:xfrm>
          <a:off x="130629" y="154380"/>
          <a:ext cx="8882742" cy="6614555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2960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94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/>
                        <a:t>More Difficult Adding and Subtracting Standard Form</a:t>
                      </a:r>
                      <a:endParaRPr b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I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WE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YOU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265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aseline="0" dirty="0"/>
                        <a:t>Calculate, giving your answer in correct standard form: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GB" sz="13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300" baseline="0" dirty="0"/>
                        <a:t>3.8 x 10</a:t>
                      </a:r>
                      <a:r>
                        <a:rPr lang="en-GB" sz="1300" baseline="30000" dirty="0"/>
                        <a:t>4</a:t>
                      </a:r>
                      <a:r>
                        <a:rPr lang="en-GB" sz="1300" baseline="0" dirty="0"/>
                        <a:t> + 728 x 10</a:t>
                      </a:r>
                      <a:r>
                        <a:rPr lang="en-GB" sz="1300" baseline="30000" dirty="0"/>
                        <a:t>3</a:t>
                      </a: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aseline="0" dirty="0"/>
                        <a:t>Calculate, giving your answer in correct standard form: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300" baseline="0" dirty="0"/>
                        <a:t>518 x 10</a:t>
                      </a:r>
                      <a:r>
                        <a:rPr lang="en-GB" sz="1300" baseline="30000" dirty="0"/>
                        <a:t>3  </a:t>
                      </a:r>
                      <a:r>
                        <a:rPr lang="en-GB" sz="1300" baseline="0" dirty="0"/>
                        <a:t>– 8.2 x 10</a:t>
                      </a:r>
                      <a:r>
                        <a:rPr lang="en-GB" sz="1300" baseline="30000" dirty="0"/>
                        <a:t>4</a:t>
                      </a:r>
                      <a:r>
                        <a:rPr lang="en-GB" sz="1300" baseline="0" dirty="0"/>
                        <a:t> 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aseline="0" dirty="0"/>
                        <a:t>Calculate, giving your answer in correct standard form: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GB" sz="1300" i="1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GB" sz="1300" baseline="0" dirty="0"/>
                        <a:t>3.8 x 10</a:t>
                      </a:r>
                      <a:r>
                        <a:rPr lang="en-GB" sz="1300" baseline="30000" dirty="0"/>
                        <a:t>4</a:t>
                      </a:r>
                      <a:r>
                        <a:rPr lang="en-GB" sz="1300" baseline="0" dirty="0"/>
                        <a:t> + 728 x 10</a:t>
                      </a:r>
                      <a:r>
                        <a:rPr lang="en-GB" sz="1300" baseline="30000" dirty="0"/>
                        <a:t>3</a:t>
                      </a:r>
                      <a:endParaRPr lang="en-GB" sz="1300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GB" sz="1300" i="1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GB" sz="1300" i="1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GB" sz="1300" baseline="0" dirty="0"/>
                        <a:t>5.8 x 10</a:t>
                      </a:r>
                      <a:r>
                        <a:rPr lang="en-GB" sz="1300" baseline="30000" dirty="0"/>
                        <a:t>4</a:t>
                      </a:r>
                      <a:r>
                        <a:rPr lang="en-GB" sz="1300" baseline="0" dirty="0"/>
                        <a:t> + 728 x 10</a:t>
                      </a:r>
                      <a:r>
                        <a:rPr lang="en-GB" sz="1300" baseline="30000" dirty="0"/>
                        <a:t>3</a:t>
                      </a:r>
                      <a:endParaRPr lang="en-GB" sz="1300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GB" sz="1300" i="1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GB" sz="1300" i="1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GB" sz="1300" baseline="0" dirty="0"/>
                        <a:t>5.8 x 10</a:t>
                      </a:r>
                      <a:r>
                        <a:rPr lang="en-GB" sz="1300" baseline="30000" dirty="0"/>
                        <a:t>5</a:t>
                      </a:r>
                      <a:r>
                        <a:rPr lang="en-GB" sz="1300" baseline="0" dirty="0"/>
                        <a:t> + 728 x 10</a:t>
                      </a:r>
                      <a:r>
                        <a:rPr lang="en-GB" sz="1300" baseline="30000" dirty="0"/>
                        <a:t>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GB" sz="1300" baseline="300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GB" sz="1300" baseline="300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GB" sz="1300" baseline="300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GB" sz="1300" baseline="0" dirty="0"/>
                        <a:t>728 x 10</a:t>
                      </a:r>
                      <a:r>
                        <a:rPr lang="en-GB" sz="1300" baseline="30000" dirty="0"/>
                        <a:t>5</a:t>
                      </a:r>
                      <a:r>
                        <a:rPr lang="en-GB" sz="1300" baseline="0" dirty="0"/>
                        <a:t> – 5.8 x 10</a:t>
                      </a:r>
                      <a:r>
                        <a:rPr lang="en-GB" sz="1300" baseline="30000" dirty="0"/>
                        <a:t>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GB" sz="1300" baseline="300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GB" sz="1300" baseline="300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GB" sz="1300" baseline="300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GB" sz="1300" baseline="0" dirty="0"/>
                        <a:t>728 x 10</a:t>
                      </a:r>
                      <a:r>
                        <a:rPr lang="en-GB" sz="1300" baseline="30000" dirty="0"/>
                        <a:t>6</a:t>
                      </a:r>
                      <a:r>
                        <a:rPr lang="en-GB" sz="1300" baseline="0" dirty="0"/>
                        <a:t> – 5.8 x 10</a:t>
                      </a:r>
                      <a:r>
                        <a:rPr lang="en-GB" sz="1300" baseline="30000" dirty="0"/>
                        <a:t>5</a:t>
                      </a:r>
                      <a:endParaRPr lang="en-GB" sz="1300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GB" sz="1300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GB" sz="1300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GB" sz="1300" baseline="0" dirty="0"/>
                        <a:t>72.8 x 10</a:t>
                      </a:r>
                      <a:r>
                        <a:rPr lang="en-GB" sz="1300" baseline="30000" dirty="0"/>
                        <a:t>6</a:t>
                      </a:r>
                      <a:r>
                        <a:rPr lang="en-GB" sz="1300" baseline="0" dirty="0"/>
                        <a:t> – 5.8 x 10</a:t>
                      </a:r>
                      <a:r>
                        <a:rPr lang="en-GB" sz="1300" baseline="30000" dirty="0"/>
                        <a:t>5</a:t>
                      </a:r>
                      <a:endParaRPr lang="en-GB" sz="1300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GB" sz="1300" i="1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GB" sz="1300" i="1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GB" sz="1300" baseline="0" dirty="0"/>
                        <a:t>7.28 x 10</a:t>
                      </a:r>
                      <a:r>
                        <a:rPr lang="en-GB" sz="1300" baseline="30000" dirty="0"/>
                        <a:t>6</a:t>
                      </a:r>
                      <a:r>
                        <a:rPr lang="en-GB" sz="1300" baseline="0" dirty="0"/>
                        <a:t> – 5.8 x 10</a:t>
                      </a:r>
                      <a:r>
                        <a:rPr lang="en-GB" sz="1300" baseline="30000" dirty="0"/>
                        <a:t>5</a:t>
                      </a:r>
                      <a:endParaRPr lang="en-GB" sz="1300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GB" sz="1300" i="1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GB" sz="1300" i="1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GB" sz="1300" i="1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GB" sz="1300" b="1" i="0" baseline="0" dirty="0"/>
                        <a:t>ANSWER IN YOUR BOOK SHOWING ALL WORKING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918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660</Words>
  <Application>Microsoft Macintosh PowerPoint</Application>
  <PresentationFormat>On-screen Show (4:3)</PresentationFormat>
  <Paragraphs>328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Adding and Subtracting Standard 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Green</dc:creator>
  <cp:lastModifiedBy>Martin Green</cp:lastModifiedBy>
  <cp:revision>19</cp:revision>
  <dcterms:created xsi:type="dcterms:W3CDTF">2018-01-27T15:48:25Z</dcterms:created>
  <dcterms:modified xsi:type="dcterms:W3CDTF">2022-06-12T11:55:47Z</dcterms:modified>
</cp:coreProperties>
</file>