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/rVcxQRS/Qu2fuxvRw+eAiQSK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F5E62D9-4F20-49A8-BBF6-82869A3FC5E9}">
  <a:tblStyle styleId="{0F5E62D9-4F20-49A8-BBF6-82869A3FC5E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679768" y="4715153"/>
            <a:ext cx="5438240" cy="4466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3:notes"/>
          <p:cNvSpPr txBox="1"/>
          <p:nvPr>
            <p:ph idx="12" type="sldNum"/>
          </p:nvPr>
        </p:nvSpPr>
        <p:spPr>
          <a:xfrm>
            <a:off x="3850443" y="9428583"/>
            <a:ext cx="2945576" cy="49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79768" y="4715153"/>
            <a:ext cx="5438240" cy="4466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 txBox="1"/>
          <p:nvPr>
            <p:ph idx="12" type="sldNum"/>
          </p:nvPr>
        </p:nvSpPr>
        <p:spPr>
          <a:xfrm>
            <a:off x="3850443" y="9428583"/>
            <a:ext cx="2945576" cy="49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679768" y="4715153"/>
            <a:ext cx="5438240" cy="4466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5:notes"/>
          <p:cNvSpPr txBox="1"/>
          <p:nvPr>
            <p:ph idx="12" type="sldNum"/>
          </p:nvPr>
        </p:nvSpPr>
        <p:spPr>
          <a:xfrm>
            <a:off x="3850443" y="9428583"/>
            <a:ext cx="2945576" cy="49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5" name="Google Shape;55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type="ctrTitle"/>
          </p:nvPr>
        </p:nvSpPr>
        <p:spPr>
          <a:xfrm>
            <a:off x="685800" y="269398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en-GB">
                <a:latin typeface="Arial"/>
                <a:ea typeface="Arial"/>
                <a:cs typeface="Arial"/>
                <a:sym typeface="Arial"/>
              </a:rPr>
              <a:t>Place Value with Decimals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>
            <p:ph idx="1" type="subTitle"/>
          </p:nvPr>
        </p:nvSpPr>
        <p:spPr>
          <a:xfrm>
            <a:off x="685800" y="4405284"/>
            <a:ext cx="7772400" cy="12592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Full lesson PowerPoint, including I Do, We Do, You Do Example Sheet(s).</a:t>
            </a:r>
            <a:endParaRPr/>
          </a:p>
        </p:txBody>
      </p:sp>
      <p:pic>
        <p:nvPicPr>
          <p:cNvPr id="83" name="Google Shape;8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2543" y="941387"/>
            <a:ext cx="4238914" cy="1511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2"/>
          <p:cNvGraphicFramePr/>
          <p:nvPr/>
        </p:nvGraphicFramePr>
        <p:xfrm>
          <a:off x="130629" y="1543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{0F5E62D9-4F20-49A8-BBF6-82869A3FC5E9}</a:tableStyleId>
              </a:tblPr>
              <a:tblGrid>
                <a:gridCol w="533250"/>
                <a:gridCol w="2430050"/>
                <a:gridCol w="287225"/>
                <a:gridCol w="5632225"/>
              </a:tblGrid>
              <a:tr h="1472400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t/>
                      </a:r>
                      <a:endParaRPr b="1" sz="3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1" lang="en-GB" sz="3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Place Value with Decimals</a:t>
                      </a:r>
                      <a:endParaRPr b="1" sz="3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6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lang="en-GB" sz="1200" u="none" cap="none" strike="noStrike"/>
                        <a:t>Learning Outcomes</a:t>
                      </a:r>
                      <a:endParaRPr b="0" sz="12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hMerge="1"/>
                <a:tc gridSpan="2" row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6" hMerge="1"/>
              </a:tr>
              <a:tr h="951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/>
                        <a:t>I need help understanding Place</a:t>
                      </a:r>
                      <a:r>
                        <a:rPr b="0" lang="en-GB" sz="1400" u="none" cap="none" strike="noStrike"/>
                        <a:t> Value</a:t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  <a:tr h="951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/>
                        <a:t>I can represent a decimal using place value counters (Grade 2)</a:t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  <a:tr h="951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/>
                        <a:t>I can</a:t>
                      </a:r>
                      <a:r>
                        <a:rPr b="0" lang="en-GB" sz="1400" u="none" cap="none" strike="noStrike"/>
                        <a:t> use place value counters to determine the value of a digit in a decimal (Grade 2)</a:t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  <a:tr h="951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/>
                        <a:t>I can add</a:t>
                      </a:r>
                      <a:r>
                        <a:rPr b="0" lang="en-GB" sz="1400" u="none" cap="none" strike="noStrike"/>
                        <a:t> and subtract with place value counters without carrying (Grade 2)</a:t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  <a:tr h="951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/>
                        <a:t>I can add</a:t>
                      </a:r>
                      <a:r>
                        <a:rPr b="0" lang="en-GB" sz="1400" u="none" cap="none" strike="noStrike"/>
                        <a:t> and subtract with place value counters with carrying (Grade 3)</a:t>
                      </a:r>
                      <a:endParaRPr b="0" sz="1400" u="none" cap="none" strike="noStrike"/>
                    </a:p>
                  </a:txBody>
                  <a:tcPr marT="91425" marB="914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</a:tbl>
          </a:graphicData>
        </a:graphic>
      </p:graphicFrame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147" y="313868"/>
            <a:ext cx="2795920" cy="11301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"/>
          <p:cNvSpPr/>
          <p:nvPr/>
        </p:nvSpPr>
        <p:spPr>
          <a:xfrm>
            <a:off x="209147" y="2143898"/>
            <a:ext cx="252000" cy="2520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285720" y="3089188"/>
            <a:ext cx="98854" cy="333633"/>
          </a:xfrm>
          <a:prstGeom prst="rect">
            <a:avLst/>
          </a:prstGeom>
          <a:solidFill>
            <a:srgbClr val="FFFF00"/>
          </a:solidFill>
          <a:ln cap="flat" cmpd="sng" w="12700">
            <a:solidFill>
              <a:srgbClr val="F3F2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2" name="Google Shape;92;p2"/>
          <p:cNvGrpSpPr/>
          <p:nvPr/>
        </p:nvGrpSpPr>
        <p:grpSpPr>
          <a:xfrm>
            <a:off x="197234" y="4051783"/>
            <a:ext cx="275826" cy="333633"/>
            <a:chOff x="3280174" y="2858529"/>
            <a:chExt cx="275826" cy="333633"/>
          </a:xfrm>
        </p:grpSpPr>
        <p:sp>
          <p:nvSpPr>
            <p:cNvPr id="93" name="Google Shape;93;p2"/>
            <p:cNvSpPr/>
            <p:nvPr/>
          </p:nvSpPr>
          <p:spPr>
            <a:xfrm>
              <a:off x="3280174" y="2858529"/>
              <a:ext cx="72626" cy="333633"/>
            </a:xfrm>
            <a:prstGeom prst="rect">
              <a:avLst/>
            </a:prstGeom>
            <a:solidFill>
              <a:srgbClr val="C2D59B"/>
            </a:solidFill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381774" y="2858529"/>
              <a:ext cx="72626" cy="333633"/>
            </a:xfrm>
            <a:prstGeom prst="rect">
              <a:avLst/>
            </a:prstGeom>
            <a:solidFill>
              <a:srgbClr val="C2D59B"/>
            </a:solidFill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483374" y="2858529"/>
              <a:ext cx="72626" cy="333633"/>
            </a:xfrm>
            <a:prstGeom prst="rect">
              <a:avLst/>
            </a:prstGeom>
            <a:solidFill>
              <a:srgbClr val="C2D59B"/>
            </a:solidFill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196432" y="5003637"/>
            <a:ext cx="275826" cy="527050"/>
            <a:chOff x="4594785" y="4014675"/>
            <a:chExt cx="275826" cy="527050"/>
          </a:xfrm>
        </p:grpSpPr>
        <p:grpSp>
          <p:nvGrpSpPr>
            <p:cNvPr id="97" name="Google Shape;97;p2"/>
            <p:cNvGrpSpPr/>
            <p:nvPr/>
          </p:nvGrpSpPr>
          <p:grpSpPr>
            <a:xfrm>
              <a:off x="4594785" y="4111384"/>
              <a:ext cx="275826" cy="333633"/>
              <a:chOff x="3280174" y="2858529"/>
              <a:chExt cx="275826" cy="333633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3280174" y="2858529"/>
                <a:ext cx="72626" cy="333633"/>
              </a:xfrm>
              <a:prstGeom prst="rect">
                <a:avLst/>
              </a:prstGeom>
              <a:solidFill>
                <a:srgbClr val="92CCDC"/>
              </a:solidFill>
              <a:ln cap="flat" cmpd="sng" w="12700">
                <a:solidFill>
                  <a:srgbClr val="3185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381774" y="2858529"/>
                <a:ext cx="72626" cy="333633"/>
              </a:xfrm>
              <a:prstGeom prst="rect">
                <a:avLst/>
              </a:prstGeom>
              <a:solidFill>
                <a:srgbClr val="92CCDC"/>
              </a:solidFill>
              <a:ln cap="flat" cmpd="sng" w="12700">
                <a:solidFill>
                  <a:srgbClr val="3185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3483374" y="2858529"/>
                <a:ext cx="72626" cy="333633"/>
              </a:xfrm>
              <a:prstGeom prst="rect">
                <a:avLst/>
              </a:prstGeom>
              <a:solidFill>
                <a:srgbClr val="92CCDC"/>
              </a:solidFill>
              <a:ln cap="flat" cmpd="sng" w="12700">
                <a:solidFill>
                  <a:srgbClr val="3185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01" name="Google Shape;101;p2"/>
            <p:cNvCxnSpPr>
              <a:endCxn id="98" idx="0"/>
            </p:cNvCxnSpPr>
            <p:nvPr/>
          </p:nvCxnSpPr>
          <p:spPr>
            <a:xfrm flipH="1">
              <a:off x="4631098" y="4014784"/>
              <a:ext cx="101700" cy="96600"/>
            </a:xfrm>
            <a:prstGeom prst="straightConnector1">
              <a:avLst/>
            </a:prstGeom>
            <a:noFill/>
            <a:ln cap="flat" cmpd="sng" w="127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Google Shape;102;p2"/>
            <p:cNvCxnSpPr/>
            <p:nvPr/>
          </p:nvCxnSpPr>
          <p:spPr>
            <a:xfrm>
              <a:off x="4732698" y="4014675"/>
              <a:ext cx="101600" cy="96709"/>
            </a:xfrm>
            <a:prstGeom prst="straightConnector1">
              <a:avLst/>
            </a:prstGeom>
            <a:noFill/>
            <a:ln cap="flat" cmpd="sng" w="127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3" name="Google Shape;103;p2"/>
            <p:cNvCxnSpPr>
              <a:endCxn id="99" idx="0"/>
            </p:cNvCxnSpPr>
            <p:nvPr/>
          </p:nvCxnSpPr>
          <p:spPr>
            <a:xfrm>
              <a:off x="4731498" y="4014784"/>
              <a:ext cx="1200" cy="96600"/>
            </a:xfrm>
            <a:prstGeom prst="straightConnector1">
              <a:avLst/>
            </a:prstGeom>
            <a:noFill/>
            <a:ln cap="flat" cmpd="sng" w="127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4" name="Google Shape;104;p2"/>
            <p:cNvCxnSpPr/>
            <p:nvPr/>
          </p:nvCxnSpPr>
          <p:spPr>
            <a:xfrm rot="10800000">
              <a:off x="4629871" y="4445016"/>
              <a:ext cx="101600" cy="96709"/>
            </a:xfrm>
            <a:prstGeom prst="straightConnector1">
              <a:avLst/>
            </a:prstGeom>
            <a:noFill/>
            <a:ln cap="flat" cmpd="sng" w="127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5" name="Google Shape;105;p2"/>
            <p:cNvCxnSpPr/>
            <p:nvPr/>
          </p:nvCxnSpPr>
          <p:spPr>
            <a:xfrm flipH="1" rot="10800000">
              <a:off x="4731471" y="4445016"/>
              <a:ext cx="101600" cy="96709"/>
            </a:xfrm>
            <a:prstGeom prst="straightConnector1">
              <a:avLst/>
            </a:prstGeom>
            <a:noFill/>
            <a:ln cap="flat" cmpd="sng" w="127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6" name="Google Shape;106;p2"/>
            <p:cNvCxnSpPr/>
            <p:nvPr/>
          </p:nvCxnSpPr>
          <p:spPr>
            <a:xfrm flipH="1" rot="10800000">
              <a:off x="4730244" y="4445016"/>
              <a:ext cx="1227" cy="96709"/>
            </a:xfrm>
            <a:prstGeom prst="straightConnector1">
              <a:avLst/>
            </a:prstGeom>
            <a:noFill/>
            <a:ln cap="flat" cmpd="sng" w="12700">
              <a:solidFill>
                <a:srgbClr val="31859B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07" name="Google Shape;107;p2"/>
          <p:cNvGrpSpPr/>
          <p:nvPr/>
        </p:nvGrpSpPr>
        <p:grpSpPr>
          <a:xfrm>
            <a:off x="202135" y="5918414"/>
            <a:ext cx="465165" cy="666622"/>
            <a:chOff x="3649245" y="5030881"/>
            <a:chExt cx="465165" cy="666622"/>
          </a:xfrm>
        </p:grpSpPr>
        <p:grpSp>
          <p:nvGrpSpPr>
            <p:cNvPr id="108" name="Google Shape;108;p2"/>
            <p:cNvGrpSpPr/>
            <p:nvPr/>
          </p:nvGrpSpPr>
          <p:grpSpPr>
            <a:xfrm>
              <a:off x="3649245" y="5170453"/>
              <a:ext cx="275826" cy="527050"/>
              <a:chOff x="4594785" y="4014675"/>
              <a:chExt cx="275826" cy="527050"/>
            </a:xfrm>
          </p:grpSpPr>
          <p:grpSp>
            <p:nvGrpSpPr>
              <p:cNvPr id="109" name="Google Shape;109;p2"/>
              <p:cNvGrpSpPr/>
              <p:nvPr/>
            </p:nvGrpSpPr>
            <p:grpSpPr>
              <a:xfrm>
                <a:off x="4594785" y="4111384"/>
                <a:ext cx="275826" cy="333633"/>
                <a:chOff x="3280174" y="2858529"/>
                <a:chExt cx="275826" cy="333633"/>
              </a:xfrm>
            </p:grpSpPr>
            <p:sp>
              <p:nvSpPr>
                <p:cNvPr id="110" name="Google Shape;110;p2"/>
                <p:cNvSpPr/>
                <p:nvPr/>
              </p:nvSpPr>
              <p:spPr>
                <a:xfrm>
                  <a:off x="3280174" y="2858529"/>
                  <a:ext cx="72626" cy="333633"/>
                </a:xfrm>
                <a:prstGeom prst="rect">
                  <a:avLst/>
                </a:prstGeom>
                <a:solidFill>
                  <a:srgbClr val="B2A0C7"/>
                </a:solidFill>
                <a:ln cap="flat" cmpd="sng" w="127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" name="Google Shape;111;p2"/>
                <p:cNvSpPr/>
                <p:nvPr/>
              </p:nvSpPr>
              <p:spPr>
                <a:xfrm>
                  <a:off x="3381774" y="2858529"/>
                  <a:ext cx="72626" cy="333633"/>
                </a:xfrm>
                <a:prstGeom prst="rect">
                  <a:avLst/>
                </a:prstGeom>
                <a:solidFill>
                  <a:srgbClr val="B2A0C7"/>
                </a:solidFill>
                <a:ln cap="flat" cmpd="sng" w="127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2"/>
                <p:cNvSpPr/>
                <p:nvPr/>
              </p:nvSpPr>
              <p:spPr>
                <a:xfrm>
                  <a:off x="3483374" y="2858529"/>
                  <a:ext cx="72626" cy="333633"/>
                </a:xfrm>
                <a:prstGeom prst="rect">
                  <a:avLst/>
                </a:prstGeom>
                <a:solidFill>
                  <a:srgbClr val="B2A0C7"/>
                </a:solidFill>
                <a:ln cap="flat" cmpd="sng" w="127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113" name="Google Shape;113;p2"/>
              <p:cNvCxnSpPr>
                <a:endCxn id="110" idx="0"/>
              </p:cNvCxnSpPr>
              <p:nvPr/>
            </p:nvCxnSpPr>
            <p:spPr>
              <a:xfrm flipH="1">
                <a:off x="4631098" y="4014784"/>
                <a:ext cx="101700" cy="966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4" name="Google Shape;114;p2"/>
              <p:cNvCxnSpPr/>
              <p:nvPr/>
            </p:nvCxnSpPr>
            <p:spPr>
              <a:xfrm>
                <a:off x="4732698" y="4014675"/>
                <a:ext cx="101600" cy="96709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5" name="Google Shape;115;p2"/>
              <p:cNvCxnSpPr>
                <a:endCxn id="111" idx="0"/>
              </p:cNvCxnSpPr>
              <p:nvPr/>
            </p:nvCxnSpPr>
            <p:spPr>
              <a:xfrm>
                <a:off x="4731498" y="4014784"/>
                <a:ext cx="1200" cy="96600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6" name="Google Shape;116;p2"/>
              <p:cNvCxnSpPr/>
              <p:nvPr/>
            </p:nvCxnSpPr>
            <p:spPr>
              <a:xfrm rot="10800000">
                <a:off x="4629871" y="4445016"/>
                <a:ext cx="101600" cy="96709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7" name="Google Shape;117;p2"/>
              <p:cNvCxnSpPr/>
              <p:nvPr/>
            </p:nvCxnSpPr>
            <p:spPr>
              <a:xfrm flipH="1" rot="10800000">
                <a:off x="4731471" y="4445016"/>
                <a:ext cx="101600" cy="96709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18" name="Google Shape;118;p2"/>
              <p:cNvCxnSpPr/>
              <p:nvPr/>
            </p:nvCxnSpPr>
            <p:spPr>
              <a:xfrm flipH="1" rot="10800000">
                <a:off x="4730244" y="4445016"/>
                <a:ext cx="1227" cy="96709"/>
              </a:xfrm>
              <a:prstGeom prst="straightConnector1">
                <a:avLst/>
              </a:prstGeom>
              <a:noFill/>
              <a:ln cap="flat" cmpd="sng" w="12700">
                <a:solidFill>
                  <a:schemeClr val="accent4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19" name="Google Shape;119;p2"/>
            <p:cNvSpPr/>
            <p:nvPr/>
          </p:nvSpPr>
          <p:spPr>
            <a:xfrm rot="-3649343">
              <a:off x="3729080" y="5109227"/>
              <a:ext cx="341808" cy="276589"/>
            </a:xfrm>
            <a:prstGeom prst="arc">
              <a:avLst>
                <a:gd fmla="val 16200000" name="adj1"/>
                <a:gd fmla="val 0" name="adj2"/>
              </a:avLst>
            </a:prstGeom>
            <a:noFill/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3981172" y="5030881"/>
              <a:ext cx="133238" cy="139572"/>
            </a:xfrm>
            <a:prstGeom prst="flowChartSummingJunction">
              <a:avLst/>
            </a:prstGeom>
            <a:solidFill>
              <a:srgbClr val="B2A0C7"/>
            </a:solidFill>
            <a:ln cap="flat" cmpd="sng" w="127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3"/>
          <p:cNvGraphicFramePr/>
          <p:nvPr/>
        </p:nvGraphicFramePr>
        <p:xfrm>
          <a:off x="144484" y="1686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{0F5E62D9-4F20-49A8-BBF6-82869A3FC5E9}</a:tableStyleId>
              </a:tblPr>
              <a:tblGrid>
                <a:gridCol w="4441375"/>
                <a:gridCol w="4441375"/>
              </a:tblGrid>
              <a:tr h="4339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/>
                        <a:t>Representing Decimals</a:t>
                      </a:r>
                      <a:r>
                        <a:rPr b="1" lang="en-GB" sz="1400" u="none" cap="none" strike="noStrike"/>
                        <a:t> with Place Value Counters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14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I</a:t>
                      </a:r>
                      <a:r>
                        <a:rPr lang="en-GB" sz="1800" u="none" cap="none" strike="noStrike"/>
                        <a:t> DO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WE DO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54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Show</a:t>
                      </a:r>
                      <a:r>
                        <a:rPr lang="en-GB" sz="1400" u="none" cap="none" strike="noStrike"/>
                        <a:t> the number </a:t>
                      </a:r>
                      <a:r>
                        <a:rPr b="1" lang="en-GB" sz="1400" u="none" cap="none" strike="noStrike"/>
                        <a:t>25.31</a:t>
                      </a:r>
                      <a:r>
                        <a:rPr lang="en-GB" sz="1400" u="none" cap="none" strike="noStrike"/>
                        <a:t> using place value counters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Show</a:t>
                      </a:r>
                      <a:r>
                        <a:rPr lang="en-GB" sz="1400" u="none" cap="none" strike="noStrike"/>
                        <a:t> the number </a:t>
                      </a:r>
                      <a:r>
                        <a:rPr b="1" lang="en-GB" sz="1400" u="none" cap="none" strike="noStrike"/>
                        <a:t>135.04</a:t>
                      </a:r>
                      <a:r>
                        <a:rPr lang="en-GB" sz="1400" u="none" cap="none" strike="noStrike"/>
                        <a:t> using place value counters</a:t>
                      </a:r>
                      <a:endParaRPr sz="1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YOU DO 1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YOU DO 2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4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Show</a:t>
                      </a:r>
                      <a:r>
                        <a:rPr lang="en-GB" sz="1400" u="none" cap="none" strike="noStrike"/>
                        <a:t> the number </a:t>
                      </a:r>
                      <a:r>
                        <a:rPr b="1" lang="en-GB" sz="1400" u="none" cap="none" strike="noStrike"/>
                        <a:t>15.24</a:t>
                      </a:r>
                      <a:r>
                        <a:rPr lang="en-GB" sz="1400" u="none" cap="none" strike="noStrike"/>
                        <a:t> using place value counters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Show</a:t>
                      </a:r>
                      <a:r>
                        <a:rPr lang="en-GB" sz="1400" u="none" cap="none" strike="noStrike"/>
                        <a:t> the number </a:t>
                      </a:r>
                      <a:r>
                        <a:rPr b="1" lang="en-GB" sz="1400" u="none" cap="none" strike="noStrike"/>
                        <a:t>140.25</a:t>
                      </a:r>
                      <a:r>
                        <a:rPr lang="en-GB" sz="1400" u="none" cap="none" strike="noStrike"/>
                        <a:t> using place value counters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27" name="Google Shape;127;p3"/>
          <p:cNvGraphicFramePr/>
          <p:nvPr/>
        </p:nvGraphicFramePr>
        <p:xfrm>
          <a:off x="263236" y="14247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{0F5E62D9-4F20-49A8-BBF6-82869A3FC5E9}</a:tableStyleId>
              </a:tblPr>
              <a:tblGrid>
                <a:gridCol w="845125"/>
                <a:gridCol w="845125"/>
                <a:gridCol w="845125"/>
                <a:gridCol w="845125"/>
                <a:gridCol w="845125"/>
              </a:tblGrid>
              <a:tr h="33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0.01s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8" name="Google Shape;128;p3"/>
          <p:cNvSpPr/>
          <p:nvPr/>
        </p:nvSpPr>
        <p:spPr>
          <a:xfrm>
            <a:off x="2672080" y="2327717"/>
            <a:ext cx="252000" cy="252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9" name="Google Shape;129;p3"/>
          <p:cNvGraphicFramePr/>
          <p:nvPr/>
        </p:nvGraphicFramePr>
        <p:xfrm>
          <a:off x="4683297" y="14247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{0F5E62D9-4F20-49A8-BBF6-82869A3FC5E9}</a:tableStyleId>
              </a:tblPr>
              <a:tblGrid>
                <a:gridCol w="845125"/>
                <a:gridCol w="845125"/>
                <a:gridCol w="845125"/>
                <a:gridCol w="845125"/>
                <a:gridCol w="845125"/>
              </a:tblGrid>
              <a:tr h="33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0.01s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3"/>
          <p:cNvSpPr/>
          <p:nvPr/>
        </p:nvSpPr>
        <p:spPr>
          <a:xfrm>
            <a:off x="7092141" y="2327717"/>
            <a:ext cx="252000" cy="252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1" name="Google Shape;131;p3"/>
          <p:cNvGraphicFramePr/>
          <p:nvPr/>
        </p:nvGraphicFramePr>
        <p:xfrm>
          <a:off x="263236" y="45395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{0F5E62D9-4F20-49A8-BBF6-82869A3FC5E9}</a:tableStyleId>
              </a:tblPr>
              <a:tblGrid>
                <a:gridCol w="845125"/>
                <a:gridCol w="845125"/>
                <a:gridCol w="845125"/>
                <a:gridCol w="845125"/>
                <a:gridCol w="845125"/>
              </a:tblGrid>
              <a:tr h="33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0.01s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p3"/>
          <p:cNvSpPr/>
          <p:nvPr/>
        </p:nvSpPr>
        <p:spPr>
          <a:xfrm>
            <a:off x="2672080" y="5442547"/>
            <a:ext cx="252000" cy="252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3" name="Google Shape;133;p3"/>
          <p:cNvGraphicFramePr/>
          <p:nvPr/>
        </p:nvGraphicFramePr>
        <p:xfrm>
          <a:off x="4683297" y="45395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{0F5E62D9-4F20-49A8-BBF6-82869A3FC5E9}</a:tableStyleId>
              </a:tblPr>
              <a:tblGrid>
                <a:gridCol w="845125"/>
                <a:gridCol w="845125"/>
                <a:gridCol w="845125"/>
                <a:gridCol w="845125"/>
                <a:gridCol w="845125"/>
              </a:tblGrid>
              <a:tr h="334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0.01s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CCE4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4" name="Google Shape;134;p3"/>
          <p:cNvSpPr/>
          <p:nvPr/>
        </p:nvSpPr>
        <p:spPr>
          <a:xfrm>
            <a:off x="7092141" y="5442547"/>
            <a:ext cx="252000" cy="252000"/>
          </a:xfrm>
          <a:prstGeom prst="ellipse">
            <a:avLst/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Google Shape;140;p4"/>
          <p:cNvGraphicFramePr/>
          <p:nvPr/>
        </p:nvGraphicFramePr>
        <p:xfrm>
          <a:off x="144484" y="1686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{0F5E62D9-4F20-49A8-BBF6-82869A3FC5E9}</a:tableStyleId>
              </a:tblPr>
              <a:tblGrid>
                <a:gridCol w="4441375"/>
                <a:gridCol w="4441375"/>
              </a:tblGrid>
              <a:tr h="4339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/>
                        <a:t>Decimals Represented</a:t>
                      </a:r>
                      <a:r>
                        <a:rPr b="1" lang="en-GB" sz="1400" u="none" cap="none" strike="noStrike"/>
                        <a:t> by Place Value Counters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14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I</a:t>
                      </a:r>
                      <a:r>
                        <a:rPr lang="en-GB" sz="1800" u="none" cap="none" strike="noStrike"/>
                        <a:t> DO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WE DO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54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the counters below to partition the number.  Then write down the number represented.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the counters below to partition the number.  Then write down the number represented.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YOU</a:t>
                      </a:r>
                      <a:r>
                        <a:rPr lang="en-GB" sz="1800" u="none" cap="none" strike="noStrike"/>
                        <a:t> DO 1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YOU</a:t>
                      </a:r>
                      <a:r>
                        <a:rPr lang="en-GB" sz="1800" u="none" cap="none" strike="noStrike"/>
                        <a:t> DO 2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4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the counters below to partition the number.  Then write down the number represented.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the counters below to partition the number.  Then write down the number represented.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41" name="Google Shape;14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495" y="1594485"/>
            <a:ext cx="4165699" cy="1087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7095" y="1615440"/>
            <a:ext cx="4206123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7495" y="4584766"/>
            <a:ext cx="4165699" cy="10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40604" y="4584766"/>
            <a:ext cx="3589212" cy="1340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5"/>
          <p:cNvGraphicFramePr/>
          <p:nvPr/>
        </p:nvGraphicFramePr>
        <p:xfrm>
          <a:off x="144484" y="1686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{0F5E62D9-4F20-49A8-BBF6-82869A3FC5E9}</a:tableStyleId>
              </a:tblPr>
              <a:tblGrid>
                <a:gridCol w="4441375"/>
                <a:gridCol w="4441375"/>
              </a:tblGrid>
              <a:tr h="4339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/>
                        <a:t>Decimals Represented</a:t>
                      </a:r>
                      <a:r>
                        <a:rPr b="1" lang="en-GB" sz="1400" u="none" cap="none" strike="noStrike"/>
                        <a:t> by Place Value Counters</a:t>
                      </a:r>
                      <a:endParaRPr b="1"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14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I</a:t>
                      </a:r>
                      <a:r>
                        <a:rPr lang="en-GB" sz="1800" u="none" cap="none" strike="noStrike"/>
                        <a:t> DO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/>
                        <a:t>WE DO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54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Write down the value of the 3 digit in </a:t>
                      </a:r>
                      <a:r>
                        <a:rPr b="1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5.312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Write down the value of the 3 digit in </a:t>
                      </a:r>
                      <a:r>
                        <a:rPr b="1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25.31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YOU</a:t>
                      </a:r>
                      <a:r>
                        <a:rPr lang="en-GB" sz="1800" u="none" cap="none" strike="noStrike"/>
                        <a:t> DO 1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YOU</a:t>
                      </a:r>
                      <a:r>
                        <a:rPr lang="en-GB" sz="1800" u="none" cap="none" strike="noStrike"/>
                        <a:t> DO 2</a:t>
                      </a:r>
                      <a:endParaRPr sz="18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4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Write down the value of the 3 digit in </a:t>
                      </a:r>
                      <a:r>
                        <a:rPr b="1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25.13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Write down the value of the 3 digit in </a:t>
                      </a:r>
                      <a:r>
                        <a:rPr b="1" i="0" lang="en-GB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52.013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2018-01-27T15:48:25Z</dcterms:created>
  <dc:creator>Martin Green</dc:creator>
</cp:coreProperties>
</file>