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80" r:id="rId2"/>
    <p:sldId id="281" r:id="rId3"/>
    <p:sldId id="282" r:id="rId4"/>
    <p:sldId id="288" r:id="rId5"/>
    <p:sldId id="289" r:id="rId6"/>
    <p:sldId id="290" r:id="rId7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D9EAD3"/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32"/>
    <p:restoredTop sz="94683"/>
  </p:normalViewPr>
  <p:slideViewPr>
    <p:cSldViewPr snapToGrid="0">
      <p:cViewPr varScale="1">
        <p:scale>
          <a:sx n="102" d="100"/>
          <a:sy n="102" d="100"/>
        </p:scale>
        <p:origin x="24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39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20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333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Area of a Circle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912807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a Circle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572181"/>
              </p:ext>
            </p:extLst>
          </p:nvPr>
        </p:nvGraphicFramePr>
        <p:xfrm>
          <a:off x="130629" y="154380"/>
          <a:ext cx="8882742" cy="659714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53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050">
                  <a:extLst>
                    <a:ext uri="{9D8B030D-6E8A-4147-A177-3AD203B41FA5}">
                      <a16:colId xmlns:a16="http://schemas.microsoft.com/office/drawing/2014/main" val="4035733318"/>
                    </a:ext>
                  </a:extLst>
                </a:gridCol>
                <a:gridCol w="287224">
                  <a:extLst>
                    <a:ext uri="{9D8B030D-6E8A-4147-A177-3AD203B41FA5}">
                      <a16:colId xmlns:a16="http://schemas.microsoft.com/office/drawing/2014/main" val="3833010901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a Circle</a:t>
                      </a:r>
                      <a:endParaRPr lang="en-GB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97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dirty="0"/>
                        <a:t>Learning Outcomes</a:t>
                      </a:r>
                      <a:endParaRPr sz="1200"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6"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  <a:tr h="7882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need help finding the area of a circle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895960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know the relationship between different parts of a circle (Grade 2)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449202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understand where the formula for the area of a circle comes from (Grade 3)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09398"/>
                  </a:ext>
                </a:extLst>
              </a:tr>
              <a:tr h="95180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use a formula to calculate the area of a circle (Grade 4)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85008"/>
                  </a:ext>
                </a:extLst>
              </a:tr>
              <a:tr h="111533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0" dirty="0"/>
                        <a:t>I can find the area of part of a circle (Grade 4+)</a:t>
                      </a:r>
                      <a:endParaRPr b="0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954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0CDE121-12BE-4B49-B1B0-DE5A5D4FE670}"/>
              </a:ext>
            </a:extLst>
          </p:cNvPr>
          <p:cNvSpPr/>
          <p:nvPr/>
        </p:nvSpPr>
        <p:spPr>
          <a:xfrm>
            <a:off x="209147" y="2143898"/>
            <a:ext cx="252000" cy="2520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BEADD-7732-6442-AD8A-73FDFAAC5D2A}"/>
              </a:ext>
            </a:extLst>
          </p:cNvPr>
          <p:cNvSpPr/>
          <p:nvPr/>
        </p:nvSpPr>
        <p:spPr>
          <a:xfrm>
            <a:off x="285720" y="3089188"/>
            <a:ext cx="98854" cy="333633"/>
          </a:xfrm>
          <a:prstGeom prst="rect">
            <a:avLst/>
          </a:prstGeom>
          <a:solidFill>
            <a:srgbClr val="FFFF00"/>
          </a:solidFill>
          <a:ln w="12700">
            <a:solidFill>
              <a:srgbClr val="F3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810E43-0371-6D44-B370-3E7778CF9B54}"/>
              </a:ext>
            </a:extLst>
          </p:cNvPr>
          <p:cNvGrpSpPr/>
          <p:nvPr/>
        </p:nvGrpSpPr>
        <p:grpSpPr>
          <a:xfrm>
            <a:off x="197234" y="4051783"/>
            <a:ext cx="275826" cy="333633"/>
            <a:chOff x="3280174" y="2858529"/>
            <a:chExt cx="275826" cy="3336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71BC548-EA19-7549-934C-0B0D6030D5F1}"/>
                </a:ext>
              </a:extLst>
            </p:cNvPr>
            <p:cNvSpPr/>
            <p:nvPr/>
          </p:nvSpPr>
          <p:spPr>
            <a:xfrm>
              <a:off x="32801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04B4F8-8475-D04D-B4DD-A9022F7B728A}"/>
                </a:ext>
              </a:extLst>
            </p:cNvPr>
            <p:cNvSpPr/>
            <p:nvPr/>
          </p:nvSpPr>
          <p:spPr>
            <a:xfrm>
              <a:off x="33817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B95AD8-A3B6-0D4E-BF05-F08156B16BF9}"/>
                </a:ext>
              </a:extLst>
            </p:cNvPr>
            <p:cNvSpPr/>
            <p:nvPr/>
          </p:nvSpPr>
          <p:spPr>
            <a:xfrm>
              <a:off x="3483374" y="2858529"/>
              <a:ext cx="72626" cy="333633"/>
            </a:xfrm>
            <a:prstGeom prst="rect">
              <a:avLst/>
            </a:prstGeom>
            <a:grp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61CAA1-FCF3-EC4E-9E1A-61FE0AF870E5}"/>
              </a:ext>
            </a:extLst>
          </p:cNvPr>
          <p:cNvGrpSpPr/>
          <p:nvPr/>
        </p:nvGrpSpPr>
        <p:grpSpPr>
          <a:xfrm>
            <a:off x="196432" y="5003637"/>
            <a:ext cx="275826" cy="527050"/>
            <a:chOff x="4594785" y="4014675"/>
            <a:chExt cx="275826" cy="52705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2DE6E39-ED40-4D49-B6E5-6885E3D5BAB6}"/>
                </a:ext>
              </a:extLst>
            </p:cNvPr>
            <p:cNvGrpSpPr/>
            <p:nvPr/>
          </p:nvGrpSpPr>
          <p:grpSpPr>
            <a:xfrm>
              <a:off x="4594785" y="4111384"/>
              <a:ext cx="275826" cy="333633"/>
              <a:chOff x="3280174" y="2858529"/>
              <a:chExt cx="275826" cy="333633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08C6A4-A287-6040-B60A-EA802C22ECFA}"/>
                  </a:ext>
                </a:extLst>
              </p:cNvPr>
              <p:cNvSpPr/>
              <p:nvPr/>
            </p:nvSpPr>
            <p:spPr>
              <a:xfrm>
                <a:off x="32801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B2D014-21FA-8B46-9B0E-595256C8C2FB}"/>
                  </a:ext>
                </a:extLst>
              </p:cNvPr>
              <p:cNvSpPr/>
              <p:nvPr/>
            </p:nvSpPr>
            <p:spPr>
              <a:xfrm>
                <a:off x="33817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2E2F579-E0E5-F046-819F-E6A422A08859}"/>
                  </a:ext>
                </a:extLst>
              </p:cNvPr>
              <p:cNvSpPr/>
              <p:nvPr/>
            </p:nvSpPr>
            <p:spPr>
              <a:xfrm>
                <a:off x="3483374" y="2858529"/>
                <a:ext cx="72626" cy="333633"/>
              </a:xfrm>
              <a:prstGeom prst="rect">
                <a:avLst/>
              </a:prstGeom>
              <a:grpFill/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5DD843-358A-D549-9861-C9ED68B3B15F}"/>
                </a:ext>
              </a:extLst>
            </p:cNvPr>
            <p:cNvCxnSpPr>
              <a:endCxn id="13" idx="0"/>
            </p:cNvCxnSpPr>
            <p:nvPr/>
          </p:nvCxnSpPr>
          <p:spPr>
            <a:xfrm flipH="1">
              <a:off x="46310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BF3AE28-01E9-244B-82F9-0CC532874249}"/>
                </a:ext>
              </a:extLst>
            </p:cNvPr>
            <p:cNvCxnSpPr>
              <a:cxnSpLocks/>
            </p:cNvCxnSpPr>
            <p:nvPr/>
          </p:nvCxnSpPr>
          <p:spPr>
            <a:xfrm>
              <a:off x="4732698" y="4014675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572A57-7CC7-3448-B2D8-756B3B3C6AAE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>
              <a:off x="4731471" y="4014675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0C7DB0-857C-C840-B570-FD6CC21F59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298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0B5F4B7-A349-F345-8472-00791F9F3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1471" y="4445016"/>
              <a:ext cx="101600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8D03AA-A51F-EF4B-B187-852EDF5373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0244" y="4445016"/>
              <a:ext cx="1227" cy="9670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69F9A7-7DC9-264B-9411-D1474ADD598E}"/>
              </a:ext>
            </a:extLst>
          </p:cNvPr>
          <p:cNvGrpSpPr/>
          <p:nvPr/>
        </p:nvGrpSpPr>
        <p:grpSpPr>
          <a:xfrm>
            <a:off x="202135" y="5918414"/>
            <a:ext cx="465165" cy="666622"/>
            <a:chOff x="3649245" y="5030881"/>
            <a:chExt cx="465165" cy="666622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7D0BED-209A-1243-AFFE-B7194C9DA493}"/>
                </a:ext>
              </a:extLst>
            </p:cNvPr>
            <p:cNvGrpSpPr/>
            <p:nvPr/>
          </p:nvGrpSpPr>
          <p:grpSpPr>
            <a:xfrm>
              <a:off x="3649245" y="5170453"/>
              <a:ext cx="275826" cy="527050"/>
              <a:chOff x="4594785" y="4014675"/>
              <a:chExt cx="275826" cy="527050"/>
            </a:xfrm>
            <a:solidFill>
              <a:schemeClr val="accent4">
                <a:lumMod val="60000"/>
                <a:lumOff val="40000"/>
              </a:schemeClr>
            </a:solidFill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8A30E0A-7D9A-8E40-8FF0-A0EA2671F2FC}"/>
                  </a:ext>
                </a:extLst>
              </p:cNvPr>
              <p:cNvGrpSpPr/>
              <p:nvPr/>
            </p:nvGrpSpPr>
            <p:grpSpPr>
              <a:xfrm>
                <a:off x="4594785" y="4111384"/>
                <a:ext cx="275826" cy="333633"/>
                <a:chOff x="3280174" y="2858529"/>
                <a:chExt cx="275826" cy="333633"/>
              </a:xfrm>
              <a:grp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98B4042-5A79-C741-AF90-042E3EE77CF3}"/>
                    </a:ext>
                  </a:extLst>
                </p:cNvPr>
                <p:cNvSpPr/>
                <p:nvPr/>
              </p:nvSpPr>
              <p:spPr>
                <a:xfrm>
                  <a:off x="32801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A460574-443D-6845-992C-8CFCADA04106}"/>
                    </a:ext>
                  </a:extLst>
                </p:cNvPr>
                <p:cNvSpPr/>
                <p:nvPr/>
              </p:nvSpPr>
              <p:spPr>
                <a:xfrm>
                  <a:off x="33817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75A5A58-5940-6641-B509-A3AA5E59C996}"/>
                    </a:ext>
                  </a:extLst>
                </p:cNvPr>
                <p:cNvSpPr/>
                <p:nvPr/>
              </p:nvSpPr>
              <p:spPr>
                <a:xfrm>
                  <a:off x="3483374" y="2858529"/>
                  <a:ext cx="72626" cy="333633"/>
                </a:xfrm>
                <a:prstGeom prst="rect">
                  <a:avLst/>
                </a:prstGeom>
                <a:grpFill/>
                <a:ln w="127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090F6F0-4D64-AE4A-AA1F-7A1AAEFDDC97}"/>
                  </a:ext>
                </a:extLst>
              </p:cNvPr>
              <p:cNvCxnSpPr>
                <a:endCxn id="35" idx="0"/>
              </p:cNvCxnSpPr>
              <p:nvPr/>
            </p:nvCxnSpPr>
            <p:spPr>
              <a:xfrm flipH="1">
                <a:off x="46310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D72A47-67D5-B745-ADFE-667C6543A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2698" y="4014675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B1DC60-8C16-0B45-AA11-98B3E09731AC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>
                <a:off x="4731471" y="4014675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92319B9-06D2-9341-AA21-3677D175F5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6298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9FA1C6-0EDF-0040-9C3D-6B65EEFD6A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1471" y="4445016"/>
                <a:ext cx="101600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BEE8803-38BA-3249-BFC0-7DDECC88B7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30244" y="4445016"/>
                <a:ext cx="1227" cy="96709"/>
              </a:xfrm>
              <a:prstGeom prst="line">
                <a:avLst/>
              </a:prstGeom>
              <a:grpFill/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CB141BB5-9616-F44B-B087-F4940C35148F}"/>
                </a:ext>
              </a:extLst>
            </p:cNvPr>
            <p:cNvSpPr/>
            <p:nvPr/>
          </p:nvSpPr>
          <p:spPr>
            <a:xfrm rot="17950657">
              <a:off x="3729080" y="5109227"/>
              <a:ext cx="341808" cy="276589"/>
            </a:xfrm>
            <a:prstGeom prst="arc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umming Junction 38">
              <a:extLst>
                <a:ext uri="{FF2B5EF4-FFF2-40B4-BE49-F238E27FC236}">
                  <a16:creationId xmlns:a16="http://schemas.microsoft.com/office/drawing/2014/main" id="{D18C6644-55ED-9B49-95C8-0178293996E5}"/>
                </a:ext>
              </a:extLst>
            </p:cNvPr>
            <p:cNvSpPr/>
            <p:nvPr/>
          </p:nvSpPr>
          <p:spPr>
            <a:xfrm>
              <a:off x="3981172" y="5030881"/>
              <a:ext cx="133238" cy="139572"/>
            </a:xfrm>
            <a:prstGeom prst="flowChartSummingJuncti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BAD85A9-F36D-8E44-86C3-EAEFE283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131067" y="1603531"/>
            <a:ext cx="5815699" cy="249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9">
            <a:extLst>
              <a:ext uri="{FF2B5EF4-FFF2-40B4-BE49-F238E27FC236}">
                <a16:creationId xmlns:a16="http://schemas.microsoft.com/office/drawing/2014/main" id="{86A7A0CB-D4C8-F04F-A602-031B0A725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54238"/>
              </p:ext>
            </p:extLst>
          </p:nvPr>
        </p:nvGraphicFramePr>
        <p:xfrm>
          <a:off x="3318076" y="1619861"/>
          <a:ext cx="5594430" cy="5000852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864810">
                  <a:extLst>
                    <a:ext uri="{9D8B030D-6E8A-4147-A177-3AD203B41FA5}">
                      <a16:colId xmlns:a16="http://schemas.microsoft.com/office/drawing/2014/main" val="520761011"/>
                    </a:ext>
                  </a:extLst>
                </a:gridCol>
                <a:gridCol w="1864810">
                  <a:extLst>
                    <a:ext uri="{9D8B030D-6E8A-4147-A177-3AD203B41FA5}">
                      <a16:colId xmlns:a16="http://schemas.microsoft.com/office/drawing/2014/main" val="955437399"/>
                    </a:ext>
                  </a:extLst>
                </a:gridCol>
                <a:gridCol w="1864810">
                  <a:extLst>
                    <a:ext uri="{9D8B030D-6E8A-4147-A177-3AD203B41FA5}">
                      <a16:colId xmlns:a16="http://schemas.microsoft.com/office/drawing/2014/main" val="2535113675"/>
                    </a:ext>
                  </a:extLst>
                </a:gridCol>
              </a:tblGrid>
              <a:tr h="1250213">
                <a:tc>
                  <a:txBody>
                    <a:bodyPr/>
                    <a:lstStyle/>
                    <a:p>
                      <a:r>
                        <a:rPr lang="en-US" b="1" dirty="0"/>
                        <a:t>a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874179"/>
                  </a:ext>
                </a:extLst>
              </a:tr>
              <a:tr h="1250213"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0413128"/>
                  </a:ext>
                </a:extLst>
              </a:tr>
              <a:tr h="1250213"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i</a:t>
                      </a:r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59653"/>
                  </a:ext>
                </a:extLst>
              </a:tr>
              <a:tr h="1250213">
                <a:tc>
                  <a:txBody>
                    <a:bodyPr/>
                    <a:lstStyle/>
                    <a:p>
                      <a:r>
                        <a:rPr lang="en-US" b="1"/>
                        <a:t>j</a:t>
                      </a:r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k</a:t>
                      </a:r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474330"/>
                  </a:ext>
                </a:extLst>
              </a:tr>
            </a:tbl>
          </a:graphicData>
        </a:graphic>
      </p:graphicFrame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099500659"/>
              </p:ext>
            </p:extLst>
          </p:nvPr>
        </p:nvGraphicFramePr>
        <p:xfrm>
          <a:off x="130629" y="154380"/>
          <a:ext cx="8882742" cy="6571128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10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Area of a Parts of a Circle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/>
                        <a:t>Work out the area of the shapes shown below.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6849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4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 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06944"/>
                  </a:ext>
                </a:extLst>
              </a:tr>
              <a:tr h="13525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544068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 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436862"/>
                  </a:ext>
                </a:extLst>
              </a:tr>
              <a:tr h="1510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41076"/>
                  </a:ext>
                </a:extLst>
              </a:tr>
            </a:tbl>
          </a:graphicData>
        </a:graphic>
      </p:graphicFrame>
      <p:sp>
        <p:nvSpPr>
          <p:cNvPr id="254" name="Oval 253">
            <a:extLst>
              <a:ext uri="{FF2B5EF4-FFF2-40B4-BE49-F238E27FC236}">
                <a16:creationId xmlns:a16="http://schemas.microsoft.com/office/drawing/2014/main" id="{DEF6C9D3-876E-3D42-9206-BFA9D4777AA2}"/>
              </a:ext>
            </a:extLst>
          </p:cNvPr>
          <p:cNvSpPr/>
          <p:nvPr/>
        </p:nvSpPr>
        <p:spPr>
          <a:xfrm>
            <a:off x="3843759" y="1740236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0212D977-D556-5844-8030-8F53B98554CF}"/>
              </a:ext>
            </a:extLst>
          </p:cNvPr>
          <p:cNvSpPr txBox="1"/>
          <p:nvPr/>
        </p:nvSpPr>
        <p:spPr>
          <a:xfrm>
            <a:off x="4300959" y="1961562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5cm</a:t>
            </a:r>
          </a:p>
        </p:txBody>
      </p: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F5370870-4E00-5C4E-8B6B-DD8EB096404B}"/>
              </a:ext>
            </a:extLst>
          </p:cNvPr>
          <p:cNvCxnSpPr>
            <a:cxnSpLocks/>
            <a:endCxn id="254" idx="6"/>
          </p:cNvCxnSpPr>
          <p:nvPr/>
        </p:nvCxnSpPr>
        <p:spPr>
          <a:xfrm>
            <a:off x="4300959" y="219743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DBDB313B-4E2B-C943-B2EA-D8E55E178E75}"/>
              </a:ext>
            </a:extLst>
          </p:cNvPr>
          <p:cNvSpPr/>
          <p:nvPr/>
        </p:nvSpPr>
        <p:spPr>
          <a:xfrm>
            <a:off x="5739234" y="1740236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C17802CE-1139-7948-B811-71E561D48E75}"/>
              </a:ext>
            </a:extLst>
          </p:cNvPr>
          <p:cNvSpPr txBox="1"/>
          <p:nvPr/>
        </p:nvSpPr>
        <p:spPr>
          <a:xfrm>
            <a:off x="6132138" y="1961562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10cm</a:t>
            </a:r>
          </a:p>
        </p:txBody>
      </p: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6B1851B9-C8A4-2740-BD16-6F961CFCD42A}"/>
              </a:ext>
            </a:extLst>
          </p:cNvPr>
          <p:cNvCxnSpPr>
            <a:cxnSpLocks/>
            <a:endCxn id="257" idx="6"/>
          </p:cNvCxnSpPr>
          <p:nvPr/>
        </p:nvCxnSpPr>
        <p:spPr>
          <a:xfrm>
            <a:off x="6196434" y="2197436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Oval 296">
            <a:extLst>
              <a:ext uri="{FF2B5EF4-FFF2-40B4-BE49-F238E27FC236}">
                <a16:creationId xmlns:a16="http://schemas.microsoft.com/office/drawing/2014/main" id="{2D7745F4-142F-CD4F-BCF9-4C0DDB5D4155}"/>
              </a:ext>
            </a:extLst>
          </p:cNvPr>
          <p:cNvSpPr/>
          <p:nvPr/>
        </p:nvSpPr>
        <p:spPr>
          <a:xfrm>
            <a:off x="7634709" y="1735931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D6137D57-19F4-BF45-AED3-5880492993F6}"/>
              </a:ext>
            </a:extLst>
          </p:cNvPr>
          <p:cNvSpPr txBox="1"/>
          <p:nvPr/>
        </p:nvSpPr>
        <p:spPr>
          <a:xfrm>
            <a:off x="7877687" y="225481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10cm</a:t>
            </a:r>
          </a:p>
        </p:txBody>
      </p: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7F31C805-9B38-4847-B182-53EF625DC37D}"/>
              </a:ext>
            </a:extLst>
          </p:cNvPr>
          <p:cNvCxnSpPr>
            <a:cxnSpLocks/>
            <a:endCxn id="297" idx="3"/>
          </p:cNvCxnSpPr>
          <p:nvPr/>
        </p:nvCxnSpPr>
        <p:spPr>
          <a:xfrm flipH="1">
            <a:off x="7768620" y="2193131"/>
            <a:ext cx="323290" cy="323289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E32F5213-6FEC-0E49-9387-348C9C3E62E4}"/>
              </a:ext>
            </a:extLst>
          </p:cNvPr>
          <p:cNvSpPr/>
          <p:nvPr/>
        </p:nvSpPr>
        <p:spPr>
          <a:xfrm>
            <a:off x="3843759" y="299014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4D241B06-A3FF-3B4A-8806-1F8A2C5C20F7}"/>
              </a:ext>
            </a:extLst>
          </p:cNvPr>
          <p:cNvSpPr txBox="1"/>
          <p:nvPr/>
        </p:nvSpPr>
        <p:spPr>
          <a:xfrm>
            <a:off x="4086737" y="3509021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12cm</a:t>
            </a:r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BBEED3B9-28A0-2143-88D5-062D4F778B46}"/>
              </a:ext>
            </a:extLst>
          </p:cNvPr>
          <p:cNvCxnSpPr>
            <a:cxnSpLocks/>
            <a:endCxn id="300" idx="3"/>
          </p:cNvCxnSpPr>
          <p:nvPr/>
        </p:nvCxnSpPr>
        <p:spPr>
          <a:xfrm flipH="1">
            <a:off x="3977670" y="3447342"/>
            <a:ext cx="323290" cy="323289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F8EBDCC2-B0CB-C04F-A062-05F79E2CD594}"/>
              </a:ext>
            </a:extLst>
          </p:cNvPr>
          <p:cNvSpPr/>
          <p:nvPr/>
        </p:nvSpPr>
        <p:spPr>
          <a:xfrm>
            <a:off x="5739234" y="299014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8E2049BC-68A1-0940-953E-392A8E88DA2A}"/>
              </a:ext>
            </a:extLst>
          </p:cNvPr>
          <p:cNvSpPr txBox="1"/>
          <p:nvPr/>
        </p:nvSpPr>
        <p:spPr>
          <a:xfrm>
            <a:off x="6099748" y="3401308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12cm</a:t>
            </a:r>
          </a:p>
        </p:txBody>
      </p: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7F97628C-BB3A-3642-9345-74BFD58C05EB}"/>
              </a:ext>
            </a:extLst>
          </p:cNvPr>
          <p:cNvCxnSpPr>
            <a:cxnSpLocks/>
          </p:cNvCxnSpPr>
          <p:nvPr/>
        </p:nvCxnSpPr>
        <p:spPr>
          <a:xfrm flipV="1">
            <a:off x="5873145" y="3124053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Oval 306">
            <a:extLst>
              <a:ext uri="{FF2B5EF4-FFF2-40B4-BE49-F238E27FC236}">
                <a16:creationId xmlns:a16="http://schemas.microsoft.com/office/drawing/2014/main" id="{81B36FA3-54E4-554D-B80F-252848E9CE01}"/>
              </a:ext>
            </a:extLst>
          </p:cNvPr>
          <p:cNvSpPr/>
          <p:nvPr/>
        </p:nvSpPr>
        <p:spPr>
          <a:xfrm>
            <a:off x="7636102" y="2990142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A30F343B-280B-7448-B735-D1B0C30D4E35}"/>
              </a:ext>
            </a:extLst>
          </p:cNvPr>
          <p:cNvSpPr txBox="1"/>
          <p:nvPr/>
        </p:nvSpPr>
        <p:spPr>
          <a:xfrm>
            <a:off x="7996616" y="3401308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24cm</a:t>
            </a:r>
          </a:p>
        </p:txBody>
      </p: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2288D1F0-42A2-7C42-B1F7-8493F1D1479A}"/>
              </a:ext>
            </a:extLst>
          </p:cNvPr>
          <p:cNvCxnSpPr>
            <a:cxnSpLocks/>
          </p:cNvCxnSpPr>
          <p:nvPr/>
        </p:nvCxnSpPr>
        <p:spPr>
          <a:xfrm flipV="1">
            <a:off x="7770013" y="3124053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Oval 309">
            <a:extLst>
              <a:ext uri="{FF2B5EF4-FFF2-40B4-BE49-F238E27FC236}">
                <a16:creationId xmlns:a16="http://schemas.microsoft.com/office/drawing/2014/main" id="{9AEF754D-C46B-754D-BA95-7CCAE94ED37A}"/>
              </a:ext>
            </a:extLst>
          </p:cNvPr>
          <p:cNvSpPr/>
          <p:nvPr/>
        </p:nvSpPr>
        <p:spPr>
          <a:xfrm>
            <a:off x="3843759" y="424004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57DA2CF6-F5DB-3A41-B2CA-1FF6DF107112}"/>
              </a:ext>
            </a:extLst>
          </p:cNvPr>
          <p:cNvSpPr txBox="1"/>
          <p:nvPr/>
        </p:nvSpPr>
        <p:spPr>
          <a:xfrm>
            <a:off x="4204273" y="465121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18cm</a:t>
            </a:r>
          </a:p>
        </p:txBody>
      </p: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7B673123-3C1D-2748-9445-09A0F20E563F}"/>
              </a:ext>
            </a:extLst>
          </p:cNvPr>
          <p:cNvCxnSpPr>
            <a:cxnSpLocks/>
          </p:cNvCxnSpPr>
          <p:nvPr/>
        </p:nvCxnSpPr>
        <p:spPr>
          <a:xfrm flipV="1">
            <a:off x="3977670" y="4373959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Oval 315">
            <a:extLst>
              <a:ext uri="{FF2B5EF4-FFF2-40B4-BE49-F238E27FC236}">
                <a16:creationId xmlns:a16="http://schemas.microsoft.com/office/drawing/2014/main" id="{D3E19C42-0A25-AA40-B168-22C137852A1D}"/>
              </a:ext>
            </a:extLst>
          </p:cNvPr>
          <p:cNvSpPr/>
          <p:nvPr/>
        </p:nvSpPr>
        <p:spPr>
          <a:xfrm>
            <a:off x="5739234" y="4244500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62BF242A-E767-ED49-8EBE-4168D7C28BD9}"/>
              </a:ext>
            </a:extLst>
          </p:cNvPr>
          <p:cNvSpPr txBox="1"/>
          <p:nvPr/>
        </p:nvSpPr>
        <p:spPr>
          <a:xfrm>
            <a:off x="6099748" y="465566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9cm</a:t>
            </a:r>
          </a:p>
        </p:txBody>
      </p: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6C741FA9-DA0C-B849-A582-6DE479B0597E}"/>
              </a:ext>
            </a:extLst>
          </p:cNvPr>
          <p:cNvCxnSpPr>
            <a:cxnSpLocks/>
          </p:cNvCxnSpPr>
          <p:nvPr/>
        </p:nvCxnSpPr>
        <p:spPr>
          <a:xfrm flipV="1">
            <a:off x="5873145" y="4378411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C0E29D4D-E8F2-9944-999D-F48037322F40}"/>
              </a:ext>
            </a:extLst>
          </p:cNvPr>
          <p:cNvSpPr/>
          <p:nvPr/>
        </p:nvSpPr>
        <p:spPr>
          <a:xfrm>
            <a:off x="7634709" y="424004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D6058BE2-6E8E-0248-AD27-9D2C02F13AD2}"/>
              </a:ext>
            </a:extLst>
          </p:cNvPr>
          <p:cNvSpPr txBox="1"/>
          <p:nvPr/>
        </p:nvSpPr>
        <p:spPr>
          <a:xfrm>
            <a:off x="7761337" y="4357232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4.5cm</a:t>
            </a:r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9E794FC0-ED8A-DB4D-BC33-80AAB40C2348}"/>
              </a:ext>
            </a:extLst>
          </p:cNvPr>
          <p:cNvCxnSpPr>
            <a:cxnSpLocks/>
            <a:endCxn id="319" idx="7"/>
          </p:cNvCxnSpPr>
          <p:nvPr/>
        </p:nvCxnSpPr>
        <p:spPr>
          <a:xfrm flipV="1">
            <a:off x="8091909" y="4373959"/>
            <a:ext cx="323289" cy="32329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Oval 321">
            <a:extLst>
              <a:ext uri="{FF2B5EF4-FFF2-40B4-BE49-F238E27FC236}">
                <a16:creationId xmlns:a16="http://schemas.microsoft.com/office/drawing/2014/main" id="{6FDB5B2F-6CFE-884A-8A72-9949FEC97446}"/>
              </a:ext>
            </a:extLst>
          </p:cNvPr>
          <p:cNvSpPr/>
          <p:nvPr/>
        </p:nvSpPr>
        <p:spPr>
          <a:xfrm>
            <a:off x="3846562" y="548995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439E29CB-BF6F-5647-823A-AF1A9646DE26}"/>
              </a:ext>
            </a:extLst>
          </p:cNvPr>
          <p:cNvSpPr txBox="1"/>
          <p:nvPr/>
        </p:nvSpPr>
        <p:spPr>
          <a:xfrm>
            <a:off x="3973190" y="5607138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4.5cm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1C719EE4-F0C0-E94B-866D-9EC8D05D614F}"/>
              </a:ext>
            </a:extLst>
          </p:cNvPr>
          <p:cNvCxnSpPr>
            <a:cxnSpLocks/>
            <a:endCxn id="322" idx="7"/>
          </p:cNvCxnSpPr>
          <p:nvPr/>
        </p:nvCxnSpPr>
        <p:spPr>
          <a:xfrm flipV="1">
            <a:off x="4303762" y="5623865"/>
            <a:ext cx="323289" cy="32329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AC3073D7-7C81-1D47-8774-59BA32490C9F}"/>
              </a:ext>
            </a:extLst>
          </p:cNvPr>
          <p:cNvCxnSpPr>
            <a:cxnSpLocks/>
            <a:stCxn id="322" idx="2"/>
            <a:endCxn id="322" idx="5"/>
          </p:cNvCxnSpPr>
          <p:nvPr/>
        </p:nvCxnSpPr>
        <p:spPr>
          <a:xfrm>
            <a:off x="3846562" y="5947154"/>
            <a:ext cx="780489" cy="3232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7E0D297B-E726-184D-9E74-03D82FCD9375}"/>
              </a:ext>
            </a:extLst>
          </p:cNvPr>
          <p:cNvSpPr txBox="1"/>
          <p:nvPr/>
        </p:nvSpPr>
        <p:spPr>
          <a:xfrm>
            <a:off x="4001338" y="608106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6cm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C458B0EE-D107-0F4A-A4AF-A19B8F02C522}"/>
              </a:ext>
            </a:extLst>
          </p:cNvPr>
          <p:cNvSpPr/>
          <p:nvPr/>
        </p:nvSpPr>
        <p:spPr>
          <a:xfrm>
            <a:off x="5735327" y="548995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F7E17C25-044D-9A4C-9DCA-A5A80C3B62BF}"/>
                  </a:ext>
                </a:extLst>
              </p:cNvPr>
              <p:cNvSpPr txBox="1"/>
              <p:nvPr/>
            </p:nvSpPr>
            <p:spPr>
              <a:xfrm>
                <a:off x="5951916" y="5513682"/>
                <a:ext cx="481222" cy="371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1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100" b="0" i="0" dirty="0" smtClean="0">
                            <a:latin typeface="+mn-lt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100" b="0" i="0" dirty="0" smtClean="0">
                            <a:latin typeface="+mn-lt"/>
                          </a:rPr>
                          <m:t>4</m:t>
                        </m:r>
                      </m:den>
                    </m:f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/>
                  <a:t>cm</a:t>
                </a:r>
              </a:p>
            </p:txBody>
          </p:sp>
        </mc:Choice>
        <mc:Fallback xmlns=""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F7E17C25-044D-9A4C-9DCA-A5A80C3B6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916" y="5513682"/>
                <a:ext cx="481222" cy="3715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3F26BD2D-F48A-F44C-8715-09E2B91D41B2}"/>
              </a:ext>
            </a:extLst>
          </p:cNvPr>
          <p:cNvCxnSpPr>
            <a:cxnSpLocks/>
            <a:endCxn id="327" idx="7"/>
          </p:cNvCxnSpPr>
          <p:nvPr/>
        </p:nvCxnSpPr>
        <p:spPr>
          <a:xfrm flipV="1">
            <a:off x="6192527" y="5623865"/>
            <a:ext cx="323289" cy="32329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Oval 331">
            <a:extLst>
              <a:ext uri="{FF2B5EF4-FFF2-40B4-BE49-F238E27FC236}">
                <a16:creationId xmlns:a16="http://schemas.microsoft.com/office/drawing/2014/main" id="{383BBB30-D2F2-3C45-93EA-F06A4D814F6A}"/>
              </a:ext>
            </a:extLst>
          </p:cNvPr>
          <p:cNvSpPr/>
          <p:nvPr/>
        </p:nvSpPr>
        <p:spPr>
          <a:xfrm>
            <a:off x="7259024" y="5489954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0F21EA33-3023-CC47-AF2E-E6C15778D942}"/>
                  </a:ext>
                </a:extLst>
              </p:cNvPr>
              <p:cNvSpPr txBox="1"/>
              <p:nvPr/>
            </p:nvSpPr>
            <p:spPr>
              <a:xfrm>
                <a:off x="7824222" y="5806231"/>
                <a:ext cx="583301" cy="371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1100" b="0" i="0" dirty="0" smtClean="0"/>
                      <m:t>1</m:t>
                    </m:r>
                    <m:f>
                      <m:fPr>
                        <m:ctrlPr>
                          <a:rPr lang="en-GB" sz="11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100" b="0" i="0" dirty="0" smtClean="0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100" b="0" i="0" dirty="0" smtClean="0">
                            <a:latin typeface="+mn-lt"/>
                          </a:rPr>
                          <m:t>8</m:t>
                        </m:r>
                      </m:den>
                    </m:f>
                    <m:r>
                      <a:rPr lang="en-GB" sz="11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/>
                  <a:t>cm</a:t>
                </a:r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0F21EA33-3023-CC47-AF2E-E6C15778D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22" y="5806231"/>
                <a:ext cx="583301" cy="3715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127591D2-217D-E642-8936-27D617C2E529}"/>
              </a:ext>
            </a:extLst>
          </p:cNvPr>
          <p:cNvCxnSpPr>
            <a:cxnSpLocks/>
            <a:endCxn id="332" idx="7"/>
          </p:cNvCxnSpPr>
          <p:nvPr/>
        </p:nvCxnSpPr>
        <p:spPr>
          <a:xfrm flipV="1">
            <a:off x="7799024" y="5648116"/>
            <a:ext cx="381838" cy="38183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1B1D3056-FE17-AB49-8F68-5A01772C21A9}"/>
              </a:ext>
            </a:extLst>
          </p:cNvPr>
          <p:cNvSpPr/>
          <p:nvPr/>
        </p:nvSpPr>
        <p:spPr>
          <a:xfrm>
            <a:off x="313843" y="173082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6769A847-C52D-FA41-8182-9B6454AC0066}"/>
              </a:ext>
            </a:extLst>
          </p:cNvPr>
          <p:cNvSpPr txBox="1"/>
          <p:nvPr/>
        </p:nvSpPr>
        <p:spPr>
          <a:xfrm>
            <a:off x="771043" y="1952150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4cm</a:t>
            </a:r>
          </a:p>
        </p:txBody>
      </p: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AC32BF41-9549-8F44-88E1-D8BC91045F1B}"/>
              </a:ext>
            </a:extLst>
          </p:cNvPr>
          <p:cNvCxnSpPr>
            <a:cxnSpLocks/>
            <a:endCxn id="359" idx="6"/>
          </p:cNvCxnSpPr>
          <p:nvPr/>
        </p:nvCxnSpPr>
        <p:spPr>
          <a:xfrm>
            <a:off x="771043" y="218802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Oval 361">
            <a:extLst>
              <a:ext uri="{FF2B5EF4-FFF2-40B4-BE49-F238E27FC236}">
                <a16:creationId xmlns:a16="http://schemas.microsoft.com/office/drawing/2014/main" id="{5A483890-C62C-EE42-9900-14A4F74BFC54}"/>
              </a:ext>
            </a:extLst>
          </p:cNvPr>
          <p:cNvSpPr/>
          <p:nvPr/>
        </p:nvSpPr>
        <p:spPr>
          <a:xfrm>
            <a:off x="313843" y="3598121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6DACE3CD-2811-A448-AB05-999C01A5DDCD}"/>
              </a:ext>
            </a:extLst>
          </p:cNvPr>
          <p:cNvSpPr txBox="1"/>
          <p:nvPr/>
        </p:nvSpPr>
        <p:spPr>
          <a:xfrm>
            <a:off x="674357" y="4009287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7cm</a:t>
            </a:r>
          </a:p>
        </p:txBody>
      </p: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F1C2F2C-7E39-9540-8C9C-CCFB0FDBA50A}"/>
              </a:ext>
            </a:extLst>
          </p:cNvPr>
          <p:cNvCxnSpPr>
            <a:cxnSpLocks/>
          </p:cNvCxnSpPr>
          <p:nvPr/>
        </p:nvCxnSpPr>
        <p:spPr>
          <a:xfrm flipV="1">
            <a:off x="447754" y="3732032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Oval 364">
            <a:extLst>
              <a:ext uri="{FF2B5EF4-FFF2-40B4-BE49-F238E27FC236}">
                <a16:creationId xmlns:a16="http://schemas.microsoft.com/office/drawing/2014/main" id="{2AE1CB84-26A2-D14F-BF34-4C7B50F97726}"/>
              </a:ext>
            </a:extLst>
          </p:cNvPr>
          <p:cNvSpPr/>
          <p:nvPr/>
        </p:nvSpPr>
        <p:spPr>
          <a:xfrm>
            <a:off x="313843" y="5569640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TextBox 365">
            <a:extLst>
              <a:ext uri="{FF2B5EF4-FFF2-40B4-BE49-F238E27FC236}">
                <a16:creationId xmlns:a16="http://schemas.microsoft.com/office/drawing/2014/main" id="{EA26091A-11F0-2C42-AAD2-85D71318F011}"/>
              </a:ext>
            </a:extLst>
          </p:cNvPr>
          <p:cNvSpPr txBox="1"/>
          <p:nvPr/>
        </p:nvSpPr>
        <p:spPr>
          <a:xfrm>
            <a:off x="551055" y="5686509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6cm</a:t>
            </a:r>
          </a:p>
        </p:txBody>
      </p:sp>
      <p:cxnSp>
        <p:nvCxnSpPr>
          <p:cNvPr id="367" name="Straight Arrow Connector 366">
            <a:extLst>
              <a:ext uri="{FF2B5EF4-FFF2-40B4-BE49-F238E27FC236}">
                <a16:creationId xmlns:a16="http://schemas.microsoft.com/office/drawing/2014/main" id="{8095DEA1-A8A7-3A4E-9AFA-D78F55DE7431}"/>
              </a:ext>
            </a:extLst>
          </p:cNvPr>
          <p:cNvCxnSpPr>
            <a:cxnSpLocks/>
            <a:endCxn id="365" idx="7"/>
          </p:cNvCxnSpPr>
          <p:nvPr/>
        </p:nvCxnSpPr>
        <p:spPr>
          <a:xfrm flipV="1">
            <a:off x="771043" y="5703551"/>
            <a:ext cx="323289" cy="32329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4CDA96C3-FD43-E84B-BD41-A1C14B8C96C7}"/>
              </a:ext>
            </a:extLst>
          </p:cNvPr>
          <p:cNvCxnSpPr>
            <a:cxnSpLocks/>
            <a:stCxn id="365" idx="2"/>
            <a:endCxn id="365" idx="5"/>
          </p:cNvCxnSpPr>
          <p:nvPr/>
        </p:nvCxnSpPr>
        <p:spPr>
          <a:xfrm>
            <a:off x="313843" y="6026840"/>
            <a:ext cx="780489" cy="3232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261AE8BE-C526-704D-8E95-833FD50959BC}"/>
              </a:ext>
            </a:extLst>
          </p:cNvPr>
          <p:cNvSpPr txBox="1"/>
          <p:nvPr/>
        </p:nvSpPr>
        <p:spPr>
          <a:xfrm>
            <a:off x="414174" y="6168604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9320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790209155"/>
              </p:ext>
            </p:extLst>
          </p:nvPr>
        </p:nvGraphicFramePr>
        <p:xfrm>
          <a:off x="130629" y="154380"/>
          <a:ext cx="8882742" cy="6571128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10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Area of a Parts of a Circle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/>
                        <a:t>Work out the area of the shapes shown below.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6849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4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 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06944"/>
                  </a:ext>
                </a:extLst>
              </a:tr>
              <a:tr h="135255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544068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 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436862"/>
                  </a:ext>
                </a:extLst>
              </a:tr>
              <a:tr h="15108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41076"/>
                  </a:ext>
                </a:extLst>
              </a:tr>
            </a:tbl>
          </a:graphicData>
        </a:graphic>
      </p:graphicFrame>
      <p:graphicFrame>
        <p:nvGraphicFramePr>
          <p:cNvPr id="25" name="Table 29">
            <a:extLst>
              <a:ext uri="{FF2B5EF4-FFF2-40B4-BE49-F238E27FC236}">
                <a16:creationId xmlns:a16="http://schemas.microsoft.com/office/drawing/2014/main" id="{86A7A0CB-D4C8-F04F-A602-031B0A725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062389"/>
              </p:ext>
            </p:extLst>
          </p:nvPr>
        </p:nvGraphicFramePr>
        <p:xfrm>
          <a:off x="3318076" y="1619861"/>
          <a:ext cx="5594430" cy="5015295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1864810">
                  <a:extLst>
                    <a:ext uri="{9D8B030D-6E8A-4147-A177-3AD203B41FA5}">
                      <a16:colId xmlns:a16="http://schemas.microsoft.com/office/drawing/2014/main" val="520761011"/>
                    </a:ext>
                  </a:extLst>
                </a:gridCol>
                <a:gridCol w="1864810">
                  <a:extLst>
                    <a:ext uri="{9D8B030D-6E8A-4147-A177-3AD203B41FA5}">
                      <a16:colId xmlns:a16="http://schemas.microsoft.com/office/drawing/2014/main" val="955437399"/>
                    </a:ext>
                  </a:extLst>
                </a:gridCol>
                <a:gridCol w="1864810">
                  <a:extLst>
                    <a:ext uri="{9D8B030D-6E8A-4147-A177-3AD203B41FA5}">
                      <a16:colId xmlns:a16="http://schemas.microsoft.com/office/drawing/2014/main" val="2535113675"/>
                    </a:ext>
                  </a:extLst>
                </a:gridCol>
              </a:tblGrid>
              <a:tr h="1671765">
                <a:tc>
                  <a:txBody>
                    <a:bodyPr/>
                    <a:lstStyle/>
                    <a:p>
                      <a:r>
                        <a:rPr lang="en-US" b="1" dirty="0"/>
                        <a:t>a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0874179"/>
                  </a:ext>
                </a:extLst>
              </a:tr>
              <a:tr h="1671765"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0413128"/>
                  </a:ext>
                </a:extLst>
              </a:tr>
              <a:tr h="1671765">
                <a:tc>
                  <a:txBody>
                    <a:bodyPr/>
                    <a:lstStyle/>
                    <a:p>
                      <a:r>
                        <a:rPr lang="en-US" b="1" dirty="0"/>
                        <a:t>g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i</a:t>
                      </a:r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4859653"/>
                  </a:ext>
                </a:extLst>
              </a:tr>
            </a:tbl>
          </a:graphicData>
        </a:graphic>
      </p:graphicFrame>
      <p:sp>
        <p:nvSpPr>
          <p:cNvPr id="41" name="Pie 40">
            <a:extLst>
              <a:ext uri="{FF2B5EF4-FFF2-40B4-BE49-F238E27FC236}">
                <a16:creationId xmlns:a16="http://schemas.microsoft.com/office/drawing/2014/main" id="{40050F22-455E-0746-9BE4-8CEF7E190E58}"/>
              </a:ext>
            </a:extLst>
          </p:cNvPr>
          <p:cNvSpPr/>
          <p:nvPr/>
        </p:nvSpPr>
        <p:spPr>
          <a:xfrm>
            <a:off x="252969" y="1623994"/>
            <a:ext cx="1260000" cy="1260000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7" name="Straight Arrow Connector 336">
            <a:extLst>
              <a:ext uri="{FF2B5EF4-FFF2-40B4-BE49-F238E27FC236}">
                <a16:creationId xmlns:a16="http://schemas.microsoft.com/office/drawing/2014/main" id="{D0F7399C-FF97-9842-8FA5-D9E3B88E4F6B}"/>
              </a:ext>
            </a:extLst>
          </p:cNvPr>
          <p:cNvCxnSpPr>
            <a:cxnSpLocks/>
          </p:cNvCxnSpPr>
          <p:nvPr/>
        </p:nvCxnSpPr>
        <p:spPr>
          <a:xfrm>
            <a:off x="245153" y="2385615"/>
            <a:ext cx="126781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>
            <a:extLst>
              <a:ext uri="{FF2B5EF4-FFF2-40B4-BE49-F238E27FC236}">
                <a16:creationId xmlns:a16="http://schemas.microsoft.com/office/drawing/2014/main" id="{01C5088B-CEF3-664D-9A45-9176FBFF572F}"/>
              </a:ext>
            </a:extLst>
          </p:cNvPr>
          <p:cNvSpPr txBox="1"/>
          <p:nvPr/>
        </p:nvSpPr>
        <p:spPr>
          <a:xfrm>
            <a:off x="614405" y="2385213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10cm</a:t>
            </a:r>
          </a:p>
        </p:txBody>
      </p:sp>
      <p:sp>
        <p:nvSpPr>
          <p:cNvPr id="341" name="Pie 340">
            <a:extLst>
              <a:ext uri="{FF2B5EF4-FFF2-40B4-BE49-F238E27FC236}">
                <a16:creationId xmlns:a16="http://schemas.microsoft.com/office/drawing/2014/main" id="{A0377538-098D-8642-804B-DD0E8AA5C6E2}"/>
              </a:ext>
            </a:extLst>
          </p:cNvPr>
          <p:cNvSpPr/>
          <p:nvPr/>
        </p:nvSpPr>
        <p:spPr>
          <a:xfrm>
            <a:off x="251456" y="3556769"/>
            <a:ext cx="1260000" cy="1260000"/>
          </a:xfrm>
          <a:prstGeom prst="pie">
            <a:avLst>
              <a:gd name="adj1" fmla="val 10810640"/>
              <a:gd name="adj2" fmla="val 1622091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0EC8B17C-A9B9-B44B-AFCE-5A6CC3D97D1C}"/>
              </a:ext>
            </a:extLst>
          </p:cNvPr>
          <p:cNvCxnSpPr>
            <a:cxnSpLocks/>
          </p:cNvCxnSpPr>
          <p:nvPr/>
        </p:nvCxnSpPr>
        <p:spPr>
          <a:xfrm flipV="1">
            <a:off x="243640" y="4317988"/>
            <a:ext cx="633908" cy="4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A1B13955-F5FC-2647-92C8-72F17E390904}"/>
              </a:ext>
            </a:extLst>
          </p:cNvPr>
          <p:cNvSpPr txBox="1"/>
          <p:nvPr/>
        </p:nvSpPr>
        <p:spPr>
          <a:xfrm>
            <a:off x="337653" y="431798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4cm</a:t>
            </a:r>
          </a:p>
        </p:txBody>
      </p:sp>
      <p:sp>
        <p:nvSpPr>
          <p:cNvPr id="345" name="Pie 344">
            <a:extLst>
              <a:ext uri="{FF2B5EF4-FFF2-40B4-BE49-F238E27FC236}">
                <a16:creationId xmlns:a16="http://schemas.microsoft.com/office/drawing/2014/main" id="{57071791-3017-BA48-8803-F9781644F543}"/>
              </a:ext>
            </a:extLst>
          </p:cNvPr>
          <p:cNvSpPr/>
          <p:nvPr/>
        </p:nvSpPr>
        <p:spPr>
          <a:xfrm>
            <a:off x="251456" y="5375160"/>
            <a:ext cx="1260000" cy="1260000"/>
          </a:xfrm>
          <a:prstGeom prst="pie">
            <a:avLst>
              <a:gd name="adj1" fmla="val 21585397"/>
              <a:gd name="adj2" fmla="val 1625461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2E3AA8-3763-B745-9166-142A04B670DE}"/>
              </a:ext>
            </a:extLst>
          </p:cNvPr>
          <p:cNvGrpSpPr/>
          <p:nvPr/>
        </p:nvGrpSpPr>
        <p:grpSpPr>
          <a:xfrm>
            <a:off x="736477" y="4061163"/>
            <a:ext cx="141071" cy="125606"/>
            <a:chOff x="736477" y="4061163"/>
            <a:chExt cx="141071" cy="1256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1D9450E-FC39-C646-86FC-07818859521E}"/>
                </a:ext>
              </a:extLst>
            </p:cNvPr>
            <p:cNvCxnSpPr/>
            <p:nvPr/>
          </p:nvCxnSpPr>
          <p:spPr>
            <a:xfrm flipH="1">
              <a:off x="736477" y="4061163"/>
              <a:ext cx="1410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5FE76BC-5052-8545-BCC4-816312D06C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715" y="4061163"/>
              <a:ext cx="0" cy="125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4357F272-E359-7E41-88D2-C6CD0E8F9A9A}"/>
              </a:ext>
            </a:extLst>
          </p:cNvPr>
          <p:cNvGrpSpPr/>
          <p:nvPr/>
        </p:nvGrpSpPr>
        <p:grpSpPr>
          <a:xfrm rot="5400000">
            <a:off x="892602" y="5857077"/>
            <a:ext cx="141071" cy="125606"/>
            <a:chOff x="736477" y="4061163"/>
            <a:chExt cx="141071" cy="125606"/>
          </a:xfrm>
        </p:grpSpPr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53355618-9678-E942-97AB-23FF9487D19A}"/>
                </a:ext>
              </a:extLst>
            </p:cNvPr>
            <p:cNvCxnSpPr/>
            <p:nvPr/>
          </p:nvCxnSpPr>
          <p:spPr>
            <a:xfrm flipH="1">
              <a:off x="736477" y="4061163"/>
              <a:ext cx="1410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280D2E08-3150-E94A-AE0B-41BF8726A2F5}"/>
                </a:ext>
              </a:extLst>
            </p:cNvPr>
            <p:cNvCxnSpPr>
              <a:cxnSpLocks/>
            </p:cNvCxnSpPr>
            <p:nvPr/>
          </p:nvCxnSpPr>
          <p:spPr>
            <a:xfrm>
              <a:off x="740715" y="4061163"/>
              <a:ext cx="0" cy="125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21F7CCE3-8FBF-F04B-8B7C-58ECFCE7ABEB}"/>
              </a:ext>
            </a:extLst>
          </p:cNvPr>
          <p:cNvSpPr txBox="1"/>
          <p:nvPr/>
        </p:nvSpPr>
        <p:spPr>
          <a:xfrm>
            <a:off x="845453" y="600883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4cm</a:t>
            </a:r>
          </a:p>
        </p:txBody>
      </p:sp>
      <p:sp>
        <p:nvSpPr>
          <p:cNvPr id="56" name="Pie 55">
            <a:extLst>
              <a:ext uri="{FF2B5EF4-FFF2-40B4-BE49-F238E27FC236}">
                <a16:creationId xmlns:a16="http://schemas.microsoft.com/office/drawing/2014/main" id="{097BB669-5E46-E947-A3D4-B159345B5FDA}"/>
              </a:ext>
            </a:extLst>
          </p:cNvPr>
          <p:cNvSpPr/>
          <p:nvPr/>
        </p:nvSpPr>
        <p:spPr>
          <a:xfrm>
            <a:off x="3701164" y="1623994"/>
            <a:ext cx="1260000" cy="1260000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CDA8DFF-12B0-1242-ACE1-535F9BD588EE}"/>
              </a:ext>
            </a:extLst>
          </p:cNvPr>
          <p:cNvCxnSpPr>
            <a:cxnSpLocks/>
          </p:cNvCxnSpPr>
          <p:nvPr/>
        </p:nvCxnSpPr>
        <p:spPr>
          <a:xfrm>
            <a:off x="3693348" y="2385615"/>
            <a:ext cx="126781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47F43EB8-6D26-5247-944B-80EF894EACBA}"/>
              </a:ext>
            </a:extLst>
          </p:cNvPr>
          <p:cNvSpPr txBox="1"/>
          <p:nvPr/>
        </p:nvSpPr>
        <p:spPr>
          <a:xfrm>
            <a:off x="4062600" y="238521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6cm</a:t>
            </a:r>
          </a:p>
        </p:txBody>
      </p:sp>
      <p:sp>
        <p:nvSpPr>
          <p:cNvPr id="59" name="Pie 58">
            <a:extLst>
              <a:ext uri="{FF2B5EF4-FFF2-40B4-BE49-F238E27FC236}">
                <a16:creationId xmlns:a16="http://schemas.microsoft.com/office/drawing/2014/main" id="{38E7F17A-B929-E941-86BA-7DA1513DE8AF}"/>
              </a:ext>
            </a:extLst>
          </p:cNvPr>
          <p:cNvSpPr/>
          <p:nvPr/>
        </p:nvSpPr>
        <p:spPr>
          <a:xfrm>
            <a:off x="5676835" y="1619861"/>
            <a:ext cx="1260000" cy="1260000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81EA402-613C-4642-BD3F-F0EFE525FBEB}"/>
              </a:ext>
            </a:extLst>
          </p:cNvPr>
          <p:cNvCxnSpPr>
            <a:cxnSpLocks/>
          </p:cNvCxnSpPr>
          <p:nvPr/>
        </p:nvCxnSpPr>
        <p:spPr>
          <a:xfrm>
            <a:off x="5669019" y="2381482"/>
            <a:ext cx="126781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88C20019-D63C-9842-8120-8A83266C4B02}"/>
              </a:ext>
            </a:extLst>
          </p:cNvPr>
          <p:cNvSpPr txBox="1"/>
          <p:nvPr/>
        </p:nvSpPr>
        <p:spPr>
          <a:xfrm>
            <a:off x="6038271" y="2381080"/>
            <a:ext cx="529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12cm</a:t>
            </a:r>
          </a:p>
        </p:txBody>
      </p:sp>
      <p:sp>
        <p:nvSpPr>
          <p:cNvPr id="62" name="Pie 61">
            <a:extLst>
              <a:ext uri="{FF2B5EF4-FFF2-40B4-BE49-F238E27FC236}">
                <a16:creationId xmlns:a16="http://schemas.microsoft.com/office/drawing/2014/main" id="{0EA56BC1-E1FA-CC40-8D41-0D4FD0BDC77E}"/>
              </a:ext>
            </a:extLst>
          </p:cNvPr>
          <p:cNvSpPr/>
          <p:nvPr/>
        </p:nvSpPr>
        <p:spPr>
          <a:xfrm>
            <a:off x="7644690" y="1619861"/>
            <a:ext cx="1260000" cy="1260000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7C8CD4-AB3D-3945-B26D-41E8FF086EB4}"/>
              </a:ext>
            </a:extLst>
          </p:cNvPr>
          <p:cNvSpPr txBox="1"/>
          <p:nvPr/>
        </p:nvSpPr>
        <p:spPr>
          <a:xfrm>
            <a:off x="8341133" y="237516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6cm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F17308-969E-184F-8DA2-8B09233E528E}"/>
              </a:ext>
            </a:extLst>
          </p:cNvPr>
          <p:cNvCxnSpPr>
            <a:cxnSpLocks/>
          </p:cNvCxnSpPr>
          <p:nvPr/>
        </p:nvCxnSpPr>
        <p:spPr>
          <a:xfrm>
            <a:off x="8288349" y="2387121"/>
            <a:ext cx="616341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ie 67">
            <a:extLst>
              <a:ext uri="{FF2B5EF4-FFF2-40B4-BE49-F238E27FC236}">
                <a16:creationId xmlns:a16="http://schemas.microsoft.com/office/drawing/2014/main" id="{1FF79D06-F51C-2946-8AED-965D604B8241}"/>
              </a:ext>
            </a:extLst>
          </p:cNvPr>
          <p:cNvSpPr/>
          <p:nvPr/>
        </p:nvSpPr>
        <p:spPr>
          <a:xfrm>
            <a:off x="3701164" y="3319598"/>
            <a:ext cx="1260000" cy="1260000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AB8B567-9ACC-EE4B-BF36-BB4D592A1972}"/>
              </a:ext>
            </a:extLst>
          </p:cNvPr>
          <p:cNvCxnSpPr>
            <a:cxnSpLocks/>
          </p:cNvCxnSpPr>
          <p:nvPr/>
        </p:nvCxnSpPr>
        <p:spPr>
          <a:xfrm flipH="1" flipV="1">
            <a:off x="4005124" y="3439944"/>
            <a:ext cx="339700" cy="494234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18EC61B-D595-5640-A063-4871B54860BE}"/>
              </a:ext>
            </a:extLst>
          </p:cNvPr>
          <p:cNvSpPr txBox="1"/>
          <p:nvPr/>
        </p:nvSpPr>
        <p:spPr>
          <a:xfrm>
            <a:off x="4169875" y="3514408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6cm</a:t>
            </a:r>
          </a:p>
        </p:txBody>
      </p:sp>
      <p:sp>
        <p:nvSpPr>
          <p:cNvPr id="73" name="Pie 72">
            <a:extLst>
              <a:ext uri="{FF2B5EF4-FFF2-40B4-BE49-F238E27FC236}">
                <a16:creationId xmlns:a16="http://schemas.microsoft.com/office/drawing/2014/main" id="{3FCFC461-FCB7-7947-BD8E-6EBBD3DD15F6}"/>
              </a:ext>
            </a:extLst>
          </p:cNvPr>
          <p:cNvSpPr/>
          <p:nvPr/>
        </p:nvSpPr>
        <p:spPr>
          <a:xfrm>
            <a:off x="5676835" y="3319598"/>
            <a:ext cx="1260000" cy="1260000"/>
          </a:xfrm>
          <a:prstGeom prst="pie">
            <a:avLst>
              <a:gd name="adj1" fmla="val 10810640"/>
              <a:gd name="adj2" fmla="val 161592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2C49D62-1238-FF44-B592-174D60288CDB}"/>
              </a:ext>
            </a:extLst>
          </p:cNvPr>
          <p:cNvGrpSpPr/>
          <p:nvPr/>
        </p:nvGrpSpPr>
        <p:grpSpPr>
          <a:xfrm>
            <a:off x="6149377" y="3814049"/>
            <a:ext cx="141071" cy="125606"/>
            <a:chOff x="736477" y="4061163"/>
            <a:chExt cx="141071" cy="12560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3EE7E0E-33B9-DF41-9C61-6964CBA5A8DA}"/>
                </a:ext>
              </a:extLst>
            </p:cNvPr>
            <p:cNvCxnSpPr/>
            <p:nvPr/>
          </p:nvCxnSpPr>
          <p:spPr>
            <a:xfrm flipH="1">
              <a:off x="736477" y="4061163"/>
              <a:ext cx="1410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F994891-2357-1E4C-BABC-EC2A6AD4461E}"/>
                </a:ext>
              </a:extLst>
            </p:cNvPr>
            <p:cNvCxnSpPr>
              <a:cxnSpLocks/>
            </p:cNvCxnSpPr>
            <p:nvPr/>
          </p:nvCxnSpPr>
          <p:spPr>
            <a:xfrm>
              <a:off x="740715" y="4061163"/>
              <a:ext cx="0" cy="125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21A3A15C-3C82-4D4B-9CAA-086613A87FCC}"/>
              </a:ext>
            </a:extLst>
          </p:cNvPr>
          <p:cNvCxnSpPr>
            <a:cxnSpLocks/>
          </p:cNvCxnSpPr>
          <p:nvPr/>
        </p:nvCxnSpPr>
        <p:spPr>
          <a:xfrm flipV="1">
            <a:off x="6375375" y="3319598"/>
            <a:ext cx="0" cy="63000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B7650FF5-B88D-2F48-A18B-4CBFF39354F2}"/>
              </a:ext>
            </a:extLst>
          </p:cNvPr>
          <p:cNvSpPr txBox="1"/>
          <p:nvPr/>
        </p:nvSpPr>
        <p:spPr>
          <a:xfrm>
            <a:off x="6342201" y="3539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6cm</a:t>
            </a:r>
          </a:p>
        </p:txBody>
      </p:sp>
      <p:sp>
        <p:nvSpPr>
          <p:cNvPr id="80" name="Pie 79">
            <a:extLst>
              <a:ext uri="{FF2B5EF4-FFF2-40B4-BE49-F238E27FC236}">
                <a16:creationId xmlns:a16="http://schemas.microsoft.com/office/drawing/2014/main" id="{B8E67EA3-C3F3-3443-827E-51D6B1138D4A}"/>
              </a:ext>
            </a:extLst>
          </p:cNvPr>
          <p:cNvSpPr/>
          <p:nvPr/>
        </p:nvSpPr>
        <p:spPr>
          <a:xfrm>
            <a:off x="7637413" y="3319598"/>
            <a:ext cx="1260000" cy="1260000"/>
          </a:xfrm>
          <a:prstGeom prst="pie">
            <a:avLst>
              <a:gd name="adj1" fmla="val 10810640"/>
              <a:gd name="adj2" fmla="val 161592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D487E99-3EBD-F940-935E-22847BCA855A}"/>
              </a:ext>
            </a:extLst>
          </p:cNvPr>
          <p:cNvCxnSpPr>
            <a:cxnSpLocks/>
          </p:cNvCxnSpPr>
          <p:nvPr/>
        </p:nvCxnSpPr>
        <p:spPr>
          <a:xfrm flipV="1">
            <a:off x="8335953" y="3319598"/>
            <a:ext cx="0" cy="63000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0DBDBF8-9E5A-DE4C-99FB-47112BBB902C}"/>
              </a:ext>
            </a:extLst>
          </p:cNvPr>
          <p:cNvSpPr txBox="1"/>
          <p:nvPr/>
        </p:nvSpPr>
        <p:spPr>
          <a:xfrm>
            <a:off x="8302779" y="3539664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8cm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DB98FFC-F76D-FB49-A9D1-C0A9A997D335}"/>
              </a:ext>
            </a:extLst>
          </p:cNvPr>
          <p:cNvGrpSpPr/>
          <p:nvPr/>
        </p:nvGrpSpPr>
        <p:grpSpPr>
          <a:xfrm>
            <a:off x="8109947" y="3814049"/>
            <a:ext cx="141071" cy="125606"/>
            <a:chOff x="736477" y="4061163"/>
            <a:chExt cx="141071" cy="125606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ECA742C-DB3D-E54D-B7A4-BECDD8463B1F}"/>
                </a:ext>
              </a:extLst>
            </p:cNvPr>
            <p:cNvCxnSpPr/>
            <p:nvPr/>
          </p:nvCxnSpPr>
          <p:spPr>
            <a:xfrm flipH="1">
              <a:off x="736477" y="4061163"/>
              <a:ext cx="1410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B52FCC0-250B-C94C-A30E-E6D19A78DD15}"/>
                </a:ext>
              </a:extLst>
            </p:cNvPr>
            <p:cNvCxnSpPr>
              <a:cxnSpLocks/>
            </p:cNvCxnSpPr>
            <p:nvPr/>
          </p:nvCxnSpPr>
          <p:spPr>
            <a:xfrm>
              <a:off x="740715" y="4061163"/>
              <a:ext cx="0" cy="125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Pie 85">
            <a:extLst>
              <a:ext uri="{FF2B5EF4-FFF2-40B4-BE49-F238E27FC236}">
                <a16:creationId xmlns:a16="http://schemas.microsoft.com/office/drawing/2014/main" id="{8458DC81-5891-7E45-BCEE-5E8AAA95E438}"/>
              </a:ext>
            </a:extLst>
          </p:cNvPr>
          <p:cNvSpPr/>
          <p:nvPr/>
        </p:nvSpPr>
        <p:spPr>
          <a:xfrm>
            <a:off x="3693348" y="5015202"/>
            <a:ext cx="1260000" cy="1260000"/>
          </a:xfrm>
          <a:prstGeom prst="pie">
            <a:avLst>
              <a:gd name="adj1" fmla="val 21589591"/>
              <a:gd name="adj2" fmla="val 161592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00EB829-FD01-DB45-918F-9B0282B7BA99}"/>
              </a:ext>
            </a:extLst>
          </p:cNvPr>
          <p:cNvSpPr txBox="1"/>
          <p:nvPr/>
        </p:nvSpPr>
        <p:spPr>
          <a:xfrm>
            <a:off x="4409144" y="563450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8cm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0CA3602-2C6D-3C4D-A35E-FC668E70B3E5}"/>
              </a:ext>
            </a:extLst>
          </p:cNvPr>
          <p:cNvGrpSpPr/>
          <p:nvPr/>
        </p:nvGrpSpPr>
        <p:grpSpPr>
          <a:xfrm rot="5400000">
            <a:off x="4330433" y="5520524"/>
            <a:ext cx="141071" cy="125606"/>
            <a:chOff x="736477" y="4061163"/>
            <a:chExt cx="141071" cy="125606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CF9109F-487C-A741-B0FF-BB6221222BD0}"/>
                </a:ext>
              </a:extLst>
            </p:cNvPr>
            <p:cNvCxnSpPr/>
            <p:nvPr/>
          </p:nvCxnSpPr>
          <p:spPr>
            <a:xfrm flipH="1">
              <a:off x="736477" y="4061163"/>
              <a:ext cx="1410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50B20A1-9295-9443-AB81-5561A75B926D}"/>
                </a:ext>
              </a:extLst>
            </p:cNvPr>
            <p:cNvCxnSpPr>
              <a:cxnSpLocks/>
            </p:cNvCxnSpPr>
            <p:nvPr/>
          </p:nvCxnSpPr>
          <p:spPr>
            <a:xfrm>
              <a:off x="740715" y="4061163"/>
              <a:ext cx="0" cy="125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Pie 91">
            <a:extLst>
              <a:ext uri="{FF2B5EF4-FFF2-40B4-BE49-F238E27FC236}">
                <a16:creationId xmlns:a16="http://schemas.microsoft.com/office/drawing/2014/main" id="{9CACE907-6F64-044F-8BFA-EA78FA108C02}"/>
              </a:ext>
            </a:extLst>
          </p:cNvPr>
          <p:cNvSpPr/>
          <p:nvPr/>
        </p:nvSpPr>
        <p:spPr>
          <a:xfrm>
            <a:off x="5672927" y="5015202"/>
            <a:ext cx="1260000" cy="1260000"/>
          </a:xfrm>
          <a:prstGeom prst="pie">
            <a:avLst>
              <a:gd name="adj1" fmla="val 21589591"/>
              <a:gd name="adj2" fmla="val 161592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CCE3CD6-59CE-7849-9BC9-5476B87216CD}"/>
              </a:ext>
            </a:extLst>
          </p:cNvPr>
          <p:cNvSpPr txBox="1"/>
          <p:nvPr/>
        </p:nvSpPr>
        <p:spPr>
          <a:xfrm>
            <a:off x="6065066" y="5818586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7cm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D3EE88F-E0BF-B341-A5D7-86FC02BB3EF3}"/>
              </a:ext>
            </a:extLst>
          </p:cNvPr>
          <p:cNvGrpSpPr/>
          <p:nvPr/>
        </p:nvGrpSpPr>
        <p:grpSpPr>
          <a:xfrm rot="5400000">
            <a:off x="6310012" y="5520524"/>
            <a:ext cx="141071" cy="125606"/>
            <a:chOff x="736477" y="4061163"/>
            <a:chExt cx="141071" cy="125606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DFE0AE72-C2D4-2746-A924-CBF552E001D8}"/>
                </a:ext>
              </a:extLst>
            </p:cNvPr>
            <p:cNvCxnSpPr/>
            <p:nvPr/>
          </p:nvCxnSpPr>
          <p:spPr>
            <a:xfrm flipH="1">
              <a:off x="736477" y="4061163"/>
              <a:ext cx="1410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D51E388-B908-134B-92E5-56FAD7E8562A}"/>
                </a:ext>
              </a:extLst>
            </p:cNvPr>
            <p:cNvCxnSpPr>
              <a:cxnSpLocks/>
            </p:cNvCxnSpPr>
            <p:nvPr/>
          </p:nvCxnSpPr>
          <p:spPr>
            <a:xfrm>
              <a:off x="740715" y="4061163"/>
              <a:ext cx="0" cy="1256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6DF009-D85C-F64E-91A3-12B238278627}"/>
              </a:ext>
            </a:extLst>
          </p:cNvPr>
          <p:cNvCxnSpPr>
            <a:cxnSpLocks/>
          </p:cNvCxnSpPr>
          <p:nvPr/>
        </p:nvCxnSpPr>
        <p:spPr>
          <a:xfrm flipH="1">
            <a:off x="5897366" y="5645202"/>
            <a:ext cx="420379" cy="50901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ie 98">
            <a:extLst>
              <a:ext uri="{FF2B5EF4-FFF2-40B4-BE49-F238E27FC236}">
                <a16:creationId xmlns:a16="http://schemas.microsoft.com/office/drawing/2014/main" id="{9B11DA88-39C2-3547-89CF-DC3E166F1077}"/>
              </a:ext>
            </a:extLst>
          </p:cNvPr>
          <p:cNvSpPr/>
          <p:nvPr/>
        </p:nvSpPr>
        <p:spPr>
          <a:xfrm>
            <a:off x="7577745" y="5015202"/>
            <a:ext cx="1260000" cy="1260000"/>
          </a:xfrm>
          <a:prstGeom prst="pie">
            <a:avLst>
              <a:gd name="adj1" fmla="val 21589591"/>
              <a:gd name="adj2" fmla="val 16159224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FD2574C-0C97-434F-AE21-83EE0012F60B}"/>
                  </a:ext>
                </a:extLst>
              </p:cNvPr>
              <p:cNvSpPr txBox="1"/>
              <p:nvPr/>
            </p:nvSpPr>
            <p:spPr>
              <a:xfrm>
                <a:off x="7990432" y="5818586"/>
                <a:ext cx="489236" cy="3718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100" b="0" i="0" smtClean="0">
                            <a:latin typeface="+mn-lt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100" b="0" i="0" smtClean="0">
                            <a:latin typeface="+mn-lt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100" dirty="0"/>
                  <a:t> cm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FD2574C-0C97-434F-AE21-83EE0012F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432" y="5818586"/>
                <a:ext cx="489236" cy="37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64161D6-1BCD-F14F-A1F5-0AF38D9D1F8A}"/>
              </a:ext>
            </a:extLst>
          </p:cNvPr>
          <p:cNvCxnSpPr>
            <a:cxnSpLocks/>
          </p:cNvCxnSpPr>
          <p:nvPr/>
        </p:nvCxnSpPr>
        <p:spPr>
          <a:xfrm flipH="1">
            <a:off x="7802184" y="5645202"/>
            <a:ext cx="420379" cy="509018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6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3398818232"/>
              </p:ext>
            </p:extLst>
          </p:nvPr>
        </p:nvGraphicFramePr>
        <p:xfrm>
          <a:off x="130629" y="154380"/>
          <a:ext cx="8882742" cy="6571128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106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4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Area of a Circle – Working Backwards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baseline="0" dirty="0"/>
                        <a:t>Work out the area of the shapes shown below.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436849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I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9492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A = 50.27cm</a:t>
                      </a:r>
                      <a:r>
                        <a:rPr lang="en-GB" sz="1100" baseline="30000" dirty="0"/>
                        <a:t>2</a:t>
                      </a:r>
                      <a:endParaRPr lang="en-GB" sz="110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aseline="0" dirty="0"/>
                        <a:t>Calculate radius.</a:t>
                      </a:r>
                      <a:endParaRPr sz="1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 1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800" dirty="0"/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606944"/>
                  </a:ext>
                </a:extLst>
              </a:tr>
              <a:tr h="135255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A = 153.94mm</a:t>
                      </a:r>
                      <a:r>
                        <a:rPr lang="en-GB" sz="1100" baseline="30000" dirty="0"/>
                        <a:t>2</a:t>
                      </a:r>
                      <a:endParaRPr lang="en-GB" sz="110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aseline="0" dirty="0"/>
                        <a:t>Calculate diameter.</a:t>
                      </a:r>
                      <a:endParaRPr lang="en-GB" sz="11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544068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800" dirty="0"/>
                        <a:t>WE DO 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436862"/>
                  </a:ext>
                </a:extLst>
              </a:tr>
              <a:tr h="1510808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dirty="0"/>
                        <a:t>A = 56.55cm</a:t>
                      </a:r>
                      <a:r>
                        <a:rPr lang="en-GB" sz="1100" baseline="30000" dirty="0"/>
                        <a:t>2</a:t>
                      </a:r>
                      <a:endParaRPr lang="en-GB" sz="110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aseline="0" dirty="0"/>
                        <a:t>Calculate diameter.</a:t>
                      </a:r>
                      <a:endParaRPr lang="en-GB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041076"/>
                  </a:ext>
                </a:extLst>
              </a:tr>
            </a:tbl>
          </a:graphicData>
        </a:graphic>
      </p:graphicFrame>
      <p:sp>
        <p:nvSpPr>
          <p:cNvPr id="359" name="Oval 358">
            <a:extLst>
              <a:ext uri="{FF2B5EF4-FFF2-40B4-BE49-F238E27FC236}">
                <a16:creationId xmlns:a16="http://schemas.microsoft.com/office/drawing/2014/main" id="{1B1D3056-FE17-AB49-8F68-5A01772C21A9}"/>
              </a:ext>
            </a:extLst>
          </p:cNvPr>
          <p:cNvSpPr/>
          <p:nvPr/>
        </p:nvSpPr>
        <p:spPr>
          <a:xfrm>
            <a:off x="313843" y="173082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6769A847-C52D-FA41-8182-9B6454AC0066}"/>
              </a:ext>
            </a:extLst>
          </p:cNvPr>
          <p:cNvSpPr txBox="1"/>
          <p:nvPr/>
        </p:nvSpPr>
        <p:spPr>
          <a:xfrm>
            <a:off x="863178" y="1943328"/>
            <a:ext cx="231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cxnSp>
        <p:nvCxnSpPr>
          <p:cNvPr id="361" name="Straight Arrow Connector 360">
            <a:extLst>
              <a:ext uri="{FF2B5EF4-FFF2-40B4-BE49-F238E27FC236}">
                <a16:creationId xmlns:a16="http://schemas.microsoft.com/office/drawing/2014/main" id="{AC32BF41-9549-8F44-88E1-D8BC91045F1B}"/>
              </a:ext>
            </a:extLst>
          </p:cNvPr>
          <p:cNvCxnSpPr>
            <a:cxnSpLocks/>
            <a:endCxn id="359" idx="6"/>
          </p:cNvCxnSpPr>
          <p:nvPr/>
        </p:nvCxnSpPr>
        <p:spPr>
          <a:xfrm>
            <a:off x="771043" y="218802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Oval 361">
            <a:extLst>
              <a:ext uri="{FF2B5EF4-FFF2-40B4-BE49-F238E27FC236}">
                <a16:creationId xmlns:a16="http://schemas.microsoft.com/office/drawing/2014/main" id="{5A483890-C62C-EE42-9900-14A4F74BFC54}"/>
              </a:ext>
            </a:extLst>
          </p:cNvPr>
          <p:cNvSpPr/>
          <p:nvPr/>
        </p:nvSpPr>
        <p:spPr>
          <a:xfrm>
            <a:off x="313843" y="3598121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6DACE3CD-2811-A448-AB05-999C01A5DDCD}"/>
              </a:ext>
            </a:extLst>
          </p:cNvPr>
          <p:cNvSpPr txBox="1"/>
          <p:nvPr/>
        </p:nvSpPr>
        <p:spPr>
          <a:xfrm>
            <a:off x="709848" y="398948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</a:t>
            </a:r>
          </a:p>
        </p:txBody>
      </p:sp>
      <p:cxnSp>
        <p:nvCxnSpPr>
          <p:cNvPr id="364" name="Straight Arrow Connector 363">
            <a:extLst>
              <a:ext uri="{FF2B5EF4-FFF2-40B4-BE49-F238E27FC236}">
                <a16:creationId xmlns:a16="http://schemas.microsoft.com/office/drawing/2014/main" id="{FF1C2F2C-7E39-9540-8C9C-CCFB0FDBA50A}"/>
              </a:ext>
            </a:extLst>
          </p:cNvPr>
          <p:cNvCxnSpPr>
            <a:cxnSpLocks/>
          </p:cNvCxnSpPr>
          <p:nvPr/>
        </p:nvCxnSpPr>
        <p:spPr>
          <a:xfrm flipV="1">
            <a:off x="447754" y="3732032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ie 52">
            <a:extLst>
              <a:ext uri="{FF2B5EF4-FFF2-40B4-BE49-F238E27FC236}">
                <a16:creationId xmlns:a16="http://schemas.microsoft.com/office/drawing/2014/main" id="{D5268677-BA2D-2C4B-BA2C-362EA762E2AC}"/>
              </a:ext>
            </a:extLst>
          </p:cNvPr>
          <p:cNvSpPr/>
          <p:nvPr/>
        </p:nvSpPr>
        <p:spPr>
          <a:xfrm>
            <a:off x="313843" y="5489954"/>
            <a:ext cx="780489" cy="761621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0123C43-B501-764C-A053-FD4F5315CF7E}"/>
              </a:ext>
            </a:extLst>
          </p:cNvPr>
          <p:cNvCxnSpPr>
            <a:cxnSpLocks/>
          </p:cNvCxnSpPr>
          <p:nvPr/>
        </p:nvCxnSpPr>
        <p:spPr>
          <a:xfrm>
            <a:off x="317182" y="5976002"/>
            <a:ext cx="7853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29B630A-BAE7-744A-B660-F68D6E094EDA}"/>
              </a:ext>
            </a:extLst>
          </p:cNvPr>
          <p:cNvSpPr txBox="1"/>
          <p:nvPr/>
        </p:nvSpPr>
        <p:spPr>
          <a:xfrm>
            <a:off x="607999" y="5970439"/>
            <a:ext cx="163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DEE45C5-44BC-4245-9D0A-365A24FD7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19990"/>
              </p:ext>
            </p:extLst>
          </p:nvPr>
        </p:nvGraphicFramePr>
        <p:xfrm>
          <a:off x="3374571" y="1698782"/>
          <a:ext cx="5463402" cy="4883376"/>
        </p:xfrm>
        <a:graphic>
          <a:graphicData uri="http://schemas.openxmlformats.org/drawingml/2006/table">
            <a:tbl>
              <a:tblPr firstRow="1" bandRow="1">
                <a:tableStyleId>{2572A604-6930-44FA-8A8C-41554DEEE212}</a:tableStyleId>
              </a:tblPr>
              <a:tblGrid>
                <a:gridCol w="2731701">
                  <a:extLst>
                    <a:ext uri="{9D8B030D-6E8A-4147-A177-3AD203B41FA5}">
                      <a16:colId xmlns:a16="http://schemas.microsoft.com/office/drawing/2014/main" val="873084329"/>
                    </a:ext>
                  </a:extLst>
                </a:gridCol>
                <a:gridCol w="2731701">
                  <a:extLst>
                    <a:ext uri="{9D8B030D-6E8A-4147-A177-3AD203B41FA5}">
                      <a16:colId xmlns:a16="http://schemas.microsoft.com/office/drawing/2014/main" val="1767276968"/>
                    </a:ext>
                  </a:extLst>
                </a:gridCol>
              </a:tblGrid>
              <a:tr h="1627792">
                <a:tc>
                  <a:txBody>
                    <a:bodyPr/>
                    <a:lstStyle/>
                    <a:p>
                      <a:r>
                        <a:rPr lang="en-US" b="1" dirty="0"/>
                        <a:t>a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/>
                        <a:t>A = 28.27cm</a:t>
                      </a:r>
                      <a:r>
                        <a:rPr lang="en-GB" sz="1100" b="0" baseline="30000" dirty="0"/>
                        <a:t>2</a:t>
                      </a:r>
                      <a:endParaRPr lang="en-GB" sz="1100" b="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baseline="0" dirty="0"/>
                        <a:t>Calculate radius.</a:t>
                      </a:r>
                      <a:endParaRPr lang="en-GB" sz="1100" b="0" dirty="0"/>
                    </a:p>
                    <a:p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/>
                        <a:t>A = 28.27cm</a:t>
                      </a:r>
                      <a:r>
                        <a:rPr lang="en-GB" sz="1100" b="0" baseline="30000" dirty="0"/>
                        <a:t>2</a:t>
                      </a:r>
                      <a:endParaRPr lang="en-GB" sz="1100" b="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baseline="0" dirty="0"/>
                        <a:t>Calculate diameter.</a:t>
                      </a:r>
                      <a:endParaRPr lang="en-GB" sz="1100" b="0" dirty="0"/>
                    </a:p>
                    <a:p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5184084"/>
                  </a:ext>
                </a:extLst>
              </a:tr>
              <a:tr h="1627792">
                <a:tc>
                  <a:txBody>
                    <a:bodyPr/>
                    <a:lstStyle/>
                    <a:p>
                      <a:r>
                        <a:rPr lang="en-US" b="1" dirty="0"/>
                        <a:t>c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/>
                        <a:t>A = 282.7cm</a:t>
                      </a:r>
                      <a:r>
                        <a:rPr lang="en-GB" sz="1100" b="0" baseline="30000" dirty="0"/>
                        <a:t>2</a:t>
                      </a:r>
                      <a:endParaRPr lang="en-GB" sz="1100" b="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baseline="0" dirty="0"/>
                        <a:t>Calculate radius to 2dp.</a:t>
                      </a:r>
                      <a:endParaRPr lang="en-GB" sz="1100" b="0" dirty="0"/>
                    </a:p>
                    <a:p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/>
                        <a:t>A = 282.7cm</a:t>
                      </a:r>
                      <a:r>
                        <a:rPr lang="en-GB" sz="1100" b="0" baseline="30000" dirty="0"/>
                        <a:t>2</a:t>
                      </a:r>
                      <a:endParaRPr lang="en-GB" sz="1100" b="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baseline="0" dirty="0"/>
                        <a:t>Calculate radius to 2dp.</a:t>
                      </a:r>
                      <a:endParaRPr lang="en-GB" sz="1100" b="0" dirty="0"/>
                    </a:p>
                    <a:p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8270388"/>
                  </a:ext>
                </a:extLst>
              </a:tr>
              <a:tr h="1627792">
                <a:tc>
                  <a:txBody>
                    <a:bodyPr/>
                    <a:lstStyle/>
                    <a:p>
                      <a:r>
                        <a:rPr lang="en-US" b="1" dirty="0"/>
                        <a:t>e</a:t>
                      </a: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dirty="0"/>
                        <a:t>A = 14.135cm</a:t>
                      </a:r>
                      <a:r>
                        <a:rPr lang="en-GB" sz="1100" b="0" baseline="30000" dirty="0"/>
                        <a:t>2</a:t>
                      </a:r>
                      <a:endParaRPr lang="en-GB" sz="1100" b="0" baseline="0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baseline="0" dirty="0"/>
                        <a:t>Calculate radius to 2dp.</a:t>
                      </a:r>
                      <a:endParaRPr lang="en-GB" sz="1100" b="0" dirty="0"/>
                    </a:p>
                    <a:p>
                      <a:endParaRPr lang="en-US" b="1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</a:t>
                      </a:r>
                    </a:p>
                    <a:p>
                      <a:pPr algn="r"/>
                      <a:r>
                        <a:rPr lang="en-US" sz="1200" b="0" dirty="0"/>
                        <a:t>The area of a </a:t>
                      </a:r>
                      <a:r>
                        <a:rPr lang="en-US" sz="1200" b="1" dirty="0"/>
                        <a:t>full circle</a:t>
                      </a:r>
                      <a:r>
                        <a:rPr lang="en-US" sz="1200" b="0" dirty="0"/>
                        <a:t> is 14.135cm</a:t>
                      </a:r>
                      <a:r>
                        <a:rPr lang="en-US" sz="1200" b="0" baseline="30000" dirty="0"/>
                        <a:t>2</a:t>
                      </a:r>
                      <a:r>
                        <a:rPr lang="en-US" sz="1200" b="0" baseline="0" dirty="0"/>
                        <a:t>.  Calculate its </a:t>
                      </a:r>
                      <a:r>
                        <a:rPr lang="en-US" sz="1200" b="0" u="sng" baseline="0" dirty="0"/>
                        <a:t>circumference</a:t>
                      </a:r>
                      <a:r>
                        <a:rPr lang="en-US" sz="1200" b="0" baseline="0" dirty="0"/>
                        <a:t>.</a:t>
                      </a:r>
                      <a:endParaRPr lang="en-US" sz="1200" b="0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0744146"/>
                  </a:ext>
                </a:extLst>
              </a:tr>
            </a:tbl>
          </a:graphicData>
        </a:graphic>
      </p:graphicFrame>
      <p:sp>
        <p:nvSpPr>
          <p:cNvPr id="57" name="Oval 56">
            <a:extLst>
              <a:ext uri="{FF2B5EF4-FFF2-40B4-BE49-F238E27FC236}">
                <a16:creationId xmlns:a16="http://schemas.microsoft.com/office/drawing/2014/main" id="{AABC71CC-128D-8D47-90B8-C1458E170EA7}"/>
              </a:ext>
            </a:extLst>
          </p:cNvPr>
          <p:cNvSpPr/>
          <p:nvPr/>
        </p:nvSpPr>
        <p:spPr>
          <a:xfrm>
            <a:off x="3487196" y="1943328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B9310C-6F92-1C44-A28E-6B6B0F36A5C2}"/>
              </a:ext>
            </a:extLst>
          </p:cNvPr>
          <p:cNvSpPr txBox="1"/>
          <p:nvPr/>
        </p:nvSpPr>
        <p:spPr>
          <a:xfrm>
            <a:off x="4036531" y="2155832"/>
            <a:ext cx="231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BBF581B-CEFB-6C4D-B1B2-82C2741EBA2D}"/>
              </a:ext>
            </a:extLst>
          </p:cNvPr>
          <p:cNvCxnSpPr>
            <a:cxnSpLocks/>
            <a:endCxn id="57" idx="6"/>
          </p:cNvCxnSpPr>
          <p:nvPr/>
        </p:nvCxnSpPr>
        <p:spPr>
          <a:xfrm>
            <a:off x="3944396" y="2400528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DA38D022-3A21-AA4E-9521-E6B19F800CB4}"/>
              </a:ext>
            </a:extLst>
          </p:cNvPr>
          <p:cNvSpPr/>
          <p:nvPr/>
        </p:nvSpPr>
        <p:spPr>
          <a:xfrm>
            <a:off x="6202324" y="1942604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559804-B93C-0740-90CA-7C6A31883E1D}"/>
              </a:ext>
            </a:extLst>
          </p:cNvPr>
          <p:cNvSpPr txBox="1"/>
          <p:nvPr/>
        </p:nvSpPr>
        <p:spPr>
          <a:xfrm>
            <a:off x="6598329" y="2333965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E2161FE-6298-0947-96FB-808C8973113C}"/>
              </a:ext>
            </a:extLst>
          </p:cNvPr>
          <p:cNvCxnSpPr>
            <a:cxnSpLocks/>
          </p:cNvCxnSpPr>
          <p:nvPr/>
        </p:nvCxnSpPr>
        <p:spPr>
          <a:xfrm flipV="1">
            <a:off x="6336235" y="2076515"/>
            <a:ext cx="646578" cy="646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EA4604D5-2E2D-EC49-A7B7-C0D9E6DB583D}"/>
              </a:ext>
            </a:extLst>
          </p:cNvPr>
          <p:cNvSpPr/>
          <p:nvPr/>
        </p:nvSpPr>
        <p:spPr>
          <a:xfrm>
            <a:off x="3487196" y="3598121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80FE146-733C-434A-BA5B-FA1C111EA28A}"/>
              </a:ext>
            </a:extLst>
          </p:cNvPr>
          <p:cNvSpPr txBox="1"/>
          <p:nvPr/>
        </p:nvSpPr>
        <p:spPr>
          <a:xfrm>
            <a:off x="4036531" y="3810625"/>
            <a:ext cx="231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8870F008-0CF4-6B48-A1E8-30D09C336A82}"/>
              </a:ext>
            </a:extLst>
          </p:cNvPr>
          <p:cNvCxnSpPr>
            <a:cxnSpLocks/>
            <a:endCxn id="63" idx="6"/>
          </p:cNvCxnSpPr>
          <p:nvPr/>
        </p:nvCxnSpPr>
        <p:spPr>
          <a:xfrm>
            <a:off x="3944396" y="4055321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Pie 65">
            <a:extLst>
              <a:ext uri="{FF2B5EF4-FFF2-40B4-BE49-F238E27FC236}">
                <a16:creationId xmlns:a16="http://schemas.microsoft.com/office/drawing/2014/main" id="{09D82381-1774-6146-9319-1914DAE59CE5}"/>
              </a:ext>
            </a:extLst>
          </p:cNvPr>
          <p:cNvSpPr/>
          <p:nvPr/>
        </p:nvSpPr>
        <p:spPr>
          <a:xfrm>
            <a:off x="6202324" y="3615043"/>
            <a:ext cx="914400" cy="914384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8AE672-7568-4E47-BE93-90A1A87D6A95}"/>
              </a:ext>
            </a:extLst>
          </p:cNvPr>
          <p:cNvSpPr txBox="1"/>
          <p:nvPr/>
        </p:nvSpPr>
        <p:spPr>
          <a:xfrm>
            <a:off x="6742492" y="4208687"/>
            <a:ext cx="191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01F1181-4874-D340-AAD2-3DDDF045B914}"/>
              </a:ext>
            </a:extLst>
          </p:cNvPr>
          <p:cNvCxnSpPr>
            <a:cxnSpLocks/>
          </p:cNvCxnSpPr>
          <p:nvPr/>
        </p:nvCxnSpPr>
        <p:spPr>
          <a:xfrm>
            <a:off x="6667332" y="4145923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ie 71">
            <a:extLst>
              <a:ext uri="{FF2B5EF4-FFF2-40B4-BE49-F238E27FC236}">
                <a16:creationId xmlns:a16="http://schemas.microsoft.com/office/drawing/2014/main" id="{F16DFFD0-C8EF-C146-9F3C-27B51426F604}"/>
              </a:ext>
            </a:extLst>
          </p:cNvPr>
          <p:cNvSpPr/>
          <p:nvPr/>
        </p:nvSpPr>
        <p:spPr>
          <a:xfrm>
            <a:off x="3487196" y="5252914"/>
            <a:ext cx="914400" cy="914384"/>
          </a:xfrm>
          <a:prstGeom prst="pie">
            <a:avLst>
              <a:gd name="adj1" fmla="val 10810640"/>
              <a:gd name="adj2" fmla="val 215831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BD52F8-B6B6-5748-832D-E8968FFA0738}"/>
              </a:ext>
            </a:extLst>
          </p:cNvPr>
          <p:cNvSpPr txBox="1"/>
          <p:nvPr/>
        </p:nvSpPr>
        <p:spPr>
          <a:xfrm>
            <a:off x="4027364" y="5846558"/>
            <a:ext cx="191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537160A-136B-4D42-BF00-6C239BABDBB4}"/>
              </a:ext>
            </a:extLst>
          </p:cNvPr>
          <p:cNvCxnSpPr>
            <a:cxnSpLocks/>
          </p:cNvCxnSpPr>
          <p:nvPr/>
        </p:nvCxnSpPr>
        <p:spPr>
          <a:xfrm>
            <a:off x="3952204" y="5783794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12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322</Words>
  <Application>Microsoft Macintosh PowerPoint</Application>
  <PresentationFormat>On-screen Show (4:3)</PresentationFormat>
  <Paragraphs>112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Office Theme</vt:lpstr>
      <vt:lpstr>Area of a Circle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33</cp:revision>
  <dcterms:created xsi:type="dcterms:W3CDTF">2018-01-27T15:48:25Z</dcterms:created>
  <dcterms:modified xsi:type="dcterms:W3CDTF">2021-10-09T19:40:33Z</dcterms:modified>
</cp:coreProperties>
</file>