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80" r:id="rId2"/>
    <p:sldId id="281" r:id="rId3"/>
    <p:sldId id="287" r:id="rId4"/>
    <p:sldId id="288" r:id="rId5"/>
    <p:sldId id="289" r:id="rId6"/>
    <p:sldId id="290" r:id="rId7"/>
    <p:sldId id="292" r:id="rId8"/>
    <p:sldId id="291" r:id="rId9"/>
    <p:sldId id="293" r:id="rId10"/>
    <p:sldId id="294" r:id="rId11"/>
    <p:sldId id="295" r:id="rId12"/>
  </p:sldIdLst>
  <p:sldSz cx="9144000" cy="6858000" type="screen4x3"/>
  <p:notesSz cx="6794500" cy="9931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8" roundtripDataSignature="AMtx7miZs39nGH+w16IVzHtR4PfxczB3r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572A604-6930-44FA-8A8C-41554DEEE212}">
  <a:tblStyle styleId="{2572A604-6930-44FA-8A8C-41554DEEE212}"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ED58A563-02C7-48BE-AD82-CCC30232CB04}"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3"/>
  </p:normalViewPr>
  <p:slideViewPr>
    <p:cSldViewPr snapToGrid="0">
      <p:cViewPr varScale="1">
        <p:scale>
          <a:sx n="102" d="100"/>
          <a:sy n="102" d="100"/>
        </p:scale>
        <p:origin x="1920"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customschemas.google.com/relationships/presentationmetadata" Target="meta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4283" cy="49657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48645" y="0"/>
            <a:ext cx="2944283" cy="49657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914400"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450" y="4717415"/>
            <a:ext cx="5435600" cy="446913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33106"/>
            <a:ext cx="2944283" cy="49657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48645" y="9433106"/>
            <a:ext cx="2944283" cy="49657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a2e4b46b51_0_0:notes"/>
          <p:cNvSpPr>
            <a:spLocks noGrp="1" noRot="1" noChangeAspect="1"/>
          </p:cNvSpPr>
          <p:nvPr>
            <p:ph type="sldImg" idx="2"/>
          </p:nvPr>
        </p:nvSpPr>
        <p:spPr>
          <a:xfrm>
            <a:off x="914400"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a2e4b46b51_0_0:notes"/>
          <p:cNvSpPr txBox="1">
            <a:spLocks noGrp="1"/>
          </p:cNvSpPr>
          <p:nvPr>
            <p:ph type="body" idx="1"/>
          </p:nvPr>
        </p:nvSpPr>
        <p:spPr>
          <a:xfrm>
            <a:off x="679450" y="4717415"/>
            <a:ext cx="5435700" cy="4469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8" name="Google Shape;118;ga2e4b46b51_0_0:notes"/>
          <p:cNvSpPr txBox="1">
            <a:spLocks noGrp="1"/>
          </p:cNvSpPr>
          <p:nvPr>
            <p:ph type="sldNum" idx="12"/>
          </p:nvPr>
        </p:nvSpPr>
        <p:spPr>
          <a:xfrm>
            <a:off x="3848645" y="9433106"/>
            <a:ext cx="2944200" cy="4965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2</a:t>
            </a:fld>
            <a:endParaRPr/>
          </a:p>
        </p:txBody>
      </p:sp>
    </p:spTree>
    <p:extLst>
      <p:ext uri="{BB962C8B-B14F-4D97-AF65-F5344CB8AC3E}">
        <p14:creationId xmlns:p14="http://schemas.microsoft.com/office/powerpoint/2010/main" val="5732168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a2e4b46b51_0_0:notes"/>
          <p:cNvSpPr>
            <a:spLocks noGrp="1" noRot="1" noChangeAspect="1"/>
          </p:cNvSpPr>
          <p:nvPr>
            <p:ph type="sldImg" idx="2"/>
          </p:nvPr>
        </p:nvSpPr>
        <p:spPr>
          <a:xfrm>
            <a:off x="914400"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a2e4b46b51_0_0:notes"/>
          <p:cNvSpPr txBox="1">
            <a:spLocks noGrp="1"/>
          </p:cNvSpPr>
          <p:nvPr>
            <p:ph type="body" idx="1"/>
          </p:nvPr>
        </p:nvSpPr>
        <p:spPr>
          <a:xfrm>
            <a:off x="679450" y="4717415"/>
            <a:ext cx="5435700" cy="4469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8" name="Google Shape;118;ga2e4b46b51_0_0:notes"/>
          <p:cNvSpPr txBox="1">
            <a:spLocks noGrp="1"/>
          </p:cNvSpPr>
          <p:nvPr>
            <p:ph type="sldNum" idx="12"/>
          </p:nvPr>
        </p:nvSpPr>
        <p:spPr>
          <a:xfrm>
            <a:off x="3848645" y="9433106"/>
            <a:ext cx="2944200" cy="4965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11</a:t>
            </a:fld>
            <a:endParaRPr/>
          </a:p>
        </p:txBody>
      </p:sp>
    </p:spTree>
    <p:extLst>
      <p:ext uri="{BB962C8B-B14F-4D97-AF65-F5344CB8AC3E}">
        <p14:creationId xmlns:p14="http://schemas.microsoft.com/office/powerpoint/2010/main" val="1352376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a2e4b46b51_0_0:notes"/>
          <p:cNvSpPr>
            <a:spLocks noGrp="1" noRot="1" noChangeAspect="1"/>
          </p:cNvSpPr>
          <p:nvPr>
            <p:ph type="sldImg" idx="2"/>
          </p:nvPr>
        </p:nvSpPr>
        <p:spPr>
          <a:xfrm>
            <a:off x="914400"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a2e4b46b51_0_0:notes"/>
          <p:cNvSpPr txBox="1">
            <a:spLocks noGrp="1"/>
          </p:cNvSpPr>
          <p:nvPr>
            <p:ph type="body" idx="1"/>
          </p:nvPr>
        </p:nvSpPr>
        <p:spPr>
          <a:xfrm>
            <a:off x="679450" y="4717415"/>
            <a:ext cx="5435700" cy="4469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8" name="Google Shape;118;ga2e4b46b51_0_0:notes"/>
          <p:cNvSpPr txBox="1">
            <a:spLocks noGrp="1"/>
          </p:cNvSpPr>
          <p:nvPr>
            <p:ph type="sldNum" idx="12"/>
          </p:nvPr>
        </p:nvSpPr>
        <p:spPr>
          <a:xfrm>
            <a:off x="3848645" y="9433106"/>
            <a:ext cx="2944200" cy="4965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3</a:t>
            </a:fld>
            <a:endParaRPr/>
          </a:p>
        </p:txBody>
      </p:sp>
    </p:spTree>
    <p:extLst>
      <p:ext uri="{BB962C8B-B14F-4D97-AF65-F5344CB8AC3E}">
        <p14:creationId xmlns:p14="http://schemas.microsoft.com/office/powerpoint/2010/main" val="2246385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a2e4b46b51_0_0:notes"/>
          <p:cNvSpPr>
            <a:spLocks noGrp="1" noRot="1" noChangeAspect="1"/>
          </p:cNvSpPr>
          <p:nvPr>
            <p:ph type="sldImg" idx="2"/>
          </p:nvPr>
        </p:nvSpPr>
        <p:spPr>
          <a:xfrm>
            <a:off x="914400"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a2e4b46b51_0_0:notes"/>
          <p:cNvSpPr txBox="1">
            <a:spLocks noGrp="1"/>
          </p:cNvSpPr>
          <p:nvPr>
            <p:ph type="body" idx="1"/>
          </p:nvPr>
        </p:nvSpPr>
        <p:spPr>
          <a:xfrm>
            <a:off x="679450" y="4717415"/>
            <a:ext cx="5435700" cy="4469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8" name="Google Shape;118;ga2e4b46b51_0_0:notes"/>
          <p:cNvSpPr txBox="1">
            <a:spLocks noGrp="1"/>
          </p:cNvSpPr>
          <p:nvPr>
            <p:ph type="sldNum" idx="12"/>
          </p:nvPr>
        </p:nvSpPr>
        <p:spPr>
          <a:xfrm>
            <a:off x="3848645" y="9433106"/>
            <a:ext cx="2944200" cy="4965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4</a:t>
            </a:fld>
            <a:endParaRPr/>
          </a:p>
        </p:txBody>
      </p:sp>
    </p:spTree>
    <p:extLst>
      <p:ext uri="{BB962C8B-B14F-4D97-AF65-F5344CB8AC3E}">
        <p14:creationId xmlns:p14="http://schemas.microsoft.com/office/powerpoint/2010/main" val="39354369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a2e4b46b51_0_0:notes"/>
          <p:cNvSpPr>
            <a:spLocks noGrp="1" noRot="1" noChangeAspect="1"/>
          </p:cNvSpPr>
          <p:nvPr>
            <p:ph type="sldImg" idx="2"/>
          </p:nvPr>
        </p:nvSpPr>
        <p:spPr>
          <a:xfrm>
            <a:off x="914400"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a2e4b46b51_0_0:notes"/>
          <p:cNvSpPr txBox="1">
            <a:spLocks noGrp="1"/>
          </p:cNvSpPr>
          <p:nvPr>
            <p:ph type="body" idx="1"/>
          </p:nvPr>
        </p:nvSpPr>
        <p:spPr>
          <a:xfrm>
            <a:off x="679450" y="4717415"/>
            <a:ext cx="5435700" cy="4469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8" name="Google Shape;118;ga2e4b46b51_0_0:notes"/>
          <p:cNvSpPr txBox="1">
            <a:spLocks noGrp="1"/>
          </p:cNvSpPr>
          <p:nvPr>
            <p:ph type="sldNum" idx="12"/>
          </p:nvPr>
        </p:nvSpPr>
        <p:spPr>
          <a:xfrm>
            <a:off x="3848645" y="9433106"/>
            <a:ext cx="2944200" cy="4965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5</a:t>
            </a:fld>
            <a:endParaRPr/>
          </a:p>
        </p:txBody>
      </p:sp>
    </p:spTree>
    <p:extLst>
      <p:ext uri="{BB962C8B-B14F-4D97-AF65-F5344CB8AC3E}">
        <p14:creationId xmlns:p14="http://schemas.microsoft.com/office/powerpoint/2010/main" val="1557376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a2e4b46b51_0_0:notes"/>
          <p:cNvSpPr>
            <a:spLocks noGrp="1" noRot="1" noChangeAspect="1"/>
          </p:cNvSpPr>
          <p:nvPr>
            <p:ph type="sldImg" idx="2"/>
          </p:nvPr>
        </p:nvSpPr>
        <p:spPr>
          <a:xfrm>
            <a:off x="914400"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a2e4b46b51_0_0:notes"/>
          <p:cNvSpPr txBox="1">
            <a:spLocks noGrp="1"/>
          </p:cNvSpPr>
          <p:nvPr>
            <p:ph type="body" idx="1"/>
          </p:nvPr>
        </p:nvSpPr>
        <p:spPr>
          <a:xfrm>
            <a:off x="679450" y="4717415"/>
            <a:ext cx="5435700" cy="4469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8" name="Google Shape;118;ga2e4b46b51_0_0:notes"/>
          <p:cNvSpPr txBox="1">
            <a:spLocks noGrp="1"/>
          </p:cNvSpPr>
          <p:nvPr>
            <p:ph type="sldNum" idx="12"/>
          </p:nvPr>
        </p:nvSpPr>
        <p:spPr>
          <a:xfrm>
            <a:off x="3848645" y="9433106"/>
            <a:ext cx="2944200" cy="4965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6</a:t>
            </a:fld>
            <a:endParaRPr/>
          </a:p>
        </p:txBody>
      </p:sp>
    </p:spTree>
    <p:extLst>
      <p:ext uri="{BB962C8B-B14F-4D97-AF65-F5344CB8AC3E}">
        <p14:creationId xmlns:p14="http://schemas.microsoft.com/office/powerpoint/2010/main" val="1944415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a2e4b46b51_0_0:notes"/>
          <p:cNvSpPr>
            <a:spLocks noGrp="1" noRot="1" noChangeAspect="1"/>
          </p:cNvSpPr>
          <p:nvPr>
            <p:ph type="sldImg" idx="2"/>
          </p:nvPr>
        </p:nvSpPr>
        <p:spPr>
          <a:xfrm>
            <a:off x="914400"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a2e4b46b51_0_0:notes"/>
          <p:cNvSpPr txBox="1">
            <a:spLocks noGrp="1"/>
          </p:cNvSpPr>
          <p:nvPr>
            <p:ph type="body" idx="1"/>
          </p:nvPr>
        </p:nvSpPr>
        <p:spPr>
          <a:xfrm>
            <a:off x="679450" y="4717415"/>
            <a:ext cx="5435700" cy="4469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8" name="Google Shape;118;ga2e4b46b51_0_0:notes"/>
          <p:cNvSpPr txBox="1">
            <a:spLocks noGrp="1"/>
          </p:cNvSpPr>
          <p:nvPr>
            <p:ph type="sldNum" idx="12"/>
          </p:nvPr>
        </p:nvSpPr>
        <p:spPr>
          <a:xfrm>
            <a:off x="3848645" y="9433106"/>
            <a:ext cx="2944200" cy="4965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7</a:t>
            </a:fld>
            <a:endParaRPr/>
          </a:p>
        </p:txBody>
      </p:sp>
    </p:spTree>
    <p:extLst>
      <p:ext uri="{BB962C8B-B14F-4D97-AF65-F5344CB8AC3E}">
        <p14:creationId xmlns:p14="http://schemas.microsoft.com/office/powerpoint/2010/main" val="4135018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a2e4b46b51_0_0:notes"/>
          <p:cNvSpPr>
            <a:spLocks noGrp="1" noRot="1" noChangeAspect="1"/>
          </p:cNvSpPr>
          <p:nvPr>
            <p:ph type="sldImg" idx="2"/>
          </p:nvPr>
        </p:nvSpPr>
        <p:spPr>
          <a:xfrm>
            <a:off x="914400"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a2e4b46b51_0_0:notes"/>
          <p:cNvSpPr txBox="1">
            <a:spLocks noGrp="1"/>
          </p:cNvSpPr>
          <p:nvPr>
            <p:ph type="body" idx="1"/>
          </p:nvPr>
        </p:nvSpPr>
        <p:spPr>
          <a:xfrm>
            <a:off x="679450" y="4717415"/>
            <a:ext cx="5435700" cy="4469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8" name="Google Shape;118;ga2e4b46b51_0_0:notes"/>
          <p:cNvSpPr txBox="1">
            <a:spLocks noGrp="1"/>
          </p:cNvSpPr>
          <p:nvPr>
            <p:ph type="sldNum" idx="12"/>
          </p:nvPr>
        </p:nvSpPr>
        <p:spPr>
          <a:xfrm>
            <a:off x="3848645" y="9433106"/>
            <a:ext cx="2944200" cy="4965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8</a:t>
            </a:fld>
            <a:endParaRPr/>
          </a:p>
        </p:txBody>
      </p:sp>
    </p:spTree>
    <p:extLst>
      <p:ext uri="{BB962C8B-B14F-4D97-AF65-F5344CB8AC3E}">
        <p14:creationId xmlns:p14="http://schemas.microsoft.com/office/powerpoint/2010/main" val="10311585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a2e4b46b51_0_0:notes"/>
          <p:cNvSpPr>
            <a:spLocks noGrp="1" noRot="1" noChangeAspect="1"/>
          </p:cNvSpPr>
          <p:nvPr>
            <p:ph type="sldImg" idx="2"/>
          </p:nvPr>
        </p:nvSpPr>
        <p:spPr>
          <a:xfrm>
            <a:off x="914400"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a2e4b46b51_0_0:notes"/>
          <p:cNvSpPr txBox="1">
            <a:spLocks noGrp="1"/>
          </p:cNvSpPr>
          <p:nvPr>
            <p:ph type="body" idx="1"/>
          </p:nvPr>
        </p:nvSpPr>
        <p:spPr>
          <a:xfrm>
            <a:off x="679450" y="4717415"/>
            <a:ext cx="5435700" cy="4469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8" name="Google Shape;118;ga2e4b46b51_0_0:notes"/>
          <p:cNvSpPr txBox="1">
            <a:spLocks noGrp="1"/>
          </p:cNvSpPr>
          <p:nvPr>
            <p:ph type="sldNum" idx="12"/>
          </p:nvPr>
        </p:nvSpPr>
        <p:spPr>
          <a:xfrm>
            <a:off x="3848645" y="9433106"/>
            <a:ext cx="2944200" cy="4965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9</a:t>
            </a:fld>
            <a:endParaRPr/>
          </a:p>
        </p:txBody>
      </p:sp>
    </p:spTree>
    <p:extLst>
      <p:ext uri="{BB962C8B-B14F-4D97-AF65-F5344CB8AC3E}">
        <p14:creationId xmlns:p14="http://schemas.microsoft.com/office/powerpoint/2010/main" val="11480188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a2e4b46b51_0_0:notes"/>
          <p:cNvSpPr>
            <a:spLocks noGrp="1" noRot="1" noChangeAspect="1"/>
          </p:cNvSpPr>
          <p:nvPr>
            <p:ph type="sldImg" idx="2"/>
          </p:nvPr>
        </p:nvSpPr>
        <p:spPr>
          <a:xfrm>
            <a:off x="914400"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a2e4b46b51_0_0:notes"/>
          <p:cNvSpPr txBox="1">
            <a:spLocks noGrp="1"/>
          </p:cNvSpPr>
          <p:nvPr>
            <p:ph type="body" idx="1"/>
          </p:nvPr>
        </p:nvSpPr>
        <p:spPr>
          <a:xfrm>
            <a:off x="679450" y="4717415"/>
            <a:ext cx="5435700" cy="4469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8" name="Google Shape;118;ga2e4b46b51_0_0:notes"/>
          <p:cNvSpPr txBox="1">
            <a:spLocks noGrp="1"/>
          </p:cNvSpPr>
          <p:nvPr>
            <p:ph type="sldNum" idx="12"/>
          </p:nvPr>
        </p:nvSpPr>
        <p:spPr>
          <a:xfrm>
            <a:off x="3848645" y="9433106"/>
            <a:ext cx="2944200" cy="4965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10</a:t>
            </a:fld>
            <a:endParaRPr/>
          </a:p>
        </p:txBody>
      </p:sp>
    </p:spTree>
    <p:extLst>
      <p:ext uri="{BB962C8B-B14F-4D97-AF65-F5344CB8AC3E}">
        <p14:creationId xmlns:p14="http://schemas.microsoft.com/office/powerpoint/2010/main" val="1346276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8" name="Google Shape;18;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8"/>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8"/>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2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2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2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2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3"/>
        <p:cNvGrpSpPr/>
        <p:nvPr/>
      </p:nvGrpSpPr>
      <p:grpSpPr>
        <a:xfrm>
          <a:off x="0" y="0"/>
          <a:ext cx="0" cy="0"/>
          <a:chOff x="0" y="0"/>
          <a:chExt cx="0" cy="0"/>
        </a:xfrm>
      </p:grpSpPr>
      <p:sp>
        <p:nvSpPr>
          <p:cNvPr id="34" name="Google Shape;34;p21"/>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21"/>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36" name="Google Shape;36;p2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2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9"/>
        <p:cNvGrpSpPr/>
        <p:nvPr/>
      </p:nvGrpSpPr>
      <p:grpSpPr>
        <a:xfrm>
          <a:off x="0" y="0"/>
          <a:ext cx="0" cy="0"/>
          <a:chOff x="0" y="0"/>
          <a:chExt cx="0" cy="0"/>
        </a:xfrm>
      </p:grpSpPr>
      <p:sp>
        <p:nvSpPr>
          <p:cNvPr id="40" name="Google Shape;40;p22"/>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22"/>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42" name="Google Shape;42;p2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5"/>
        <p:cNvGrpSpPr/>
        <p:nvPr/>
      </p:nvGrpSpPr>
      <p:grpSpPr>
        <a:xfrm>
          <a:off x="0" y="0"/>
          <a:ext cx="0" cy="0"/>
          <a:chOff x="0" y="0"/>
          <a:chExt cx="0" cy="0"/>
        </a:xfrm>
      </p:grpSpPr>
      <p:sp>
        <p:nvSpPr>
          <p:cNvPr id="46" name="Google Shape;46;p2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23"/>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8" name="Google Shape;48;p23"/>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9" name="Google Shape;49;p23"/>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0" name="Google Shape;50;p23"/>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1" name="Google Shape;51;p2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2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25"/>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5"/>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25"/>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2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26"/>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6"/>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26"/>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2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2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7"/>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2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EE82A-BC5C-D14C-9981-BCB8B89FC945}"/>
              </a:ext>
            </a:extLst>
          </p:cNvPr>
          <p:cNvSpPr>
            <a:spLocks noGrp="1"/>
          </p:cNvSpPr>
          <p:nvPr>
            <p:ph type="ctrTitle"/>
          </p:nvPr>
        </p:nvSpPr>
        <p:spPr>
          <a:xfrm>
            <a:off x="685800" y="2693987"/>
            <a:ext cx="7772400" cy="1470025"/>
          </a:xfrm>
        </p:spPr>
        <p:txBody>
          <a:bodyPr/>
          <a:lstStyle/>
          <a:p>
            <a:r>
              <a:rPr lang="en-US" b="1" dirty="0">
                <a:latin typeface="+mn-lt"/>
              </a:rPr>
              <a:t>Laws of Indices</a:t>
            </a:r>
          </a:p>
        </p:txBody>
      </p:sp>
      <p:sp>
        <p:nvSpPr>
          <p:cNvPr id="3" name="Subtitle 2">
            <a:extLst>
              <a:ext uri="{FF2B5EF4-FFF2-40B4-BE49-F238E27FC236}">
                <a16:creationId xmlns:a16="http://schemas.microsoft.com/office/drawing/2014/main" id="{9B3B49E9-F7AA-3345-8461-3855BB3870B9}"/>
              </a:ext>
            </a:extLst>
          </p:cNvPr>
          <p:cNvSpPr>
            <a:spLocks noGrp="1"/>
          </p:cNvSpPr>
          <p:nvPr>
            <p:ph type="subTitle" idx="1"/>
          </p:nvPr>
        </p:nvSpPr>
        <p:spPr>
          <a:xfrm>
            <a:off x="685800" y="4405283"/>
            <a:ext cx="7772400" cy="1785451"/>
          </a:xfrm>
        </p:spPr>
        <p:txBody>
          <a:bodyPr>
            <a:normAutofit fontScale="85000" lnSpcReduction="20000"/>
          </a:bodyPr>
          <a:lstStyle/>
          <a:p>
            <a:r>
              <a:rPr lang="en-US" b="1" dirty="0">
                <a:latin typeface="+mn-lt"/>
              </a:rPr>
              <a:t>I Do, We Do, You Do Example Sheets:</a:t>
            </a:r>
          </a:p>
          <a:p>
            <a:r>
              <a:rPr lang="en-US" dirty="0">
                <a:latin typeface="+mn-lt"/>
              </a:rPr>
              <a:t>Slides 2-5: Laws of Indices (Multiplication)</a:t>
            </a:r>
          </a:p>
          <a:p>
            <a:r>
              <a:rPr lang="en-US" dirty="0">
                <a:latin typeface="+mn-lt"/>
              </a:rPr>
              <a:t>Slides 6-8: Laws of Indices (Division)</a:t>
            </a:r>
          </a:p>
          <a:p>
            <a:r>
              <a:rPr lang="en-US" dirty="0">
                <a:latin typeface="+mn-lt"/>
              </a:rPr>
              <a:t>Slides 9-11: Laws of Indices (Power on Power)</a:t>
            </a:r>
          </a:p>
        </p:txBody>
      </p:sp>
      <p:pic>
        <p:nvPicPr>
          <p:cNvPr id="5" name="Picture 4">
            <a:extLst>
              <a:ext uri="{FF2B5EF4-FFF2-40B4-BE49-F238E27FC236}">
                <a16:creationId xmlns:a16="http://schemas.microsoft.com/office/drawing/2014/main" id="{C023159A-D4BC-1344-8A8E-8B0A7189263B}"/>
              </a:ext>
            </a:extLst>
          </p:cNvPr>
          <p:cNvPicPr>
            <a:picLocks noChangeAspect="1"/>
          </p:cNvPicPr>
          <p:nvPr/>
        </p:nvPicPr>
        <p:blipFill>
          <a:blip r:embed="rId2"/>
          <a:stretch>
            <a:fillRect/>
          </a:stretch>
        </p:blipFill>
        <p:spPr>
          <a:xfrm>
            <a:off x="2452543" y="941387"/>
            <a:ext cx="4238914" cy="1511328"/>
          </a:xfrm>
          <a:prstGeom prst="rect">
            <a:avLst/>
          </a:prstGeom>
        </p:spPr>
      </p:pic>
    </p:spTree>
    <p:extLst>
      <p:ext uri="{BB962C8B-B14F-4D97-AF65-F5344CB8AC3E}">
        <p14:creationId xmlns:p14="http://schemas.microsoft.com/office/powerpoint/2010/main" val="1273884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graphicFrame>
        <p:nvGraphicFramePr>
          <p:cNvPr id="120" name="Google Shape;120;ga2e4b46b51_0_0"/>
          <p:cNvGraphicFramePr/>
          <p:nvPr>
            <p:extLst>
              <p:ext uri="{D42A27DB-BD31-4B8C-83A1-F6EECF244321}">
                <p14:modId xmlns:p14="http://schemas.microsoft.com/office/powerpoint/2010/main" val="2700670713"/>
              </p:ext>
            </p:extLst>
          </p:nvPr>
        </p:nvGraphicFramePr>
        <p:xfrm>
          <a:off x="130629" y="154380"/>
          <a:ext cx="8882742" cy="6617123"/>
        </p:xfrm>
        <a:graphic>
          <a:graphicData uri="http://schemas.openxmlformats.org/drawingml/2006/table">
            <a:tbl>
              <a:tblPr>
                <a:noFill/>
                <a:tableStyleId>{2572A604-6930-44FA-8A8C-41554DEEE212}</a:tableStyleId>
              </a:tblPr>
              <a:tblGrid>
                <a:gridCol w="3450183">
                  <a:extLst>
                    <a:ext uri="{9D8B030D-6E8A-4147-A177-3AD203B41FA5}">
                      <a16:colId xmlns:a16="http://schemas.microsoft.com/office/drawing/2014/main" val="20000"/>
                    </a:ext>
                  </a:extLst>
                </a:gridCol>
                <a:gridCol w="3450183">
                  <a:extLst>
                    <a:ext uri="{9D8B030D-6E8A-4147-A177-3AD203B41FA5}">
                      <a16:colId xmlns:a16="http://schemas.microsoft.com/office/drawing/2014/main" val="20001"/>
                    </a:ext>
                  </a:extLst>
                </a:gridCol>
                <a:gridCol w="1982376">
                  <a:extLst>
                    <a:ext uri="{9D8B030D-6E8A-4147-A177-3AD203B41FA5}">
                      <a16:colId xmlns:a16="http://schemas.microsoft.com/office/drawing/2014/main" val="20002"/>
                    </a:ext>
                  </a:extLst>
                </a:gridCol>
              </a:tblGrid>
              <a:tr h="433945">
                <a:tc gridSpan="3">
                  <a:txBody>
                    <a:bodyPr/>
                    <a:lstStyle/>
                    <a:p>
                      <a:pPr marL="0" lvl="0" indent="0" algn="ctr" rtl="0">
                        <a:spcBef>
                          <a:spcPts val="0"/>
                        </a:spcBef>
                        <a:spcAft>
                          <a:spcPts val="0"/>
                        </a:spcAft>
                        <a:buNone/>
                      </a:pPr>
                      <a:r>
                        <a:rPr lang="en-GB" b="1" dirty="0"/>
                        <a:t>Laws of Indices (Power on Power Rule) (2)</a:t>
                      </a:r>
                      <a:endParaRPr b="1" dirty="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27956">
                <a:tc>
                  <a:txBody>
                    <a:bodyPr/>
                    <a:lstStyle/>
                    <a:p>
                      <a:pPr marL="0" lvl="0" indent="0" algn="ctr" rtl="0">
                        <a:spcBef>
                          <a:spcPts val="0"/>
                        </a:spcBef>
                        <a:spcAft>
                          <a:spcPts val="0"/>
                        </a:spcAft>
                        <a:buNone/>
                      </a:pPr>
                      <a:r>
                        <a:rPr lang="en-GB" sz="1800" dirty="0"/>
                        <a:t>I DO</a:t>
                      </a:r>
                      <a:endParaRPr sz="1800" dirty="0"/>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4CCCC"/>
                    </a:solidFill>
                  </a:tcPr>
                </a:tc>
                <a:tc>
                  <a:txBody>
                    <a:bodyPr/>
                    <a:lstStyle/>
                    <a:p>
                      <a:pPr marL="0" lvl="0" indent="0" algn="ctr" rtl="0">
                        <a:spcBef>
                          <a:spcPts val="0"/>
                        </a:spcBef>
                        <a:spcAft>
                          <a:spcPts val="0"/>
                        </a:spcAft>
                        <a:buNone/>
                      </a:pPr>
                      <a:r>
                        <a:rPr lang="en-GB" sz="1800" dirty="0"/>
                        <a:t>WE DO</a:t>
                      </a:r>
                      <a:endParaRPr sz="1800" dirty="0"/>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tc>
                  <a:txBody>
                    <a:bodyPr/>
                    <a:lstStyle/>
                    <a:p>
                      <a:pPr marL="0" lvl="0" indent="0" algn="ctr" rtl="0">
                        <a:spcBef>
                          <a:spcPts val="0"/>
                        </a:spcBef>
                        <a:spcAft>
                          <a:spcPts val="0"/>
                        </a:spcAft>
                        <a:buNone/>
                      </a:pPr>
                      <a:r>
                        <a:rPr lang="en-GB" sz="1800" dirty="0"/>
                        <a:t>YOU DO</a:t>
                      </a:r>
                      <a:endParaRPr sz="1800" dirty="0"/>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extLst>
                  <a:ext uri="{0D108BD9-81ED-4DB2-BD59-A6C34878D82A}">
                    <a16:rowId xmlns:a16="http://schemas.microsoft.com/office/drawing/2014/main" val="10001"/>
                  </a:ext>
                </a:extLst>
              </a:tr>
              <a:tr h="5655222">
                <a:tc>
                  <a:txBody>
                    <a:bodyPr/>
                    <a:lstStyle/>
                    <a:p>
                      <a:pPr marL="0" lvl="0" indent="0" algn="ctr" rtl="0">
                        <a:spcBef>
                          <a:spcPts val="0"/>
                        </a:spcBef>
                        <a:spcAft>
                          <a:spcPts val="0"/>
                        </a:spcAft>
                        <a:buNone/>
                      </a:pPr>
                      <a:r>
                        <a:rPr lang="en-GB" sz="1600" dirty="0"/>
                        <a:t>Write each of the following as a single power:</a:t>
                      </a:r>
                      <a:endParaRPr lang="en-GB" sz="1100" dirty="0"/>
                    </a:p>
                    <a:p>
                      <a:pPr marL="0" lvl="0" indent="0" algn="ctr" rtl="0">
                        <a:lnSpc>
                          <a:spcPct val="150000"/>
                        </a:lnSpc>
                        <a:spcBef>
                          <a:spcPts val="0"/>
                        </a:spcBef>
                        <a:spcAft>
                          <a:spcPts val="0"/>
                        </a:spcAft>
                        <a:buNone/>
                      </a:pPr>
                      <a:r>
                        <a:rPr lang="en-GB" sz="2400" dirty="0"/>
                        <a:t>a) (b</a:t>
                      </a:r>
                      <a:r>
                        <a:rPr lang="en-GB" sz="2400" baseline="30000" dirty="0"/>
                        <a:t>5</a:t>
                      </a:r>
                      <a:r>
                        <a:rPr lang="en-GB" sz="2400" baseline="0" dirty="0"/>
                        <a:t>)</a:t>
                      </a:r>
                      <a:r>
                        <a:rPr lang="en-GB" sz="2400" baseline="30000" dirty="0"/>
                        <a:t>3</a:t>
                      </a:r>
                      <a:endParaRPr lang="en-GB" sz="2400" baseline="0" dirty="0">
                        <a:latin typeface="Shadows Into Light Two" panose="02000506000000020004" pitchFamily="2" charset="0"/>
                      </a:endParaRPr>
                    </a:p>
                    <a:p>
                      <a:pPr marL="0" lvl="0" indent="0" algn="ctr" rtl="0">
                        <a:lnSpc>
                          <a:spcPct val="150000"/>
                        </a:lnSpc>
                        <a:spcBef>
                          <a:spcPts val="0"/>
                        </a:spcBef>
                        <a:spcAft>
                          <a:spcPts val="0"/>
                        </a:spcAft>
                        <a:buNone/>
                      </a:pPr>
                      <a:r>
                        <a:rPr lang="en-GB" sz="2400" b="1" spc="300" baseline="0" dirty="0">
                          <a:latin typeface="Shadows Into Light Two" panose="02000506000000020004" pitchFamily="2" charset="0"/>
                        </a:rPr>
                        <a:t>=</a:t>
                      </a:r>
                      <a:r>
                        <a:rPr lang="en-GB" sz="2400" b="1" spc="300" baseline="0" dirty="0">
                          <a:solidFill>
                            <a:srgbClr val="FF0000"/>
                          </a:solidFill>
                          <a:latin typeface="Shadows Into Light Two" panose="02000506000000020004" pitchFamily="2" charset="0"/>
                        </a:rPr>
                        <a:t>1xb</a:t>
                      </a:r>
                      <a:r>
                        <a:rPr lang="en-GB" sz="2400" b="1" spc="300" baseline="30000" dirty="0">
                          <a:solidFill>
                            <a:srgbClr val="FF0000"/>
                          </a:solidFill>
                          <a:latin typeface="Shadows Into Light Two" panose="02000506000000020004" pitchFamily="2" charset="0"/>
                        </a:rPr>
                        <a:t>5</a:t>
                      </a:r>
                      <a:r>
                        <a:rPr lang="en-GB" sz="2400" b="1" spc="300" baseline="0" dirty="0">
                          <a:latin typeface="Shadows Into Light Two" panose="02000506000000020004" pitchFamily="2" charset="0"/>
                        </a:rPr>
                        <a:t> x </a:t>
                      </a:r>
                      <a:r>
                        <a:rPr lang="en-GB" sz="2400" b="1" spc="300" baseline="0" dirty="0">
                          <a:solidFill>
                            <a:srgbClr val="00B050"/>
                          </a:solidFill>
                          <a:latin typeface="Shadows Into Light Two" panose="02000506000000020004" pitchFamily="2" charset="0"/>
                        </a:rPr>
                        <a:t>1xb</a:t>
                      </a:r>
                      <a:r>
                        <a:rPr lang="en-GB" sz="2400" b="1" spc="300" baseline="30000" dirty="0">
                          <a:solidFill>
                            <a:srgbClr val="00B050"/>
                          </a:solidFill>
                          <a:latin typeface="Shadows Into Light Two" panose="02000506000000020004" pitchFamily="2" charset="0"/>
                        </a:rPr>
                        <a:t>5</a:t>
                      </a:r>
                      <a:r>
                        <a:rPr lang="en-GB" sz="2400" b="1" spc="300" baseline="0" dirty="0">
                          <a:latin typeface="Shadows Into Light Two" panose="02000506000000020004" pitchFamily="2" charset="0"/>
                        </a:rPr>
                        <a:t> x </a:t>
                      </a:r>
                      <a:r>
                        <a:rPr lang="en-GB" sz="2400" b="1" spc="300" baseline="0" dirty="0">
                          <a:solidFill>
                            <a:srgbClr val="0070C0"/>
                          </a:solidFill>
                          <a:latin typeface="Shadows Into Light Two" panose="02000506000000020004" pitchFamily="2" charset="0"/>
                        </a:rPr>
                        <a:t>1xb</a:t>
                      </a:r>
                      <a:r>
                        <a:rPr lang="en-GB" sz="2400" b="1" spc="300" baseline="30000" dirty="0">
                          <a:solidFill>
                            <a:srgbClr val="0070C0"/>
                          </a:solidFill>
                          <a:latin typeface="Shadows Into Light Two" panose="02000506000000020004" pitchFamily="2" charset="0"/>
                        </a:rPr>
                        <a:t>5</a:t>
                      </a:r>
                      <a:endParaRPr lang="en-GB" sz="2400" b="1" spc="300" baseline="0" dirty="0">
                        <a:solidFill>
                          <a:srgbClr val="0070C0"/>
                        </a:solidFill>
                        <a:latin typeface="Shadows Into Light Two" panose="02000506000000020004" pitchFamily="2" charset="0"/>
                      </a:endParaRPr>
                    </a:p>
                    <a:p>
                      <a:pPr marL="0" lvl="0" indent="0" algn="ctr" rtl="0">
                        <a:lnSpc>
                          <a:spcPct val="150000"/>
                        </a:lnSpc>
                        <a:spcBef>
                          <a:spcPts val="0"/>
                        </a:spcBef>
                        <a:spcAft>
                          <a:spcPts val="0"/>
                        </a:spcAft>
                        <a:buNone/>
                      </a:pPr>
                      <a:r>
                        <a:rPr lang="en-GB" sz="2400" b="1" spc="300" baseline="0" dirty="0">
                          <a:latin typeface="Shadows Into Light Two" panose="02000506000000020004" pitchFamily="2" charset="0"/>
                        </a:rPr>
                        <a:t>=</a:t>
                      </a:r>
                      <a:r>
                        <a:rPr lang="en-GB" sz="2400" b="1" spc="300" baseline="0" dirty="0">
                          <a:solidFill>
                            <a:srgbClr val="FF0000"/>
                          </a:solidFill>
                          <a:latin typeface="Shadows Into Light Two" panose="02000506000000020004" pitchFamily="2" charset="0"/>
                        </a:rPr>
                        <a:t>1</a:t>
                      </a:r>
                      <a:r>
                        <a:rPr lang="en-GB" sz="2400" b="1" spc="300" baseline="0" dirty="0">
                          <a:latin typeface="Shadows Into Light Two" panose="02000506000000020004" pitchFamily="2" charset="0"/>
                        </a:rPr>
                        <a:t>x</a:t>
                      </a:r>
                      <a:r>
                        <a:rPr lang="en-GB" sz="2400" b="1" spc="300" baseline="0" dirty="0">
                          <a:solidFill>
                            <a:srgbClr val="00B050"/>
                          </a:solidFill>
                          <a:latin typeface="Shadows Into Light Two" panose="02000506000000020004" pitchFamily="2" charset="0"/>
                        </a:rPr>
                        <a:t>1</a:t>
                      </a:r>
                      <a:r>
                        <a:rPr lang="en-GB" sz="2400" b="1" spc="300" baseline="0" dirty="0">
                          <a:latin typeface="Shadows Into Light Two" panose="02000506000000020004" pitchFamily="2" charset="0"/>
                        </a:rPr>
                        <a:t>x</a:t>
                      </a:r>
                      <a:r>
                        <a:rPr lang="en-GB" sz="2400" b="1" spc="300" baseline="0" dirty="0">
                          <a:solidFill>
                            <a:srgbClr val="0070C0"/>
                          </a:solidFill>
                          <a:latin typeface="Shadows Into Light Two" panose="02000506000000020004" pitchFamily="2" charset="0"/>
                        </a:rPr>
                        <a:t>1</a:t>
                      </a:r>
                      <a:r>
                        <a:rPr lang="en-GB" sz="2400" b="1" spc="300" baseline="0" dirty="0">
                          <a:latin typeface="Shadows Into Light Two" panose="02000506000000020004" pitchFamily="2" charset="0"/>
                        </a:rPr>
                        <a:t> x </a:t>
                      </a:r>
                      <a:r>
                        <a:rPr lang="en-GB" sz="2400" b="1" spc="300" baseline="0" dirty="0">
                          <a:solidFill>
                            <a:srgbClr val="FF0000"/>
                          </a:solidFill>
                          <a:latin typeface="Shadows Into Light Two" panose="02000506000000020004" pitchFamily="2" charset="0"/>
                        </a:rPr>
                        <a:t>b</a:t>
                      </a:r>
                      <a:r>
                        <a:rPr lang="en-GB" sz="2400" b="1" spc="300" baseline="30000" dirty="0">
                          <a:solidFill>
                            <a:srgbClr val="FF0000"/>
                          </a:solidFill>
                          <a:latin typeface="Shadows Into Light Two" panose="02000506000000020004" pitchFamily="2" charset="0"/>
                        </a:rPr>
                        <a:t>5</a:t>
                      </a:r>
                      <a:r>
                        <a:rPr lang="en-GB" sz="2400" b="1" spc="300" baseline="30000" dirty="0">
                          <a:latin typeface="Shadows Into Light Two" panose="02000506000000020004" pitchFamily="2" charset="0"/>
                        </a:rPr>
                        <a:t> </a:t>
                      </a:r>
                      <a:r>
                        <a:rPr lang="en-GB" sz="2400" b="1" spc="300" baseline="0" dirty="0">
                          <a:latin typeface="Shadows Into Light Two" panose="02000506000000020004" pitchFamily="2" charset="0"/>
                        </a:rPr>
                        <a:t>x </a:t>
                      </a:r>
                      <a:r>
                        <a:rPr lang="en-GB" sz="2400" b="1" spc="300" baseline="0" dirty="0">
                          <a:solidFill>
                            <a:srgbClr val="00B050"/>
                          </a:solidFill>
                          <a:latin typeface="Shadows Into Light Two" panose="02000506000000020004" pitchFamily="2" charset="0"/>
                        </a:rPr>
                        <a:t>b</a:t>
                      </a:r>
                      <a:r>
                        <a:rPr lang="en-GB" sz="2400" b="1" spc="300" baseline="30000" dirty="0">
                          <a:solidFill>
                            <a:srgbClr val="00B050"/>
                          </a:solidFill>
                          <a:latin typeface="Shadows Into Light Two" panose="02000506000000020004" pitchFamily="2" charset="0"/>
                        </a:rPr>
                        <a:t>5</a:t>
                      </a:r>
                      <a:r>
                        <a:rPr lang="en-GB" sz="2400" b="1" spc="300" baseline="30000" dirty="0">
                          <a:latin typeface="Shadows Into Light Two" panose="02000506000000020004" pitchFamily="2" charset="0"/>
                        </a:rPr>
                        <a:t> </a:t>
                      </a:r>
                      <a:r>
                        <a:rPr lang="en-GB" sz="2400" b="1" spc="300" baseline="0" dirty="0">
                          <a:latin typeface="Shadows Into Light Two" panose="02000506000000020004" pitchFamily="2" charset="0"/>
                        </a:rPr>
                        <a:t>x </a:t>
                      </a:r>
                      <a:r>
                        <a:rPr lang="en-GB" sz="2400" b="1" spc="300" baseline="0" dirty="0">
                          <a:solidFill>
                            <a:srgbClr val="0070C0"/>
                          </a:solidFill>
                          <a:latin typeface="Shadows Into Light Two" panose="02000506000000020004" pitchFamily="2" charset="0"/>
                        </a:rPr>
                        <a:t>b</a:t>
                      </a:r>
                      <a:r>
                        <a:rPr lang="en-GB" sz="2400" b="1" spc="300" baseline="30000" dirty="0">
                          <a:solidFill>
                            <a:srgbClr val="0070C0"/>
                          </a:solidFill>
                          <a:latin typeface="Shadows Into Light Two" panose="02000506000000020004" pitchFamily="2" charset="0"/>
                        </a:rPr>
                        <a:t>5</a:t>
                      </a:r>
                      <a:endParaRPr lang="en-GB" sz="2400" b="1" spc="300" baseline="0" dirty="0">
                        <a:solidFill>
                          <a:srgbClr val="0070C0"/>
                        </a:solidFill>
                        <a:latin typeface="Shadows Into Light Two" panose="02000506000000020004" pitchFamily="2" charset="0"/>
                      </a:endParaRPr>
                    </a:p>
                    <a:p>
                      <a:pPr marL="0" lvl="0" indent="0" algn="ctr" rtl="0">
                        <a:lnSpc>
                          <a:spcPct val="150000"/>
                        </a:lnSpc>
                        <a:spcBef>
                          <a:spcPts val="0"/>
                        </a:spcBef>
                        <a:spcAft>
                          <a:spcPts val="0"/>
                        </a:spcAft>
                        <a:buNone/>
                      </a:pPr>
                      <a:r>
                        <a:rPr lang="en-GB" sz="2400" b="1" spc="300" baseline="0" dirty="0">
                          <a:latin typeface="Shadows Into Light Two" panose="02000506000000020004" pitchFamily="2" charset="0"/>
                        </a:rPr>
                        <a:t>= 1xb</a:t>
                      </a:r>
                      <a:r>
                        <a:rPr lang="en-GB" sz="2400" b="1" spc="300" baseline="30000" dirty="0">
                          <a:solidFill>
                            <a:srgbClr val="FF0000"/>
                          </a:solidFill>
                          <a:latin typeface="Shadows Into Light Two" panose="02000506000000020004" pitchFamily="2" charset="0"/>
                        </a:rPr>
                        <a:t>5</a:t>
                      </a:r>
                      <a:r>
                        <a:rPr lang="en-GB" sz="2400" b="1" spc="300" baseline="30000" dirty="0">
                          <a:latin typeface="Shadows Into Light Two" panose="02000506000000020004" pitchFamily="2" charset="0"/>
                        </a:rPr>
                        <a:t>+</a:t>
                      </a:r>
                      <a:r>
                        <a:rPr lang="en-GB" sz="2400" b="1" spc="300" baseline="30000" dirty="0">
                          <a:solidFill>
                            <a:srgbClr val="00B050"/>
                          </a:solidFill>
                          <a:latin typeface="Shadows Into Light Two" panose="02000506000000020004" pitchFamily="2" charset="0"/>
                        </a:rPr>
                        <a:t>5</a:t>
                      </a:r>
                      <a:r>
                        <a:rPr lang="en-GB" sz="2400" b="1" spc="300" baseline="30000" dirty="0">
                          <a:latin typeface="Shadows Into Light Two" panose="02000506000000020004" pitchFamily="2" charset="0"/>
                        </a:rPr>
                        <a:t>+</a:t>
                      </a:r>
                      <a:r>
                        <a:rPr lang="en-GB" sz="2400" b="1" spc="300" baseline="30000" dirty="0">
                          <a:solidFill>
                            <a:srgbClr val="0070C0"/>
                          </a:solidFill>
                          <a:latin typeface="Shadows Into Light Two" panose="02000506000000020004" pitchFamily="2" charset="0"/>
                        </a:rPr>
                        <a:t>5</a:t>
                      </a:r>
                      <a:r>
                        <a:rPr lang="en-GB" sz="2400" b="1" spc="300" baseline="0" dirty="0">
                          <a:latin typeface="Shadows Into Light Two" panose="02000506000000020004" pitchFamily="2" charset="0"/>
                        </a:rPr>
                        <a:t> = 1xb</a:t>
                      </a:r>
                      <a:r>
                        <a:rPr lang="en-GB" sz="2400" b="1" spc="300" baseline="30000" dirty="0">
                          <a:latin typeface="Shadows Into Light Two" panose="02000506000000020004" pitchFamily="2" charset="0"/>
                        </a:rPr>
                        <a:t>(5x3)</a:t>
                      </a:r>
                      <a:endParaRPr lang="en-GB" sz="2400" b="1" spc="300" baseline="0" dirty="0">
                        <a:latin typeface="Shadows Into Light Two" panose="02000506000000020004" pitchFamily="2" charset="0"/>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lang="en-GB" sz="2400" b="1" spc="300" baseline="0" dirty="0">
                          <a:latin typeface="Shadows Into Light Two" panose="02000506000000020004" pitchFamily="2" charset="0"/>
                        </a:rPr>
                        <a:t>= b</a:t>
                      </a:r>
                      <a:r>
                        <a:rPr lang="en-GB" sz="2400" b="1" spc="300" baseline="30000" dirty="0">
                          <a:latin typeface="Shadows Into Light Two" panose="02000506000000020004" pitchFamily="2" charset="0"/>
                        </a:rPr>
                        <a:t>15</a:t>
                      </a:r>
                      <a:endParaRPr lang="en-GB" sz="2400" spc="300" baseline="0" dirty="0">
                        <a:latin typeface="Shadows Into Light Two" panose="02000506000000020004" pitchFamily="2" charset="0"/>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1600" dirty="0"/>
                        <a:t>Write each of the following as a single power:</a:t>
                      </a:r>
                      <a:endParaRPr lang="en-GB" sz="1100" dirty="0"/>
                    </a:p>
                    <a:p>
                      <a:pPr marL="0" lvl="0" indent="0" algn="ctr" rtl="0">
                        <a:lnSpc>
                          <a:spcPct val="150000"/>
                        </a:lnSpc>
                        <a:spcBef>
                          <a:spcPts val="0"/>
                        </a:spcBef>
                        <a:spcAft>
                          <a:spcPts val="0"/>
                        </a:spcAft>
                        <a:buNone/>
                      </a:pPr>
                      <a:r>
                        <a:rPr lang="en-GB" sz="2400" dirty="0"/>
                        <a:t>a) (j</a:t>
                      </a:r>
                      <a:r>
                        <a:rPr lang="en-GB" sz="2400" baseline="30000" dirty="0"/>
                        <a:t>2</a:t>
                      </a:r>
                      <a:r>
                        <a:rPr lang="en-GB" sz="2400" baseline="0" dirty="0"/>
                        <a:t>)</a:t>
                      </a:r>
                      <a:r>
                        <a:rPr lang="en-GB" sz="2400" baseline="30000" dirty="0"/>
                        <a:t>6</a:t>
                      </a:r>
                      <a:endParaRPr lang="en-GB" sz="2400" baseline="0" dirty="0">
                        <a:latin typeface="Shadows Into Light Two" panose="02000506000000020004" pitchFamily="2" charset="0"/>
                      </a:endParaRPr>
                    </a:p>
                    <a:p>
                      <a:pPr marL="0" lvl="0" indent="0" algn="ctr" rtl="0">
                        <a:lnSpc>
                          <a:spcPct val="150000"/>
                        </a:lnSpc>
                        <a:spcBef>
                          <a:spcPts val="0"/>
                        </a:spcBef>
                        <a:spcAft>
                          <a:spcPts val="0"/>
                        </a:spcAft>
                        <a:buNone/>
                      </a:pPr>
                      <a:endParaRPr lang="en-GB" sz="2400" spc="300" baseline="0" dirty="0">
                        <a:latin typeface="Shadows Into Light Two" panose="02000506000000020004" pitchFamily="2" charset="0"/>
                      </a:endParaRPr>
                    </a:p>
                    <a:p>
                      <a:pPr marL="0" lvl="0" indent="0" algn="ctr" rtl="0">
                        <a:lnSpc>
                          <a:spcPct val="150000"/>
                        </a:lnSpc>
                        <a:spcBef>
                          <a:spcPts val="0"/>
                        </a:spcBef>
                        <a:spcAft>
                          <a:spcPts val="0"/>
                        </a:spcAft>
                        <a:buNone/>
                      </a:pPr>
                      <a:endParaRPr lang="en-GB" sz="2400" spc="300" baseline="0" dirty="0">
                        <a:latin typeface="Shadows Into Light Two" panose="02000506000000020004" pitchFamily="2" charset="0"/>
                      </a:endParaRPr>
                    </a:p>
                    <a:p>
                      <a:pPr marL="0" lvl="0" indent="0" algn="ctr" rtl="0">
                        <a:lnSpc>
                          <a:spcPct val="150000"/>
                        </a:lnSpc>
                        <a:spcBef>
                          <a:spcPts val="0"/>
                        </a:spcBef>
                        <a:spcAft>
                          <a:spcPts val="0"/>
                        </a:spcAft>
                        <a:buNone/>
                      </a:pPr>
                      <a:endParaRPr lang="en-GB" sz="2400" spc="300" baseline="0" dirty="0">
                        <a:latin typeface="Shadows Into Light Two" panose="02000506000000020004" pitchFamily="2" charset="0"/>
                      </a:endParaRPr>
                    </a:p>
                    <a:p>
                      <a:pPr marL="0" lvl="0" indent="0" algn="ctr" rtl="0">
                        <a:lnSpc>
                          <a:spcPct val="150000"/>
                        </a:lnSpc>
                        <a:spcBef>
                          <a:spcPts val="0"/>
                        </a:spcBef>
                        <a:spcAft>
                          <a:spcPts val="0"/>
                        </a:spcAft>
                        <a:buNone/>
                      </a:pPr>
                      <a:r>
                        <a:rPr lang="en-GB" sz="2400" dirty="0"/>
                        <a:t>b) (k</a:t>
                      </a:r>
                      <a:r>
                        <a:rPr lang="en-GB" sz="2400" baseline="30000" dirty="0"/>
                        <a:t>3</a:t>
                      </a:r>
                      <a:r>
                        <a:rPr lang="en-GB" sz="2400" baseline="0" dirty="0"/>
                        <a:t>)</a:t>
                      </a:r>
                      <a:r>
                        <a:rPr lang="en-GB" sz="2400" baseline="30000" dirty="0"/>
                        <a:t>4</a:t>
                      </a:r>
                      <a:endParaRPr lang="en-GB" sz="2400" baseline="0" dirty="0">
                        <a:latin typeface="Shadows Into Light Two" panose="02000506000000020004" pitchFamily="2" charset="0"/>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1600" dirty="0"/>
                        <a:t>Write each of the following as a single power:</a:t>
                      </a:r>
                    </a:p>
                    <a:p>
                      <a:pPr marL="0" lvl="0" indent="0" algn="ctr" rtl="0">
                        <a:lnSpc>
                          <a:spcPct val="200000"/>
                        </a:lnSpc>
                        <a:spcBef>
                          <a:spcPts val="0"/>
                        </a:spcBef>
                        <a:spcAft>
                          <a:spcPts val="0"/>
                        </a:spcAft>
                        <a:buNone/>
                      </a:pPr>
                      <a:r>
                        <a:rPr lang="en-GB" sz="2400" dirty="0"/>
                        <a:t>(a</a:t>
                      </a:r>
                      <a:r>
                        <a:rPr lang="en-GB" sz="2400" baseline="30000" dirty="0"/>
                        <a:t>2</a:t>
                      </a:r>
                      <a:r>
                        <a:rPr lang="en-GB" sz="2400" baseline="0" dirty="0"/>
                        <a:t>)</a:t>
                      </a:r>
                      <a:r>
                        <a:rPr lang="en-GB" sz="2400" baseline="30000" dirty="0"/>
                        <a:t>4</a:t>
                      </a:r>
                      <a:endParaRPr lang="en-GB" sz="2400" baseline="0" dirty="0"/>
                    </a:p>
                    <a:p>
                      <a:pPr marL="0" lvl="0" indent="0" algn="ctr" rtl="0">
                        <a:lnSpc>
                          <a:spcPct val="200000"/>
                        </a:lnSpc>
                        <a:spcBef>
                          <a:spcPts val="0"/>
                        </a:spcBef>
                        <a:spcAft>
                          <a:spcPts val="0"/>
                        </a:spcAft>
                        <a:buNone/>
                      </a:pPr>
                      <a:r>
                        <a:rPr lang="en-GB" sz="2400" dirty="0"/>
                        <a:t>(a</a:t>
                      </a:r>
                      <a:r>
                        <a:rPr lang="en-GB" sz="2400" baseline="30000" dirty="0"/>
                        <a:t>4</a:t>
                      </a:r>
                      <a:r>
                        <a:rPr lang="en-GB" sz="2400" baseline="0" dirty="0"/>
                        <a:t>)</a:t>
                      </a:r>
                      <a:r>
                        <a:rPr lang="en-GB" sz="2400" baseline="30000" dirty="0"/>
                        <a:t>2</a:t>
                      </a:r>
                    </a:p>
                    <a:p>
                      <a:pPr marL="0" lvl="0" indent="0" algn="ctr" rtl="0">
                        <a:lnSpc>
                          <a:spcPct val="200000"/>
                        </a:lnSpc>
                        <a:spcBef>
                          <a:spcPts val="0"/>
                        </a:spcBef>
                        <a:spcAft>
                          <a:spcPts val="0"/>
                        </a:spcAft>
                        <a:buNone/>
                      </a:pPr>
                      <a:r>
                        <a:rPr lang="en-GB" sz="2400" dirty="0"/>
                        <a:t>(a</a:t>
                      </a:r>
                      <a:r>
                        <a:rPr lang="en-GB" sz="2400" baseline="30000" dirty="0"/>
                        <a:t>5</a:t>
                      </a:r>
                      <a:r>
                        <a:rPr lang="en-GB" sz="2400" baseline="0" dirty="0"/>
                        <a:t>)</a:t>
                      </a:r>
                      <a:r>
                        <a:rPr lang="en-GB" sz="2400" baseline="30000" dirty="0"/>
                        <a:t>2</a:t>
                      </a:r>
                    </a:p>
                    <a:p>
                      <a:pPr marL="0" lvl="0" indent="0" algn="ctr" rtl="0">
                        <a:lnSpc>
                          <a:spcPct val="200000"/>
                        </a:lnSpc>
                        <a:spcBef>
                          <a:spcPts val="0"/>
                        </a:spcBef>
                        <a:spcAft>
                          <a:spcPts val="0"/>
                        </a:spcAft>
                        <a:buNone/>
                      </a:pPr>
                      <a:r>
                        <a:rPr lang="en-GB" sz="2400" dirty="0"/>
                        <a:t>(a</a:t>
                      </a:r>
                      <a:r>
                        <a:rPr lang="en-GB" sz="2400" baseline="30000" dirty="0"/>
                        <a:t>5</a:t>
                      </a:r>
                      <a:r>
                        <a:rPr lang="en-GB" sz="2400" baseline="0" dirty="0"/>
                        <a:t>)</a:t>
                      </a:r>
                      <a:r>
                        <a:rPr lang="en-GB" sz="2400" baseline="30000" dirty="0"/>
                        <a:t>3</a:t>
                      </a:r>
                    </a:p>
                    <a:p>
                      <a:pPr marL="0" lvl="0" indent="0" algn="ctr" rtl="0">
                        <a:lnSpc>
                          <a:spcPct val="200000"/>
                        </a:lnSpc>
                        <a:spcBef>
                          <a:spcPts val="0"/>
                        </a:spcBef>
                        <a:spcAft>
                          <a:spcPts val="0"/>
                        </a:spcAft>
                        <a:buNone/>
                      </a:pPr>
                      <a:r>
                        <a:rPr lang="en-GB" sz="2400" dirty="0"/>
                        <a:t>(a</a:t>
                      </a:r>
                      <a:r>
                        <a:rPr lang="en-GB" sz="2400" baseline="30000" dirty="0"/>
                        <a:t>5</a:t>
                      </a:r>
                      <a:r>
                        <a:rPr lang="en-GB" sz="2400" baseline="0" dirty="0"/>
                        <a:t>)</a:t>
                      </a:r>
                      <a:r>
                        <a:rPr lang="en-GB" sz="2400" baseline="30000" dirty="0"/>
                        <a:t>6</a:t>
                      </a:r>
                      <a:endParaRPr lang="en-GB" sz="2400" b="1" baseline="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GB" sz="1600" b="1" baseline="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600" b="1" baseline="0" dirty="0"/>
                        <a:t>ANSWER IN YOUR BOOKS</a:t>
                      </a: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3" name="TextBox 2">
            <a:extLst>
              <a:ext uri="{FF2B5EF4-FFF2-40B4-BE49-F238E27FC236}">
                <a16:creationId xmlns:a16="http://schemas.microsoft.com/office/drawing/2014/main" id="{F370217D-D724-E149-BFF5-677DCEFD3310}"/>
              </a:ext>
            </a:extLst>
          </p:cNvPr>
          <p:cNvSpPr txBox="1"/>
          <p:nvPr/>
        </p:nvSpPr>
        <p:spPr>
          <a:xfrm>
            <a:off x="427192" y="4726463"/>
            <a:ext cx="2817341" cy="954107"/>
          </a:xfrm>
          <a:custGeom>
            <a:avLst/>
            <a:gdLst>
              <a:gd name="connsiteX0" fmla="*/ 0 w 2817341"/>
              <a:gd name="connsiteY0" fmla="*/ 0 h 954107"/>
              <a:gd name="connsiteX1" fmla="*/ 535295 w 2817341"/>
              <a:gd name="connsiteY1" fmla="*/ 0 h 954107"/>
              <a:gd name="connsiteX2" fmla="*/ 1014243 w 2817341"/>
              <a:gd name="connsiteY2" fmla="*/ 0 h 954107"/>
              <a:gd name="connsiteX3" fmla="*/ 1634058 w 2817341"/>
              <a:gd name="connsiteY3" fmla="*/ 0 h 954107"/>
              <a:gd name="connsiteX4" fmla="*/ 2169353 w 2817341"/>
              <a:gd name="connsiteY4" fmla="*/ 0 h 954107"/>
              <a:gd name="connsiteX5" fmla="*/ 2817341 w 2817341"/>
              <a:gd name="connsiteY5" fmla="*/ 0 h 954107"/>
              <a:gd name="connsiteX6" fmla="*/ 2817341 w 2817341"/>
              <a:gd name="connsiteY6" fmla="*/ 496136 h 954107"/>
              <a:gd name="connsiteX7" fmla="*/ 2817341 w 2817341"/>
              <a:gd name="connsiteY7" fmla="*/ 954107 h 954107"/>
              <a:gd name="connsiteX8" fmla="*/ 2253873 w 2817341"/>
              <a:gd name="connsiteY8" fmla="*/ 954107 h 954107"/>
              <a:gd name="connsiteX9" fmla="*/ 1774925 w 2817341"/>
              <a:gd name="connsiteY9" fmla="*/ 954107 h 954107"/>
              <a:gd name="connsiteX10" fmla="*/ 1211457 w 2817341"/>
              <a:gd name="connsiteY10" fmla="*/ 954107 h 954107"/>
              <a:gd name="connsiteX11" fmla="*/ 647988 w 2817341"/>
              <a:gd name="connsiteY11" fmla="*/ 954107 h 954107"/>
              <a:gd name="connsiteX12" fmla="*/ 0 w 2817341"/>
              <a:gd name="connsiteY12" fmla="*/ 954107 h 954107"/>
              <a:gd name="connsiteX13" fmla="*/ 0 w 2817341"/>
              <a:gd name="connsiteY13" fmla="*/ 457971 h 954107"/>
              <a:gd name="connsiteX14" fmla="*/ 0 w 2817341"/>
              <a:gd name="connsiteY14" fmla="*/ 0 h 95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817341" h="954107" extrusionOk="0">
                <a:moveTo>
                  <a:pt x="0" y="0"/>
                </a:moveTo>
                <a:cubicBezTo>
                  <a:pt x="235879" y="-17074"/>
                  <a:pt x="353268" y="7052"/>
                  <a:pt x="535295" y="0"/>
                </a:cubicBezTo>
                <a:cubicBezTo>
                  <a:pt x="717322" y="-7052"/>
                  <a:pt x="902342" y="-23783"/>
                  <a:pt x="1014243" y="0"/>
                </a:cubicBezTo>
                <a:cubicBezTo>
                  <a:pt x="1126144" y="23783"/>
                  <a:pt x="1336195" y="16731"/>
                  <a:pt x="1634058" y="0"/>
                </a:cubicBezTo>
                <a:cubicBezTo>
                  <a:pt x="1931922" y="-16731"/>
                  <a:pt x="1914577" y="10678"/>
                  <a:pt x="2169353" y="0"/>
                </a:cubicBezTo>
                <a:cubicBezTo>
                  <a:pt x="2424130" y="-10678"/>
                  <a:pt x="2506927" y="-21528"/>
                  <a:pt x="2817341" y="0"/>
                </a:cubicBezTo>
                <a:cubicBezTo>
                  <a:pt x="2836652" y="102316"/>
                  <a:pt x="2822622" y="390881"/>
                  <a:pt x="2817341" y="496136"/>
                </a:cubicBezTo>
                <a:cubicBezTo>
                  <a:pt x="2812060" y="601391"/>
                  <a:pt x="2801392" y="750743"/>
                  <a:pt x="2817341" y="954107"/>
                </a:cubicBezTo>
                <a:cubicBezTo>
                  <a:pt x="2647849" y="965475"/>
                  <a:pt x="2449012" y="969285"/>
                  <a:pt x="2253873" y="954107"/>
                </a:cubicBezTo>
                <a:cubicBezTo>
                  <a:pt x="2058734" y="938929"/>
                  <a:pt x="1918116" y="959958"/>
                  <a:pt x="1774925" y="954107"/>
                </a:cubicBezTo>
                <a:cubicBezTo>
                  <a:pt x="1631734" y="948256"/>
                  <a:pt x="1370784" y="972991"/>
                  <a:pt x="1211457" y="954107"/>
                </a:cubicBezTo>
                <a:cubicBezTo>
                  <a:pt x="1052130" y="935223"/>
                  <a:pt x="833796" y="976758"/>
                  <a:pt x="647988" y="954107"/>
                </a:cubicBezTo>
                <a:cubicBezTo>
                  <a:pt x="462180" y="931456"/>
                  <a:pt x="183917" y="944584"/>
                  <a:pt x="0" y="954107"/>
                </a:cubicBezTo>
                <a:cubicBezTo>
                  <a:pt x="12168" y="773689"/>
                  <a:pt x="19229" y="577982"/>
                  <a:pt x="0" y="457971"/>
                </a:cubicBezTo>
                <a:cubicBezTo>
                  <a:pt x="-19229" y="337960"/>
                  <a:pt x="10668" y="117313"/>
                  <a:pt x="0" y="0"/>
                </a:cubicBezTo>
                <a:close/>
              </a:path>
            </a:pathLst>
          </a:custGeom>
          <a:noFill/>
          <a:ln w="19050">
            <a:solidFill>
              <a:srgbClr val="7030A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txBody>
          <a:bodyPr wrap="square" rtlCol="0">
            <a:spAutoFit/>
          </a:bodyPr>
          <a:lstStyle/>
          <a:p>
            <a:pPr lvl="0" algn="ctr"/>
            <a:r>
              <a:rPr lang="en-GB" dirty="0">
                <a:solidFill>
                  <a:srgbClr val="7030A0"/>
                </a:solidFill>
                <a:latin typeface="Shadows Into Light Two" panose="02000506000000020004" pitchFamily="2" charset="0"/>
              </a:rPr>
              <a:t>WHEN A POWER IS APPLIED TO ANOTHER POWER (POWER ON POWER) WE CAN </a:t>
            </a:r>
            <a:r>
              <a:rPr lang="en-GB" b="1" u="sng" dirty="0">
                <a:solidFill>
                  <a:srgbClr val="7030A0"/>
                </a:solidFill>
                <a:latin typeface="Shadows Into Light Two" panose="02000506000000020004" pitchFamily="2" charset="0"/>
              </a:rPr>
              <a:t>MULTIPLY</a:t>
            </a:r>
            <a:r>
              <a:rPr lang="en-GB" dirty="0">
                <a:solidFill>
                  <a:srgbClr val="7030A0"/>
                </a:solidFill>
                <a:latin typeface="Shadows Into Light Two" panose="02000506000000020004" pitchFamily="2" charset="0"/>
              </a:rPr>
              <a:t> THE INDICES</a:t>
            </a:r>
          </a:p>
        </p:txBody>
      </p:sp>
      <p:cxnSp>
        <p:nvCxnSpPr>
          <p:cNvPr id="4" name="Straight Arrow Connector 3">
            <a:extLst>
              <a:ext uri="{FF2B5EF4-FFF2-40B4-BE49-F238E27FC236}">
                <a16:creationId xmlns:a16="http://schemas.microsoft.com/office/drawing/2014/main" id="{F83420D2-5662-4944-A769-085E160B4C50}"/>
              </a:ext>
            </a:extLst>
          </p:cNvPr>
          <p:cNvCxnSpPr>
            <a:cxnSpLocks/>
          </p:cNvCxnSpPr>
          <p:nvPr/>
        </p:nvCxnSpPr>
        <p:spPr>
          <a:xfrm flipH="1" flipV="1">
            <a:off x="3027408" y="3756454"/>
            <a:ext cx="1" cy="970010"/>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8990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graphicFrame>
        <p:nvGraphicFramePr>
          <p:cNvPr id="120" name="Google Shape;120;ga2e4b46b51_0_0"/>
          <p:cNvGraphicFramePr/>
          <p:nvPr>
            <p:extLst>
              <p:ext uri="{D42A27DB-BD31-4B8C-83A1-F6EECF244321}">
                <p14:modId xmlns:p14="http://schemas.microsoft.com/office/powerpoint/2010/main" val="2938518400"/>
              </p:ext>
            </p:extLst>
          </p:nvPr>
        </p:nvGraphicFramePr>
        <p:xfrm>
          <a:off x="130629" y="154380"/>
          <a:ext cx="8882742" cy="6617123"/>
        </p:xfrm>
        <a:graphic>
          <a:graphicData uri="http://schemas.openxmlformats.org/drawingml/2006/table">
            <a:tbl>
              <a:tblPr>
                <a:noFill/>
                <a:tableStyleId>{2572A604-6930-44FA-8A8C-41554DEEE212}</a:tableStyleId>
              </a:tblPr>
              <a:tblGrid>
                <a:gridCol w="3450183">
                  <a:extLst>
                    <a:ext uri="{9D8B030D-6E8A-4147-A177-3AD203B41FA5}">
                      <a16:colId xmlns:a16="http://schemas.microsoft.com/office/drawing/2014/main" val="20000"/>
                    </a:ext>
                  </a:extLst>
                </a:gridCol>
                <a:gridCol w="3450183">
                  <a:extLst>
                    <a:ext uri="{9D8B030D-6E8A-4147-A177-3AD203B41FA5}">
                      <a16:colId xmlns:a16="http://schemas.microsoft.com/office/drawing/2014/main" val="20001"/>
                    </a:ext>
                  </a:extLst>
                </a:gridCol>
                <a:gridCol w="1982376">
                  <a:extLst>
                    <a:ext uri="{9D8B030D-6E8A-4147-A177-3AD203B41FA5}">
                      <a16:colId xmlns:a16="http://schemas.microsoft.com/office/drawing/2014/main" val="20002"/>
                    </a:ext>
                  </a:extLst>
                </a:gridCol>
              </a:tblGrid>
              <a:tr h="433945">
                <a:tc gridSpan="3">
                  <a:txBody>
                    <a:bodyPr/>
                    <a:lstStyle/>
                    <a:p>
                      <a:pPr marL="0" lvl="0" indent="0" algn="ctr" rtl="0">
                        <a:spcBef>
                          <a:spcPts val="0"/>
                        </a:spcBef>
                        <a:spcAft>
                          <a:spcPts val="0"/>
                        </a:spcAft>
                        <a:buNone/>
                      </a:pPr>
                      <a:r>
                        <a:rPr lang="en-GB" b="1" dirty="0"/>
                        <a:t>Laws of Indices (Power on Power Rule) (3)</a:t>
                      </a:r>
                      <a:endParaRPr b="1" dirty="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27956">
                <a:tc>
                  <a:txBody>
                    <a:bodyPr/>
                    <a:lstStyle/>
                    <a:p>
                      <a:pPr marL="0" lvl="0" indent="0" algn="ctr" rtl="0">
                        <a:spcBef>
                          <a:spcPts val="0"/>
                        </a:spcBef>
                        <a:spcAft>
                          <a:spcPts val="0"/>
                        </a:spcAft>
                        <a:buNone/>
                      </a:pPr>
                      <a:r>
                        <a:rPr lang="en-GB" sz="1800" dirty="0"/>
                        <a:t>I DO</a:t>
                      </a:r>
                      <a:endParaRPr sz="1800" dirty="0"/>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4CCCC"/>
                    </a:solidFill>
                  </a:tcPr>
                </a:tc>
                <a:tc>
                  <a:txBody>
                    <a:bodyPr/>
                    <a:lstStyle/>
                    <a:p>
                      <a:pPr marL="0" lvl="0" indent="0" algn="ctr" rtl="0">
                        <a:spcBef>
                          <a:spcPts val="0"/>
                        </a:spcBef>
                        <a:spcAft>
                          <a:spcPts val="0"/>
                        </a:spcAft>
                        <a:buNone/>
                      </a:pPr>
                      <a:r>
                        <a:rPr lang="en-GB" sz="1800" dirty="0"/>
                        <a:t>WE DO</a:t>
                      </a:r>
                      <a:endParaRPr sz="1800" dirty="0"/>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tc>
                  <a:txBody>
                    <a:bodyPr/>
                    <a:lstStyle/>
                    <a:p>
                      <a:pPr marL="0" lvl="0" indent="0" algn="ctr" rtl="0">
                        <a:spcBef>
                          <a:spcPts val="0"/>
                        </a:spcBef>
                        <a:spcAft>
                          <a:spcPts val="0"/>
                        </a:spcAft>
                        <a:buNone/>
                      </a:pPr>
                      <a:r>
                        <a:rPr lang="en-GB" sz="1800" dirty="0"/>
                        <a:t>YOU DO</a:t>
                      </a:r>
                      <a:endParaRPr sz="1800" dirty="0"/>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extLst>
                  <a:ext uri="{0D108BD9-81ED-4DB2-BD59-A6C34878D82A}">
                    <a16:rowId xmlns:a16="http://schemas.microsoft.com/office/drawing/2014/main" val="10001"/>
                  </a:ext>
                </a:extLst>
              </a:tr>
              <a:tr h="5655222">
                <a:tc>
                  <a:txBody>
                    <a:bodyPr/>
                    <a:lstStyle/>
                    <a:p>
                      <a:pPr marL="0" lvl="0" indent="0" algn="ctr" rtl="0">
                        <a:spcBef>
                          <a:spcPts val="0"/>
                        </a:spcBef>
                        <a:spcAft>
                          <a:spcPts val="0"/>
                        </a:spcAft>
                        <a:buNone/>
                      </a:pPr>
                      <a:r>
                        <a:rPr lang="en-GB" sz="1600" dirty="0"/>
                        <a:t>Use </a:t>
                      </a:r>
                      <a:r>
                        <a:rPr lang="en-GB" sz="1600" b="1" u="sng" dirty="0"/>
                        <a:t>two different methods </a:t>
                      </a:r>
                      <a:r>
                        <a:rPr lang="en-GB" sz="1600" dirty="0"/>
                        <a:t>to write the following as a single power:</a:t>
                      </a:r>
                      <a:endParaRPr lang="en-GB" sz="1100" dirty="0"/>
                    </a:p>
                    <a:p>
                      <a:pPr marL="0" lvl="0" indent="0" algn="ctr" rtl="0">
                        <a:lnSpc>
                          <a:spcPct val="150000"/>
                        </a:lnSpc>
                        <a:spcBef>
                          <a:spcPts val="0"/>
                        </a:spcBef>
                        <a:spcAft>
                          <a:spcPts val="0"/>
                        </a:spcAft>
                        <a:buNone/>
                      </a:pPr>
                      <a:r>
                        <a:rPr lang="en-GB" sz="2400" dirty="0"/>
                        <a:t>(2b</a:t>
                      </a:r>
                      <a:r>
                        <a:rPr lang="en-GB" sz="2400" baseline="30000" dirty="0"/>
                        <a:t>4</a:t>
                      </a:r>
                      <a:r>
                        <a:rPr lang="en-GB" sz="2400" baseline="0" dirty="0"/>
                        <a:t>)</a:t>
                      </a:r>
                      <a:r>
                        <a:rPr lang="en-GB" sz="2400" baseline="30000" dirty="0"/>
                        <a:t>3</a:t>
                      </a:r>
                      <a:endParaRPr lang="en-GB" sz="2400" baseline="0" dirty="0">
                        <a:latin typeface="Shadows Into Light Two" panose="02000506000000020004" pitchFamily="2" charset="0"/>
                      </a:endParaRPr>
                    </a:p>
                    <a:p>
                      <a:pPr marL="0" lvl="0" indent="0" algn="ctr" rtl="0">
                        <a:lnSpc>
                          <a:spcPct val="150000"/>
                        </a:lnSpc>
                        <a:spcBef>
                          <a:spcPts val="0"/>
                        </a:spcBef>
                        <a:spcAft>
                          <a:spcPts val="0"/>
                        </a:spcAft>
                        <a:buNone/>
                      </a:pPr>
                      <a:r>
                        <a:rPr lang="en-GB" sz="2400" b="1" spc="300" baseline="0" dirty="0">
                          <a:latin typeface="Shadows Into Light Two" panose="02000506000000020004" pitchFamily="2" charset="0"/>
                        </a:rPr>
                        <a:t>=</a:t>
                      </a:r>
                      <a:r>
                        <a:rPr lang="en-GB" sz="2400" b="1" spc="300" baseline="0" dirty="0">
                          <a:solidFill>
                            <a:srgbClr val="FF0000"/>
                          </a:solidFill>
                          <a:latin typeface="Shadows Into Light Two" panose="02000506000000020004" pitchFamily="2" charset="0"/>
                        </a:rPr>
                        <a:t>2xb</a:t>
                      </a:r>
                      <a:r>
                        <a:rPr lang="en-GB" sz="2400" b="1" spc="300" baseline="30000" dirty="0">
                          <a:solidFill>
                            <a:srgbClr val="FF0000"/>
                          </a:solidFill>
                          <a:latin typeface="Shadows Into Light Two" panose="02000506000000020004" pitchFamily="2" charset="0"/>
                        </a:rPr>
                        <a:t>4</a:t>
                      </a:r>
                      <a:r>
                        <a:rPr lang="en-GB" sz="2400" b="1" spc="300" baseline="0" dirty="0">
                          <a:latin typeface="Shadows Into Light Two" panose="02000506000000020004" pitchFamily="2" charset="0"/>
                        </a:rPr>
                        <a:t> x </a:t>
                      </a:r>
                      <a:r>
                        <a:rPr lang="en-GB" sz="2400" b="1" spc="300" baseline="0" dirty="0">
                          <a:solidFill>
                            <a:srgbClr val="00B050"/>
                          </a:solidFill>
                          <a:latin typeface="Shadows Into Light Two" panose="02000506000000020004" pitchFamily="2" charset="0"/>
                        </a:rPr>
                        <a:t>2xb</a:t>
                      </a:r>
                      <a:r>
                        <a:rPr lang="en-GB" sz="2400" b="1" spc="300" baseline="30000" dirty="0">
                          <a:solidFill>
                            <a:srgbClr val="00B050"/>
                          </a:solidFill>
                          <a:latin typeface="Shadows Into Light Two" panose="02000506000000020004" pitchFamily="2" charset="0"/>
                        </a:rPr>
                        <a:t>4</a:t>
                      </a:r>
                      <a:r>
                        <a:rPr lang="en-GB" sz="2400" b="1" spc="300" baseline="0" dirty="0">
                          <a:latin typeface="Shadows Into Light Two" panose="02000506000000020004" pitchFamily="2" charset="0"/>
                        </a:rPr>
                        <a:t> x </a:t>
                      </a:r>
                      <a:r>
                        <a:rPr lang="en-GB" sz="2400" b="1" spc="300" baseline="0" dirty="0">
                          <a:solidFill>
                            <a:srgbClr val="0070C0"/>
                          </a:solidFill>
                          <a:latin typeface="Shadows Into Light Two" panose="02000506000000020004" pitchFamily="2" charset="0"/>
                        </a:rPr>
                        <a:t>2xb</a:t>
                      </a:r>
                      <a:r>
                        <a:rPr lang="en-GB" sz="2400" b="1" spc="300" baseline="30000" dirty="0">
                          <a:solidFill>
                            <a:srgbClr val="0070C0"/>
                          </a:solidFill>
                          <a:latin typeface="Shadows Into Light Two" panose="02000506000000020004" pitchFamily="2" charset="0"/>
                        </a:rPr>
                        <a:t>4</a:t>
                      </a:r>
                      <a:endParaRPr lang="en-GB" sz="2400" b="1" spc="300" baseline="0" dirty="0">
                        <a:solidFill>
                          <a:srgbClr val="0070C0"/>
                        </a:solidFill>
                        <a:latin typeface="Shadows Into Light Two" panose="02000506000000020004" pitchFamily="2" charset="0"/>
                      </a:endParaRPr>
                    </a:p>
                    <a:p>
                      <a:pPr marL="0" lvl="0" indent="0" algn="ctr" rtl="0">
                        <a:lnSpc>
                          <a:spcPct val="150000"/>
                        </a:lnSpc>
                        <a:spcBef>
                          <a:spcPts val="0"/>
                        </a:spcBef>
                        <a:spcAft>
                          <a:spcPts val="0"/>
                        </a:spcAft>
                        <a:buNone/>
                      </a:pPr>
                      <a:r>
                        <a:rPr lang="en-GB" sz="2400" b="1" spc="300" baseline="0" dirty="0">
                          <a:latin typeface="Shadows Into Light Two" panose="02000506000000020004" pitchFamily="2" charset="0"/>
                        </a:rPr>
                        <a:t>=</a:t>
                      </a:r>
                      <a:r>
                        <a:rPr lang="en-GB" sz="2400" b="1" spc="300" baseline="0" dirty="0">
                          <a:solidFill>
                            <a:srgbClr val="FF0000"/>
                          </a:solidFill>
                          <a:latin typeface="Shadows Into Light Two" panose="02000506000000020004" pitchFamily="2" charset="0"/>
                        </a:rPr>
                        <a:t>2</a:t>
                      </a:r>
                      <a:r>
                        <a:rPr lang="en-GB" sz="2400" b="1" spc="300" baseline="0" dirty="0">
                          <a:latin typeface="Shadows Into Light Two" panose="02000506000000020004" pitchFamily="2" charset="0"/>
                        </a:rPr>
                        <a:t>x</a:t>
                      </a:r>
                      <a:r>
                        <a:rPr lang="en-GB" sz="2400" b="1" spc="300" baseline="0" dirty="0">
                          <a:solidFill>
                            <a:srgbClr val="00B050"/>
                          </a:solidFill>
                          <a:latin typeface="Shadows Into Light Two" panose="02000506000000020004" pitchFamily="2" charset="0"/>
                        </a:rPr>
                        <a:t>2</a:t>
                      </a:r>
                      <a:r>
                        <a:rPr lang="en-GB" sz="2400" b="1" spc="300" baseline="0" dirty="0">
                          <a:latin typeface="Shadows Into Light Two" panose="02000506000000020004" pitchFamily="2" charset="0"/>
                        </a:rPr>
                        <a:t>x</a:t>
                      </a:r>
                      <a:r>
                        <a:rPr lang="en-GB" sz="2400" b="1" spc="300" baseline="0" dirty="0">
                          <a:solidFill>
                            <a:srgbClr val="0070C0"/>
                          </a:solidFill>
                          <a:latin typeface="Shadows Into Light Two" panose="02000506000000020004" pitchFamily="2" charset="0"/>
                        </a:rPr>
                        <a:t>2</a:t>
                      </a:r>
                      <a:r>
                        <a:rPr lang="en-GB" sz="2400" b="1" spc="300" baseline="0" dirty="0">
                          <a:latin typeface="Shadows Into Light Two" panose="02000506000000020004" pitchFamily="2" charset="0"/>
                        </a:rPr>
                        <a:t> x </a:t>
                      </a:r>
                      <a:r>
                        <a:rPr lang="en-GB" sz="2400" b="1" spc="300" baseline="0" dirty="0">
                          <a:solidFill>
                            <a:srgbClr val="FF0000"/>
                          </a:solidFill>
                          <a:latin typeface="Shadows Into Light Two" panose="02000506000000020004" pitchFamily="2" charset="0"/>
                        </a:rPr>
                        <a:t>b</a:t>
                      </a:r>
                      <a:r>
                        <a:rPr lang="en-GB" sz="2400" b="1" spc="300" baseline="30000" dirty="0">
                          <a:solidFill>
                            <a:srgbClr val="FF0000"/>
                          </a:solidFill>
                          <a:latin typeface="Shadows Into Light Two" panose="02000506000000020004" pitchFamily="2" charset="0"/>
                        </a:rPr>
                        <a:t>4</a:t>
                      </a:r>
                      <a:r>
                        <a:rPr lang="en-GB" sz="2400" b="1" spc="300" baseline="0" dirty="0">
                          <a:latin typeface="Shadows Into Light Two" panose="02000506000000020004" pitchFamily="2" charset="0"/>
                        </a:rPr>
                        <a:t>x</a:t>
                      </a:r>
                      <a:r>
                        <a:rPr lang="en-GB" sz="2400" b="1" spc="300" baseline="0" dirty="0">
                          <a:solidFill>
                            <a:srgbClr val="00B050"/>
                          </a:solidFill>
                          <a:latin typeface="Shadows Into Light Two" panose="02000506000000020004" pitchFamily="2" charset="0"/>
                        </a:rPr>
                        <a:t>b</a:t>
                      </a:r>
                      <a:r>
                        <a:rPr lang="en-GB" sz="2400" b="1" spc="300" baseline="30000" dirty="0">
                          <a:solidFill>
                            <a:srgbClr val="00B050"/>
                          </a:solidFill>
                          <a:latin typeface="Shadows Into Light Two" panose="02000506000000020004" pitchFamily="2" charset="0"/>
                        </a:rPr>
                        <a:t>4</a:t>
                      </a:r>
                      <a:r>
                        <a:rPr lang="en-GB" sz="2400" b="1" spc="300" baseline="0" dirty="0">
                          <a:latin typeface="Shadows Into Light Two" panose="02000506000000020004" pitchFamily="2" charset="0"/>
                        </a:rPr>
                        <a:t>x</a:t>
                      </a:r>
                      <a:r>
                        <a:rPr lang="en-GB" sz="2400" b="1" spc="300" baseline="0" dirty="0">
                          <a:solidFill>
                            <a:srgbClr val="0070C0"/>
                          </a:solidFill>
                          <a:latin typeface="Shadows Into Light Two" panose="02000506000000020004" pitchFamily="2" charset="0"/>
                        </a:rPr>
                        <a:t>b</a:t>
                      </a:r>
                      <a:r>
                        <a:rPr lang="en-GB" sz="2400" b="1" spc="300" baseline="30000" dirty="0">
                          <a:solidFill>
                            <a:srgbClr val="0070C0"/>
                          </a:solidFill>
                          <a:latin typeface="Shadows Into Light Two" panose="02000506000000020004" pitchFamily="2" charset="0"/>
                        </a:rPr>
                        <a:t>4</a:t>
                      </a:r>
                      <a:endParaRPr lang="en-GB" sz="2400" b="1" spc="300" baseline="0" dirty="0">
                        <a:solidFill>
                          <a:srgbClr val="0070C0"/>
                        </a:solidFill>
                        <a:latin typeface="Shadows Into Light Two" panose="02000506000000020004" pitchFamily="2" charset="0"/>
                      </a:endParaRPr>
                    </a:p>
                    <a:p>
                      <a:pPr marL="0" lvl="0" indent="0" algn="ctr" rtl="0">
                        <a:lnSpc>
                          <a:spcPct val="150000"/>
                        </a:lnSpc>
                        <a:spcBef>
                          <a:spcPts val="0"/>
                        </a:spcBef>
                        <a:spcAft>
                          <a:spcPts val="0"/>
                        </a:spcAft>
                        <a:buNone/>
                      </a:pPr>
                      <a:r>
                        <a:rPr lang="en-GB" sz="2400" b="1" spc="300" baseline="0" dirty="0">
                          <a:latin typeface="Shadows Into Light Two" panose="02000506000000020004" pitchFamily="2" charset="0"/>
                        </a:rPr>
                        <a:t>= 8xb</a:t>
                      </a:r>
                      <a:r>
                        <a:rPr lang="en-GB" sz="2400" b="1" spc="300" baseline="30000" dirty="0">
                          <a:solidFill>
                            <a:srgbClr val="FF0000"/>
                          </a:solidFill>
                          <a:latin typeface="Shadows Into Light Two" panose="02000506000000020004" pitchFamily="2" charset="0"/>
                        </a:rPr>
                        <a:t>4</a:t>
                      </a:r>
                      <a:r>
                        <a:rPr lang="en-GB" sz="2400" b="1" spc="300" baseline="30000" dirty="0">
                          <a:latin typeface="Shadows Into Light Two" panose="02000506000000020004" pitchFamily="2" charset="0"/>
                        </a:rPr>
                        <a:t>+</a:t>
                      </a:r>
                      <a:r>
                        <a:rPr lang="en-GB" sz="2400" b="1" spc="300" baseline="30000" dirty="0">
                          <a:solidFill>
                            <a:srgbClr val="00B050"/>
                          </a:solidFill>
                          <a:latin typeface="Shadows Into Light Two" panose="02000506000000020004" pitchFamily="2" charset="0"/>
                        </a:rPr>
                        <a:t>4</a:t>
                      </a:r>
                      <a:r>
                        <a:rPr lang="en-GB" sz="2400" b="1" spc="300" baseline="30000" dirty="0">
                          <a:latin typeface="Shadows Into Light Two" panose="02000506000000020004" pitchFamily="2" charset="0"/>
                        </a:rPr>
                        <a:t>+</a:t>
                      </a:r>
                      <a:r>
                        <a:rPr lang="en-GB" sz="2400" b="1" spc="300" baseline="30000" dirty="0">
                          <a:solidFill>
                            <a:srgbClr val="0070C0"/>
                          </a:solidFill>
                          <a:latin typeface="Shadows Into Light Two" panose="02000506000000020004" pitchFamily="2" charset="0"/>
                        </a:rPr>
                        <a:t>4</a:t>
                      </a:r>
                      <a:r>
                        <a:rPr lang="en-GB" sz="2400" b="1" spc="300" baseline="0" dirty="0">
                          <a:latin typeface="Shadows Into Light Two" panose="02000506000000020004" pitchFamily="2" charset="0"/>
                        </a:rPr>
                        <a:t> = 8xb</a:t>
                      </a:r>
                      <a:r>
                        <a:rPr lang="en-GB" sz="2400" b="1" spc="300" baseline="30000" dirty="0">
                          <a:latin typeface="Shadows Into Light Two" panose="02000506000000020004" pitchFamily="2" charset="0"/>
                        </a:rPr>
                        <a:t>(4x3)</a:t>
                      </a:r>
                      <a:endParaRPr lang="en-GB" sz="2400" b="1" spc="300" baseline="0" dirty="0">
                        <a:latin typeface="Shadows Into Light Two" panose="02000506000000020004" pitchFamily="2" charset="0"/>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lang="en-GB" sz="2400" b="1" spc="300" baseline="0" dirty="0">
                          <a:latin typeface="Shadows Into Light Two" panose="02000506000000020004" pitchFamily="2" charset="0"/>
                        </a:rPr>
                        <a:t>= 8b</a:t>
                      </a:r>
                      <a:r>
                        <a:rPr lang="en-GB" sz="2400" b="1" spc="300" baseline="30000" dirty="0">
                          <a:latin typeface="Shadows Into Light Two" panose="02000506000000020004" pitchFamily="2" charset="0"/>
                        </a:rPr>
                        <a:t>12</a:t>
                      </a:r>
                    </a:p>
                    <a:p>
                      <a:pPr marL="0" marR="0" lvl="0" indent="0" algn="ctr" defTabSz="914400" rtl="0" eaLnBrk="1" fontAlgn="auto" latinLnBrk="0" hangingPunct="1">
                        <a:lnSpc>
                          <a:spcPct val="150000"/>
                        </a:lnSpc>
                        <a:spcBef>
                          <a:spcPts val="0"/>
                        </a:spcBef>
                        <a:spcAft>
                          <a:spcPts val="0"/>
                        </a:spcAft>
                        <a:buClr>
                          <a:srgbClr val="000000"/>
                        </a:buClr>
                        <a:buSzTx/>
                        <a:buFont typeface="Arial"/>
                        <a:buNone/>
                        <a:tabLst/>
                        <a:defRPr/>
                      </a:pPr>
                      <a:r>
                        <a:rPr lang="en-GB" sz="2400" b="1" spc="0" baseline="0" dirty="0">
                          <a:latin typeface="+mn-lt"/>
                        </a:rPr>
                        <a:t>OR</a:t>
                      </a:r>
                    </a:p>
                    <a:p>
                      <a:pPr marL="0" lvl="0" indent="0" algn="l" rtl="0">
                        <a:lnSpc>
                          <a:spcPct val="150000"/>
                        </a:lnSpc>
                        <a:spcBef>
                          <a:spcPts val="0"/>
                        </a:spcBef>
                        <a:spcAft>
                          <a:spcPts val="0"/>
                        </a:spcAft>
                        <a:buNone/>
                      </a:pPr>
                      <a:r>
                        <a:rPr lang="en-GB" sz="2400" dirty="0"/>
                        <a:t>(</a:t>
                      </a:r>
                      <a:r>
                        <a:rPr lang="en-GB" sz="2400" dirty="0">
                          <a:solidFill>
                            <a:srgbClr val="7030A0"/>
                          </a:solidFill>
                        </a:rPr>
                        <a:t>2</a:t>
                      </a:r>
                      <a:r>
                        <a:rPr lang="en-GB" sz="2400" dirty="0"/>
                        <a:t>b</a:t>
                      </a:r>
                      <a:r>
                        <a:rPr lang="en-GB" sz="2400" baseline="30000" dirty="0">
                          <a:solidFill>
                            <a:schemeClr val="accent6"/>
                          </a:solidFill>
                        </a:rPr>
                        <a:t>4</a:t>
                      </a:r>
                      <a:r>
                        <a:rPr lang="en-GB" sz="2400" baseline="0" dirty="0"/>
                        <a:t>)</a:t>
                      </a:r>
                      <a:r>
                        <a:rPr lang="en-GB" sz="2400" baseline="30000" dirty="0">
                          <a:solidFill>
                            <a:srgbClr val="C00000"/>
                          </a:solidFill>
                        </a:rPr>
                        <a:t>3</a:t>
                      </a:r>
                      <a:endParaRPr lang="en-GB" sz="2400" baseline="0" dirty="0">
                        <a:solidFill>
                          <a:srgbClr val="C00000"/>
                        </a:solidFill>
                        <a:latin typeface="Shadows Into Light Two" panose="02000506000000020004" pitchFamily="2" charset="0"/>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lang="en-GB" sz="2400" b="1" spc="0" baseline="0" dirty="0">
                          <a:latin typeface="Shadows Into Light Two" panose="02000506000000020004" pitchFamily="2" charset="0"/>
                        </a:rPr>
                        <a:t>= </a:t>
                      </a:r>
                      <a:r>
                        <a:rPr lang="en-GB" sz="2400" b="1" spc="0" baseline="0" dirty="0">
                          <a:solidFill>
                            <a:srgbClr val="7030A0"/>
                          </a:solidFill>
                          <a:latin typeface="Shadows Into Light Two" panose="02000506000000020004" pitchFamily="2" charset="0"/>
                        </a:rPr>
                        <a:t>2</a:t>
                      </a:r>
                      <a:r>
                        <a:rPr lang="en-GB" sz="2400" b="1" spc="0" baseline="30000" dirty="0">
                          <a:solidFill>
                            <a:srgbClr val="C00000"/>
                          </a:solidFill>
                          <a:latin typeface="Shadows Into Light Two" panose="02000506000000020004" pitchFamily="2" charset="0"/>
                        </a:rPr>
                        <a:t>3</a:t>
                      </a:r>
                      <a:r>
                        <a:rPr lang="en-GB" sz="2400" b="1" spc="0" baseline="0" dirty="0">
                          <a:latin typeface="Shadows Into Light Two" panose="02000506000000020004" pitchFamily="2" charset="0"/>
                        </a:rPr>
                        <a:t> x (b</a:t>
                      </a:r>
                      <a:r>
                        <a:rPr lang="en-GB" sz="2400" b="1" spc="0" baseline="30000" dirty="0">
                          <a:solidFill>
                            <a:schemeClr val="accent6"/>
                          </a:solidFill>
                          <a:latin typeface="Shadows Into Light Two" panose="02000506000000020004" pitchFamily="2" charset="0"/>
                        </a:rPr>
                        <a:t>4</a:t>
                      </a:r>
                      <a:r>
                        <a:rPr lang="en-GB" sz="2400" b="1" spc="0" baseline="0" dirty="0">
                          <a:latin typeface="Shadows Into Light Two" panose="02000506000000020004" pitchFamily="2" charset="0"/>
                        </a:rPr>
                        <a:t>)</a:t>
                      </a:r>
                      <a:r>
                        <a:rPr lang="en-GB" sz="2400" b="1" spc="0" baseline="30000" dirty="0">
                          <a:solidFill>
                            <a:srgbClr val="C00000"/>
                          </a:solidFill>
                          <a:latin typeface="Shadows Into Light Two" panose="02000506000000020004" pitchFamily="2" charset="0"/>
                        </a:rPr>
                        <a:t>3</a:t>
                      </a: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lang="en-GB" sz="2400" b="1" spc="0" baseline="0" dirty="0">
                          <a:latin typeface="Shadows Into Light Two" panose="02000506000000020004" pitchFamily="2" charset="0"/>
                        </a:rPr>
                        <a:t>= 8 x b</a:t>
                      </a:r>
                      <a:r>
                        <a:rPr lang="en-GB" sz="2400" b="1" spc="0" baseline="30000" dirty="0">
                          <a:solidFill>
                            <a:schemeClr val="accent6"/>
                          </a:solidFill>
                          <a:latin typeface="Shadows Into Light Two" panose="02000506000000020004" pitchFamily="2" charset="0"/>
                        </a:rPr>
                        <a:t>4</a:t>
                      </a:r>
                      <a:r>
                        <a:rPr lang="en-GB" sz="2400" b="1" spc="0" baseline="30000" dirty="0">
                          <a:latin typeface="Shadows Into Light Two" panose="02000506000000020004" pitchFamily="2" charset="0"/>
                        </a:rPr>
                        <a:t>x</a:t>
                      </a:r>
                      <a:r>
                        <a:rPr lang="en-GB" sz="2400" b="1" spc="0" baseline="30000" dirty="0">
                          <a:solidFill>
                            <a:srgbClr val="C00000"/>
                          </a:solidFill>
                          <a:latin typeface="Shadows Into Light Two" panose="02000506000000020004" pitchFamily="2" charset="0"/>
                        </a:rPr>
                        <a:t>3</a:t>
                      </a:r>
                      <a:r>
                        <a:rPr lang="en-GB" sz="2400" b="1" spc="0" baseline="0" dirty="0">
                          <a:latin typeface="Shadows Into Light Two" panose="02000506000000020004" pitchFamily="2" charset="0"/>
                        </a:rPr>
                        <a:t> = 8b</a:t>
                      </a:r>
                      <a:r>
                        <a:rPr lang="en-GB" sz="2400" b="1" spc="0" baseline="30000" dirty="0">
                          <a:latin typeface="Shadows Into Light Two" panose="02000506000000020004" pitchFamily="2" charset="0"/>
                        </a:rPr>
                        <a:t>12</a:t>
                      </a:r>
                      <a:endParaRPr lang="en-GB" sz="2400" b="1" spc="0" baseline="0" dirty="0">
                        <a:latin typeface="Shadows Into Light Two" panose="02000506000000020004" pitchFamily="2" charset="0"/>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1600" dirty="0"/>
                        <a:t>Use </a:t>
                      </a:r>
                      <a:r>
                        <a:rPr lang="en-GB" sz="1600" b="1" u="sng" dirty="0"/>
                        <a:t>two different methods </a:t>
                      </a:r>
                      <a:r>
                        <a:rPr lang="en-GB" sz="1600" dirty="0"/>
                        <a:t>to write the following as a single power:</a:t>
                      </a:r>
                      <a:endParaRPr lang="en-GB" sz="1100" dirty="0"/>
                    </a:p>
                    <a:p>
                      <a:pPr marL="0" lvl="0" indent="0" algn="ctr" rtl="0">
                        <a:lnSpc>
                          <a:spcPct val="150000"/>
                        </a:lnSpc>
                        <a:spcBef>
                          <a:spcPts val="0"/>
                        </a:spcBef>
                        <a:spcAft>
                          <a:spcPts val="0"/>
                        </a:spcAft>
                        <a:buNone/>
                      </a:pPr>
                      <a:r>
                        <a:rPr lang="en-GB" sz="2400" dirty="0"/>
                        <a:t>(4a</a:t>
                      </a:r>
                      <a:r>
                        <a:rPr lang="en-GB" sz="2400" baseline="30000" dirty="0"/>
                        <a:t>3</a:t>
                      </a:r>
                      <a:r>
                        <a:rPr lang="en-GB" sz="2400" baseline="0" dirty="0"/>
                        <a:t>)</a:t>
                      </a:r>
                      <a:r>
                        <a:rPr lang="en-GB" sz="2400" baseline="30000" dirty="0"/>
                        <a:t>2</a:t>
                      </a:r>
                      <a:endParaRPr lang="en-GB" sz="2400" baseline="0" dirty="0">
                        <a:latin typeface="Shadows Into Light Two" panose="02000506000000020004" pitchFamily="2" charset="0"/>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1600" dirty="0"/>
                        <a:t>Write each of the following as a single power:</a:t>
                      </a:r>
                    </a:p>
                    <a:p>
                      <a:pPr marL="0" lvl="0" indent="0" algn="ctr" rtl="0">
                        <a:lnSpc>
                          <a:spcPct val="200000"/>
                        </a:lnSpc>
                        <a:spcBef>
                          <a:spcPts val="0"/>
                        </a:spcBef>
                        <a:spcAft>
                          <a:spcPts val="0"/>
                        </a:spcAft>
                        <a:buNone/>
                      </a:pPr>
                      <a:r>
                        <a:rPr lang="en-GB" sz="2400" dirty="0"/>
                        <a:t>(2a</a:t>
                      </a:r>
                      <a:r>
                        <a:rPr lang="en-GB" sz="2400" baseline="30000" dirty="0"/>
                        <a:t>3</a:t>
                      </a:r>
                      <a:r>
                        <a:rPr lang="en-GB" sz="2400" baseline="0" dirty="0"/>
                        <a:t>)</a:t>
                      </a:r>
                      <a:r>
                        <a:rPr lang="en-GB" sz="2400" baseline="30000" dirty="0"/>
                        <a:t>4</a:t>
                      </a:r>
                      <a:endParaRPr lang="en-GB" sz="2400" baseline="0" dirty="0"/>
                    </a:p>
                    <a:p>
                      <a:pPr marL="0" lvl="0" indent="0" algn="ctr" rtl="0">
                        <a:lnSpc>
                          <a:spcPct val="200000"/>
                        </a:lnSpc>
                        <a:spcBef>
                          <a:spcPts val="0"/>
                        </a:spcBef>
                        <a:spcAft>
                          <a:spcPts val="0"/>
                        </a:spcAft>
                        <a:buNone/>
                      </a:pPr>
                      <a:r>
                        <a:rPr lang="en-GB" sz="2400" dirty="0"/>
                        <a:t>(2a</a:t>
                      </a:r>
                      <a:r>
                        <a:rPr lang="en-GB" sz="2400" baseline="30000" dirty="0"/>
                        <a:t>4</a:t>
                      </a:r>
                      <a:r>
                        <a:rPr lang="en-GB" sz="2400" baseline="0" dirty="0"/>
                        <a:t>)</a:t>
                      </a:r>
                      <a:r>
                        <a:rPr lang="en-GB" sz="2400" baseline="30000" dirty="0"/>
                        <a:t>3</a:t>
                      </a:r>
                    </a:p>
                    <a:p>
                      <a:pPr marL="0" lvl="0" indent="0" algn="ctr" rtl="0">
                        <a:lnSpc>
                          <a:spcPct val="200000"/>
                        </a:lnSpc>
                        <a:spcBef>
                          <a:spcPts val="0"/>
                        </a:spcBef>
                        <a:spcAft>
                          <a:spcPts val="0"/>
                        </a:spcAft>
                        <a:buNone/>
                      </a:pPr>
                      <a:r>
                        <a:rPr lang="en-GB" sz="2400" dirty="0"/>
                        <a:t>(3a</a:t>
                      </a:r>
                      <a:r>
                        <a:rPr lang="en-GB" sz="2400" baseline="30000" dirty="0"/>
                        <a:t>4</a:t>
                      </a:r>
                      <a:r>
                        <a:rPr lang="en-GB" sz="2400" baseline="0" dirty="0"/>
                        <a:t>)</a:t>
                      </a:r>
                      <a:r>
                        <a:rPr lang="en-GB" sz="2400" baseline="30000" dirty="0"/>
                        <a:t>3</a:t>
                      </a:r>
                    </a:p>
                    <a:p>
                      <a:pPr marL="0" lvl="0" indent="0" algn="ctr" rtl="0">
                        <a:lnSpc>
                          <a:spcPct val="200000"/>
                        </a:lnSpc>
                        <a:spcBef>
                          <a:spcPts val="0"/>
                        </a:spcBef>
                        <a:spcAft>
                          <a:spcPts val="0"/>
                        </a:spcAft>
                        <a:buNone/>
                      </a:pPr>
                      <a:r>
                        <a:rPr lang="en-GB" sz="2400" dirty="0"/>
                        <a:t>(3a</a:t>
                      </a:r>
                      <a:r>
                        <a:rPr lang="en-GB" sz="2400" baseline="30000" dirty="0"/>
                        <a:t>4</a:t>
                      </a:r>
                      <a:r>
                        <a:rPr lang="en-GB" sz="2400" baseline="0" dirty="0"/>
                        <a:t>)</a:t>
                      </a:r>
                      <a:r>
                        <a:rPr lang="en-GB" sz="2400" baseline="30000" dirty="0"/>
                        <a:t>2</a:t>
                      </a:r>
                    </a:p>
                    <a:p>
                      <a:pPr marL="0" lvl="0" indent="0" algn="ctr" rtl="0">
                        <a:lnSpc>
                          <a:spcPct val="200000"/>
                        </a:lnSpc>
                        <a:spcBef>
                          <a:spcPts val="0"/>
                        </a:spcBef>
                        <a:spcAft>
                          <a:spcPts val="0"/>
                        </a:spcAft>
                        <a:buNone/>
                      </a:pPr>
                      <a:r>
                        <a:rPr lang="en-GB" sz="2400" dirty="0"/>
                        <a:t>(3a</a:t>
                      </a:r>
                      <a:r>
                        <a:rPr lang="en-GB" sz="2400" baseline="30000" dirty="0"/>
                        <a:t>4</a:t>
                      </a:r>
                      <a:r>
                        <a:rPr lang="en-GB" sz="2400" baseline="0" dirty="0"/>
                        <a:t>)</a:t>
                      </a:r>
                      <a:r>
                        <a:rPr lang="en-GB" sz="2400" baseline="30000" dirty="0"/>
                        <a:t>-2</a:t>
                      </a:r>
                      <a:endParaRPr lang="en-GB" sz="2400" b="1" baseline="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GB" sz="1600" b="1" baseline="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600" b="1" baseline="0" dirty="0"/>
                        <a:t>ANSWER IN YOUR BOOKS</a:t>
                      </a: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cxnSp>
        <p:nvCxnSpPr>
          <p:cNvPr id="5" name="Straight Connector 4">
            <a:extLst>
              <a:ext uri="{FF2B5EF4-FFF2-40B4-BE49-F238E27FC236}">
                <a16:creationId xmlns:a16="http://schemas.microsoft.com/office/drawing/2014/main" id="{3F8B4DA3-7602-FB43-B432-1610B0064DE7}"/>
              </a:ext>
            </a:extLst>
          </p:cNvPr>
          <p:cNvCxnSpPr/>
          <p:nvPr/>
        </p:nvCxnSpPr>
        <p:spPr>
          <a:xfrm>
            <a:off x="370703" y="4497859"/>
            <a:ext cx="2977978" cy="0"/>
          </a:xfrm>
          <a:prstGeom prst="line">
            <a:avLst/>
          </a:prstGeom>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A5874E88-15C8-454E-AB91-429B04299CD6}"/>
              </a:ext>
            </a:extLst>
          </p:cNvPr>
          <p:cNvSpPr txBox="1"/>
          <p:nvPr/>
        </p:nvSpPr>
        <p:spPr>
          <a:xfrm>
            <a:off x="1859692" y="5028814"/>
            <a:ext cx="1615792" cy="954107"/>
          </a:xfrm>
          <a:custGeom>
            <a:avLst/>
            <a:gdLst>
              <a:gd name="connsiteX0" fmla="*/ 0 w 1615792"/>
              <a:gd name="connsiteY0" fmla="*/ 0 h 954107"/>
              <a:gd name="connsiteX1" fmla="*/ 522439 w 1615792"/>
              <a:gd name="connsiteY1" fmla="*/ 0 h 954107"/>
              <a:gd name="connsiteX2" fmla="*/ 1012563 w 1615792"/>
              <a:gd name="connsiteY2" fmla="*/ 0 h 954107"/>
              <a:gd name="connsiteX3" fmla="*/ 1615792 w 1615792"/>
              <a:gd name="connsiteY3" fmla="*/ 0 h 954107"/>
              <a:gd name="connsiteX4" fmla="*/ 1615792 w 1615792"/>
              <a:gd name="connsiteY4" fmla="*/ 467512 h 954107"/>
              <a:gd name="connsiteX5" fmla="*/ 1615792 w 1615792"/>
              <a:gd name="connsiteY5" fmla="*/ 954107 h 954107"/>
              <a:gd name="connsiteX6" fmla="*/ 1109511 w 1615792"/>
              <a:gd name="connsiteY6" fmla="*/ 954107 h 954107"/>
              <a:gd name="connsiteX7" fmla="*/ 603229 w 1615792"/>
              <a:gd name="connsiteY7" fmla="*/ 954107 h 954107"/>
              <a:gd name="connsiteX8" fmla="*/ 0 w 1615792"/>
              <a:gd name="connsiteY8" fmla="*/ 954107 h 954107"/>
              <a:gd name="connsiteX9" fmla="*/ 0 w 1615792"/>
              <a:gd name="connsiteY9" fmla="*/ 505677 h 954107"/>
              <a:gd name="connsiteX10" fmla="*/ 0 w 1615792"/>
              <a:gd name="connsiteY10" fmla="*/ 0 h 95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15792" h="954107" extrusionOk="0">
                <a:moveTo>
                  <a:pt x="0" y="0"/>
                </a:moveTo>
                <a:cubicBezTo>
                  <a:pt x="260841" y="-25012"/>
                  <a:pt x="342104" y="5266"/>
                  <a:pt x="522439" y="0"/>
                </a:cubicBezTo>
                <a:cubicBezTo>
                  <a:pt x="702774" y="-5266"/>
                  <a:pt x="903506" y="-2678"/>
                  <a:pt x="1012563" y="0"/>
                </a:cubicBezTo>
                <a:cubicBezTo>
                  <a:pt x="1121620" y="2678"/>
                  <a:pt x="1387855" y="17770"/>
                  <a:pt x="1615792" y="0"/>
                </a:cubicBezTo>
                <a:cubicBezTo>
                  <a:pt x="1608628" y="130418"/>
                  <a:pt x="1635114" y="373429"/>
                  <a:pt x="1615792" y="467512"/>
                </a:cubicBezTo>
                <a:cubicBezTo>
                  <a:pt x="1596470" y="561595"/>
                  <a:pt x="1592414" y="733273"/>
                  <a:pt x="1615792" y="954107"/>
                </a:cubicBezTo>
                <a:cubicBezTo>
                  <a:pt x="1405871" y="953119"/>
                  <a:pt x="1253609" y="951980"/>
                  <a:pt x="1109511" y="954107"/>
                </a:cubicBezTo>
                <a:cubicBezTo>
                  <a:pt x="965413" y="956234"/>
                  <a:pt x="790111" y="947478"/>
                  <a:pt x="603229" y="954107"/>
                </a:cubicBezTo>
                <a:cubicBezTo>
                  <a:pt x="416347" y="960736"/>
                  <a:pt x="214567" y="979514"/>
                  <a:pt x="0" y="954107"/>
                </a:cubicBezTo>
                <a:cubicBezTo>
                  <a:pt x="-4514" y="857340"/>
                  <a:pt x="12863" y="674319"/>
                  <a:pt x="0" y="505677"/>
                </a:cubicBezTo>
                <a:cubicBezTo>
                  <a:pt x="-12863" y="337035"/>
                  <a:pt x="-22482" y="138781"/>
                  <a:pt x="0" y="0"/>
                </a:cubicBezTo>
                <a:close/>
              </a:path>
            </a:pathLst>
          </a:custGeom>
          <a:noFill/>
          <a:ln w="19050">
            <a:solidFill>
              <a:srgbClr val="7030A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txBody>
          <a:bodyPr wrap="square" rtlCol="0">
            <a:spAutoFit/>
          </a:bodyPr>
          <a:lstStyle/>
          <a:p>
            <a:pPr lvl="0" algn="ctr"/>
            <a:r>
              <a:rPr lang="en-GB" dirty="0">
                <a:solidFill>
                  <a:srgbClr val="7030A0"/>
                </a:solidFill>
                <a:latin typeface="Shadows Into Light Two" panose="02000506000000020004" pitchFamily="2" charset="0"/>
              </a:rPr>
              <a:t>Notice that the second index is applied to the 2 and the b</a:t>
            </a:r>
            <a:r>
              <a:rPr lang="en-GB" baseline="30000" dirty="0">
                <a:solidFill>
                  <a:srgbClr val="7030A0"/>
                </a:solidFill>
                <a:latin typeface="Shadows Into Light Two" panose="02000506000000020004" pitchFamily="2" charset="0"/>
              </a:rPr>
              <a:t>4</a:t>
            </a:r>
            <a:endParaRPr lang="en-GB" dirty="0">
              <a:solidFill>
                <a:srgbClr val="7030A0"/>
              </a:solidFill>
              <a:latin typeface="Shadows Into Light Two" panose="02000506000000020004" pitchFamily="2" charset="0"/>
            </a:endParaRPr>
          </a:p>
        </p:txBody>
      </p:sp>
    </p:spTree>
    <p:extLst>
      <p:ext uri="{BB962C8B-B14F-4D97-AF65-F5344CB8AC3E}">
        <p14:creationId xmlns:p14="http://schemas.microsoft.com/office/powerpoint/2010/main" val="1752049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graphicFrame>
        <p:nvGraphicFramePr>
          <p:cNvPr id="120" name="Google Shape;120;ga2e4b46b51_0_0"/>
          <p:cNvGraphicFramePr/>
          <p:nvPr>
            <p:extLst>
              <p:ext uri="{D42A27DB-BD31-4B8C-83A1-F6EECF244321}">
                <p14:modId xmlns:p14="http://schemas.microsoft.com/office/powerpoint/2010/main" val="1883227513"/>
              </p:ext>
            </p:extLst>
          </p:nvPr>
        </p:nvGraphicFramePr>
        <p:xfrm>
          <a:off x="130629" y="154380"/>
          <a:ext cx="8882742" cy="6549871"/>
        </p:xfrm>
        <a:graphic>
          <a:graphicData uri="http://schemas.openxmlformats.org/drawingml/2006/table">
            <a:tbl>
              <a:tblPr>
                <a:noFill/>
                <a:tableStyleId>{2572A604-6930-44FA-8A8C-41554DEEE212}</a:tableStyleId>
              </a:tblPr>
              <a:tblGrid>
                <a:gridCol w="3450183">
                  <a:extLst>
                    <a:ext uri="{9D8B030D-6E8A-4147-A177-3AD203B41FA5}">
                      <a16:colId xmlns:a16="http://schemas.microsoft.com/office/drawing/2014/main" val="20000"/>
                    </a:ext>
                  </a:extLst>
                </a:gridCol>
                <a:gridCol w="3450183">
                  <a:extLst>
                    <a:ext uri="{9D8B030D-6E8A-4147-A177-3AD203B41FA5}">
                      <a16:colId xmlns:a16="http://schemas.microsoft.com/office/drawing/2014/main" val="20001"/>
                    </a:ext>
                  </a:extLst>
                </a:gridCol>
                <a:gridCol w="1982376">
                  <a:extLst>
                    <a:ext uri="{9D8B030D-6E8A-4147-A177-3AD203B41FA5}">
                      <a16:colId xmlns:a16="http://schemas.microsoft.com/office/drawing/2014/main" val="20002"/>
                    </a:ext>
                  </a:extLst>
                </a:gridCol>
              </a:tblGrid>
              <a:tr h="433945">
                <a:tc gridSpan="3">
                  <a:txBody>
                    <a:bodyPr/>
                    <a:lstStyle/>
                    <a:p>
                      <a:pPr marL="0" lvl="0" indent="0" algn="ctr" rtl="0">
                        <a:spcBef>
                          <a:spcPts val="0"/>
                        </a:spcBef>
                        <a:spcAft>
                          <a:spcPts val="0"/>
                        </a:spcAft>
                        <a:buNone/>
                      </a:pPr>
                      <a:r>
                        <a:rPr lang="en-GB" b="1" dirty="0"/>
                        <a:t>Laws of Indices (Multiplication) (1)</a:t>
                      </a:r>
                      <a:endParaRPr b="1" dirty="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27956">
                <a:tc>
                  <a:txBody>
                    <a:bodyPr/>
                    <a:lstStyle/>
                    <a:p>
                      <a:pPr marL="0" lvl="0" indent="0" algn="ctr" rtl="0">
                        <a:spcBef>
                          <a:spcPts val="0"/>
                        </a:spcBef>
                        <a:spcAft>
                          <a:spcPts val="0"/>
                        </a:spcAft>
                        <a:buNone/>
                      </a:pPr>
                      <a:r>
                        <a:rPr lang="en-GB" sz="1800" dirty="0"/>
                        <a:t>I DO</a:t>
                      </a:r>
                      <a:endParaRPr sz="1800" dirty="0"/>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4CCCC"/>
                    </a:solidFill>
                  </a:tcPr>
                </a:tc>
                <a:tc>
                  <a:txBody>
                    <a:bodyPr/>
                    <a:lstStyle/>
                    <a:p>
                      <a:pPr marL="0" lvl="0" indent="0" algn="ctr" rtl="0">
                        <a:spcBef>
                          <a:spcPts val="0"/>
                        </a:spcBef>
                        <a:spcAft>
                          <a:spcPts val="0"/>
                        </a:spcAft>
                        <a:buNone/>
                      </a:pPr>
                      <a:r>
                        <a:rPr lang="en-GB" sz="1800" dirty="0"/>
                        <a:t>WE DO</a:t>
                      </a:r>
                      <a:endParaRPr sz="1800" dirty="0"/>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tc>
                  <a:txBody>
                    <a:bodyPr/>
                    <a:lstStyle/>
                    <a:p>
                      <a:pPr marL="0" lvl="0" indent="0" algn="ctr" rtl="0">
                        <a:spcBef>
                          <a:spcPts val="0"/>
                        </a:spcBef>
                        <a:spcAft>
                          <a:spcPts val="0"/>
                        </a:spcAft>
                        <a:buNone/>
                      </a:pPr>
                      <a:r>
                        <a:rPr lang="en-GB" sz="1800" dirty="0"/>
                        <a:t>YOU DO</a:t>
                      </a:r>
                      <a:endParaRPr sz="1800" dirty="0"/>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extLst>
                  <a:ext uri="{0D108BD9-81ED-4DB2-BD59-A6C34878D82A}">
                    <a16:rowId xmlns:a16="http://schemas.microsoft.com/office/drawing/2014/main" val="10001"/>
                  </a:ext>
                </a:extLst>
              </a:tr>
              <a:tr h="4950887">
                <a:tc>
                  <a:txBody>
                    <a:bodyPr/>
                    <a:lstStyle/>
                    <a:p>
                      <a:pPr marL="0" lvl="0" indent="0" algn="ctr" rtl="0">
                        <a:spcBef>
                          <a:spcPts val="0"/>
                        </a:spcBef>
                        <a:spcAft>
                          <a:spcPts val="0"/>
                        </a:spcAft>
                        <a:buNone/>
                      </a:pPr>
                      <a:r>
                        <a:rPr lang="en-GB" sz="1600" dirty="0"/>
                        <a:t>Write each of the following as a single power:</a:t>
                      </a:r>
                    </a:p>
                    <a:p>
                      <a:pPr marL="0" lvl="0" indent="0" algn="ctr" rtl="0">
                        <a:spcBef>
                          <a:spcPts val="0"/>
                        </a:spcBef>
                        <a:spcAft>
                          <a:spcPts val="0"/>
                        </a:spcAft>
                        <a:buNone/>
                      </a:pPr>
                      <a:endParaRPr lang="en-GB" sz="1600" dirty="0"/>
                    </a:p>
                    <a:p>
                      <a:pPr marL="0" lvl="0" indent="0" algn="ctr" rtl="0">
                        <a:spcBef>
                          <a:spcPts val="0"/>
                        </a:spcBef>
                        <a:spcAft>
                          <a:spcPts val="0"/>
                        </a:spcAft>
                        <a:buNone/>
                      </a:pPr>
                      <a:r>
                        <a:rPr lang="en-GB" sz="2400" dirty="0">
                          <a:solidFill>
                            <a:schemeClr val="tx1"/>
                          </a:solidFill>
                        </a:rPr>
                        <a:t>a) </a:t>
                      </a:r>
                      <a:r>
                        <a:rPr lang="en-GB" sz="2400" dirty="0">
                          <a:solidFill>
                            <a:srgbClr val="FF0000"/>
                          </a:solidFill>
                        </a:rPr>
                        <a:t>3</a:t>
                      </a:r>
                      <a:r>
                        <a:rPr lang="en-GB" sz="2400" baseline="30000" dirty="0">
                          <a:solidFill>
                            <a:srgbClr val="FF0000"/>
                          </a:solidFill>
                        </a:rPr>
                        <a:t>2</a:t>
                      </a:r>
                      <a:r>
                        <a:rPr lang="en-GB" sz="2400" baseline="0" dirty="0"/>
                        <a:t> x </a:t>
                      </a:r>
                      <a:r>
                        <a:rPr lang="en-GB" sz="2400" baseline="0" dirty="0">
                          <a:solidFill>
                            <a:srgbClr val="00B050"/>
                          </a:solidFill>
                        </a:rPr>
                        <a:t>3</a:t>
                      </a:r>
                      <a:r>
                        <a:rPr lang="en-GB" sz="2400" baseline="30000" dirty="0">
                          <a:solidFill>
                            <a:srgbClr val="00B050"/>
                          </a:solidFill>
                        </a:rPr>
                        <a:t>4</a:t>
                      </a:r>
                    </a:p>
                    <a:p>
                      <a:pPr marL="0" lvl="0" indent="0" algn="ctr" rtl="0">
                        <a:spcBef>
                          <a:spcPts val="0"/>
                        </a:spcBef>
                        <a:spcAft>
                          <a:spcPts val="0"/>
                        </a:spcAft>
                        <a:buNone/>
                      </a:pPr>
                      <a:endParaRPr lang="en-GB" sz="2400" baseline="0" dirty="0"/>
                    </a:p>
                    <a:p>
                      <a:pPr marL="0" lvl="0" indent="0" algn="ctr" rtl="0">
                        <a:spcBef>
                          <a:spcPts val="0"/>
                        </a:spcBef>
                        <a:spcAft>
                          <a:spcPts val="0"/>
                        </a:spcAft>
                        <a:buNone/>
                      </a:pPr>
                      <a:r>
                        <a:rPr lang="en-GB" sz="2400" b="1" baseline="0" dirty="0">
                          <a:latin typeface="Shadows Into Light Two" panose="02000506000000020004" pitchFamily="2" charset="0"/>
                        </a:rPr>
                        <a:t>= </a:t>
                      </a:r>
                      <a:r>
                        <a:rPr lang="en-GB" sz="2400" b="1" baseline="0" dirty="0">
                          <a:solidFill>
                            <a:srgbClr val="FF0000"/>
                          </a:solidFill>
                          <a:latin typeface="Shadows Into Light Two" panose="02000506000000020004" pitchFamily="2" charset="0"/>
                        </a:rPr>
                        <a:t>3x3</a:t>
                      </a:r>
                      <a:r>
                        <a:rPr lang="en-GB" sz="2400" b="1" baseline="0" dirty="0">
                          <a:latin typeface="Shadows Into Light Two" panose="02000506000000020004" pitchFamily="2" charset="0"/>
                        </a:rPr>
                        <a:t> x </a:t>
                      </a:r>
                      <a:r>
                        <a:rPr lang="en-GB" sz="2400" b="1" baseline="0" dirty="0">
                          <a:solidFill>
                            <a:srgbClr val="00B050"/>
                          </a:solidFill>
                          <a:latin typeface="Shadows Into Light Two" panose="02000506000000020004" pitchFamily="2" charset="0"/>
                        </a:rPr>
                        <a:t>3x3x3x3</a:t>
                      </a:r>
                    </a:p>
                    <a:p>
                      <a:pPr marL="0" lvl="0" indent="0" algn="ctr" rtl="0">
                        <a:spcBef>
                          <a:spcPts val="0"/>
                        </a:spcBef>
                        <a:spcAft>
                          <a:spcPts val="0"/>
                        </a:spcAft>
                        <a:buNone/>
                      </a:pPr>
                      <a:endParaRPr lang="en-GB" sz="2400" b="1" baseline="0" dirty="0">
                        <a:solidFill>
                          <a:srgbClr val="00B050"/>
                        </a:solidFill>
                        <a:latin typeface="Shadows Into Light Two" panose="02000506000000020004" pitchFamily="2" charset="0"/>
                      </a:endParaRPr>
                    </a:p>
                    <a:p>
                      <a:pPr marL="0" lvl="0" indent="0" algn="ctr" rtl="0">
                        <a:spcBef>
                          <a:spcPts val="0"/>
                        </a:spcBef>
                        <a:spcAft>
                          <a:spcPts val="0"/>
                        </a:spcAft>
                        <a:buNone/>
                      </a:pPr>
                      <a:r>
                        <a:rPr lang="en-GB" sz="2400" b="1" baseline="0" dirty="0">
                          <a:solidFill>
                            <a:schemeClr val="tx1"/>
                          </a:solidFill>
                          <a:latin typeface="Shadows Into Light Two" panose="02000506000000020004" pitchFamily="2" charset="0"/>
                        </a:rPr>
                        <a:t>= 3</a:t>
                      </a:r>
                      <a:r>
                        <a:rPr lang="en-GB" sz="2400" b="1" baseline="30000" dirty="0">
                          <a:solidFill>
                            <a:schemeClr val="tx1"/>
                          </a:solidFill>
                          <a:latin typeface="Shadows Into Light Two" panose="02000506000000020004" pitchFamily="2" charset="0"/>
                        </a:rPr>
                        <a:t>6</a:t>
                      </a:r>
                      <a:endParaRPr lang="en-GB" sz="24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GB" sz="24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2400" dirty="0">
                          <a:solidFill>
                            <a:schemeClr val="tx1"/>
                          </a:solidFill>
                        </a:rPr>
                        <a:t>b) </a:t>
                      </a:r>
                      <a:r>
                        <a:rPr lang="en-GB" sz="2400" dirty="0">
                          <a:solidFill>
                            <a:srgbClr val="FF0000"/>
                          </a:solidFill>
                        </a:rPr>
                        <a:t>4</a:t>
                      </a:r>
                      <a:r>
                        <a:rPr lang="en-GB" sz="2400" baseline="30000" dirty="0">
                          <a:solidFill>
                            <a:srgbClr val="FF0000"/>
                          </a:solidFill>
                        </a:rPr>
                        <a:t>3</a:t>
                      </a:r>
                      <a:r>
                        <a:rPr lang="en-GB" sz="2400" baseline="0" dirty="0"/>
                        <a:t> x </a:t>
                      </a:r>
                      <a:r>
                        <a:rPr lang="en-GB" sz="2400" baseline="0" dirty="0">
                          <a:solidFill>
                            <a:srgbClr val="00B050"/>
                          </a:solidFill>
                        </a:rPr>
                        <a:t>4</a:t>
                      </a:r>
                      <a:r>
                        <a:rPr lang="en-GB" sz="2400" baseline="30000" dirty="0">
                          <a:solidFill>
                            <a:srgbClr val="00B050"/>
                          </a:solidFill>
                        </a:rPr>
                        <a:t>5</a:t>
                      </a:r>
                      <a:r>
                        <a:rPr lang="en-GB" sz="2400" baseline="0" dirty="0"/>
                        <a:t> x </a:t>
                      </a:r>
                      <a:r>
                        <a:rPr lang="en-GB" sz="2400" baseline="0" dirty="0">
                          <a:solidFill>
                            <a:srgbClr val="0070C0"/>
                          </a:solidFill>
                        </a:rPr>
                        <a:t>4</a:t>
                      </a:r>
                      <a:r>
                        <a:rPr lang="en-GB" sz="2400" baseline="30000" dirty="0">
                          <a:solidFill>
                            <a:srgbClr val="0070C0"/>
                          </a:solidFill>
                        </a:rPr>
                        <a:t>2</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GB" sz="2400" baseline="30000" dirty="0"/>
                    </a:p>
                    <a:p>
                      <a:pPr marL="0" lvl="0" indent="0" algn="ctr" rtl="0">
                        <a:spcBef>
                          <a:spcPts val="0"/>
                        </a:spcBef>
                        <a:spcAft>
                          <a:spcPts val="0"/>
                        </a:spcAft>
                        <a:buNone/>
                      </a:pPr>
                      <a:r>
                        <a:rPr lang="en-GB" sz="2400" b="1" baseline="0" dirty="0">
                          <a:latin typeface="Shadows Into Light Two" panose="02000506000000020004" pitchFamily="2" charset="0"/>
                        </a:rPr>
                        <a:t>=</a:t>
                      </a:r>
                      <a:r>
                        <a:rPr lang="en-GB" sz="2400" b="1" baseline="0" dirty="0">
                          <a:solidFill>
                            <a:srgbClr val="FF0000"/>
                          </a:solidFill>
                          <a:latin typeface="Shadows Into Light Two" panose="02000506000000020004" pitchFamily="2" charset="0"/>
                        </a:rPr>
                        <a:t>4x4x4</a:t>
                      </a:r>
                      <a:r>
                        <a:rPr lang="en-GB" sz="2400" b="1" baseline="0" dirty="0">
                          <a:latin typeface="Shadows Into Light Two" panose="02000506000000020004" pitchFamily="2" charset="0"/>
                        </a:rPr>
                        <a:t> x </a:t>
                      </a:r>
                      <a:r>
                        <a:rPr lang="en-GB" sz="2400" b="1" baseline="0" dirty="0">
                          <a:solidFill>
                            <a:srgbClr val="00B050"/>
                          </a:solidFill>
                          <a:latin typeface="Shadows Into Light Two" panose="02000506000000020004" pitchFamily="2" charset="0"/>
                        </a:rPr>
                        <a:t>4x4x4x4x4 </a:t>
                      </a:r>
                      <a:r>
                        <a:rPr lang="en-GB" sz="2400" b="1" baseline="0" dirty="0">
                          <a:solidFill>
                            <a:schemeClr val="tx1"/>
                          </a:solidFill>
                          <a:latin typeface="Shadows Into Light Two" panose="02000506000000020004" pitchFamily="2" charset="0"/>
                        </a:rPr>
                        <a:t>x</a:t>
                      </a:r>
                      <a:r>
                        <a:rPr lang="en-GB" sz="2400" b="1" baseline="0" dirty="0">
                          <a:solidFill>
                            <a:srgbClr val="00B050"/>
                          </a:solidFill>
                          <a:latin typeface="Shadows Into Light Two" panose="02000506000000020004" pitchFamily="2" charset="0"/>
                        </a:rPr>
                        <a:t> </a:t>
                      </a:r>
                      <a:r>
                        <a:rPr lang="en-GB" sz="2400" b="1" baseline="0" dirty="0">
                          <a:solidFill>
                            <a:srgbClr val="0070C0"/>
                          </a:solidFill>
                          <a:latin typeface="Shadows Into Light Two" panose="02000506000000020004" pitchFamily="2" charset="0"/>
                        </a:rPr>
                        <a:t>4x4</a:t>
                      </a:r>
                    </a:p>
                    <a:p>
                      <a:pPr marL="0" lvl="0" indent="0" algn="ctr" rtl="0">
                        <a:spcBef>
                          <a:spcPts val="0"/>
                        </a:spcBef>
                        <a:spcAft>
                          <a:spcPts val="0"/>
                        </a:spcAft>
                        <a:buNone/>
                      </a:pPr>
                      <a:endParaRPr lang="en-GB" sz="2400" b="1" baseline="0" dirty="0">
                        <a:solidFill>
                          <a:srgbClr val="00B050"/>
                        </a:solidFill>
                        <a:latin typeface="Shadows Into Light Two" panose="02000506000000020004" pitchFamily="2" charset="0"/>
                      </a:endParaRPr>
                    </a:p>
                    <a:p>
                      <a:pPr marL="0" lvl="0" indent="0" algn="ctr" rtl="0">
                        <a:spcBef>
                          <a:spcPts val="0"/>
                        </a:spcBef>
                        <a:spcAft>
                          <a:spcPts val="0"/>
                        </a:spcAft>
                        <a:buNone/>
                      </a:pPr>
                      <a:r>
                        <a:rPr lang="en-GB" sz="2400" b="1" baseline="0" dirty="0">
                          <a:solidFill>
                            <a:schemeClr val="tx1"/>
                          </a:solidFill>
                          <a:latin typeface="Shadows Into Light Two" panose="02000506000000020004" pitchFamily="2" charset="0"/>
                        </a:rPr>
                        <a:t>= 4</a:t>
                      </a:r>
                      <a:r>
                        <a:rPr lang="en-GB" sz="2400" b="1" baseline="30000" dirty="0">
                          <a:solidFill>
                            <a:schemeClr val="tx1"/>
                          </a:solidFill>
                          <a:latin typeface="Shadows Into Light Two" panose="02000506000000020004" pitchFamily="2" charset="0"/>
                        </a:rPr>
                        <a:t>10</a:t>
                      </a:r>
                      <a:endParaRPr lang="en-GB" sz="2400" baseline="30000" dirty="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1600" dirty="0"/>
                        <a:t>Write each of the following as a single power:</a:t>
                      </a:r>
                    </a:p>
                    <a:p>
                      <a:pPr marL="0" lvl="0" indent="0" algn="ctr" rtl="0">
                        <a:spcBef>
                          <a:spcPts val="0"/>
                        </a:spcBef>
                        <a:spcAft>
                          <a:spcPts val="0"/>
                        </a:spcAft>
                        <a:buNone/>
                      </a:pPr>
                      <a:endParaRPr lang="en-GB" sz="2200" dirty="0"/>
                    </a:p>
                    <a:p>
                      <a:pPr marL="0" lvl="0" indent="0" algn="ctr" rtl="0">
                        <a:spcBef>
                          <a:spcPts val="0"/>
                        </a:spcBef>
                        <a:spcAft>
                          <a:spcPts val="0"/>
                        </a:spcAft>
                        <a:buNone/>
                      </a:pPr>
                      <a:r>
                        <a:rPr lang="en-GB" sz="2000" dirty="0"/>
                        <a:t>7</a:t>
                      </a:r>
                      <a:r>
                        <a:rPr lang="en-GB" sz="2000" baseline="30000" dirty="0"/>
                        <a:t>3</a:t>
                      </a:r>
                      <a:r>
                        <a:rPr lang="en-GB" sz="2000" baseline="0" dirty="0"/>
                        <a:t> x 7</a:t>
                      </a:r>
                      <a:r>
                        <a:rPr lang="en-GB" sz="2000" baseline="30000" dirty="0"/>
                        <a:t>5</a:t>
                      </a:r>
                    </a:p>
                    <a:p>
                      <a:pPr marL="0" lvl="0" indent="0" algn="ctr" rtl="0">
                        <a:spcBef>
                          <a:spcPts val="0"/>
                        </a:spcBef>
                        <a:spcAft>
                          <a:spcPts val="0"/>
                        </a:spcAft>
                        <a:buNone/>
                      </a:pPr>
                      <a:endParaRPr lang="en-GB" sz="2000" baseline="0" dirty="0"/>
                    </a:p>
                    <a:p>
                      <a:pPr marL="0" lvl="0" indent="0" algn="ctr" rtl="0">
                        <a:spcBef>
                          <a:spcPts val="0"/>
                        </a:spcBef>
                        <a:spcAft>
                          <a:spcPts val="0"/>
                        </a:spcAft>
                        <a:buNone/>
                      </a:pPr>
                      <a:endParaRPr lang="en-GB" sz="2000" baseline="0" dirty="0"/>
                    </a:p>
                    <a:p>
                      <a:pPr marL="0" lvl="0" indent="0" algn="ctr" rtl="0">
                        <a:spcBef>
                          <a:spcPts val="0"/>
                        </a:spcBef>
                        <a:spcAft>
                          <a:spcPts val="0"/>
                        </a:spcAft>
                        <a:buNone/>
                      </a:pPr>
                      <a:endParaRPr lang="en-GB" sz="2000" baseline="0" dirty="0"/>
                    </a:p>
                    <a:p>
                      <a:pPr marL="0" lvl="0" indent="0" algn="ctr" rtl="0">
                        <a:spcBef>
                          <a:spcPts val="0"/>
                        </a:spcBef>
                        <a:spcAft>
                          <a:spcPts val="0"/>
                        </a:spcAft>
                        <a:buNone/>
                      </a:pPr>
                      <a:endParaRPr lang="en-GB" sz="20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GB" sz="2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2000" dirty="0"/>
                        <a:t>8</a:t>
                      </a:r>
                      <a:r>
                        <a:rPr lang="en-GB" sz="2000" baseline="30000" dirty="0"/>
                        <a:t>2</a:t>
                      </a:r>
                      <a:r>
                        <a:rPr lang="en-GB" sz="2000" baseline="0" dirty="0"/>
                        <a:t> x 8</a:t>
                      </a:r>
                      <a:r>
                        <a:rPr lang="en-GB" sz="2000" baseline="30000" dirty="0"/>
                        <a:t>4</a:t>
                      </a:r>
                      <a:r>
                        <a:rPr lang="en-GB" sz="2000" baseline="0" dirty="0"/>
                        <a:t> x 8</a:t>
                      </a:r>
                      <a:r>
                        <a:rPr lang="en-GB" sz="2000" baseline="30000" dirty="0"/>
                        <a:t>3</a:t>
                      </a:r>
                      <a:endParaRPr lang="en-GB" sz="2000" dirty="0"/>
                    </a:p>
                    <a:p>
                      <a:pPr marL="0" lvl="0" indent="0" algn="ctr" rtl="0">
                        <a:spcBef>
                          <a:spcPts val="0"/>
                        </a:spcBef>
                        <a:spcAft>
                          <a:spcPts val="0"/>
                        </a:spcAft>
                        <a:buClr>
                          <a:schemeClr val="dk1"/>
                        </a:buClr>
                        <a:buSzPts val="1100"/>
                        <a:buFont typeface="Arial"/>
                        <a:buNone/>
                      </a:pPr>
                      <a:endParaRPr dirty="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1600" dirty="0"/>
                        <a:t>Write each of the following as a single power:</a:t>
                      </a:r>
                    </a:p>
                    <a:p>
                      <a:pPr marL="0" lvl="0" indent="0" algn="ctr" rtl="0">
                        <a:spcBef>
                          <a:spcPts val="0"/>
                        </a:spcBef>
                        <a:spcAft>
                          <a:spcPts val="0"/>
                        </a:spcAft>
                        <a:buNone/>
                      </a:pPr>
                      <a:r>
                        <a:rPr lang="en-GB" sz="2000" dirty="0"/>
                        <a:t>3</a:t>
                      </a:r>
                      <a:r>
                        <a:rPr lang="en-GB" sz="2000" baseline="30000" dirty="0"/>
                        <a:t>2</a:t>
                      </a:r>
                      <a:r>
                        <a:rPr lang="en-GB" sz="2000" baseline="0" dirty="0"/>
                        <a:t> x 3</a:t>
                      </a:r>
                      <a:r>
                        <a:rPr lang="en-GB" sz="2000" baseline="30000" dirty="0"/>
                        <a:t>5</a:t>
                      </a:r>
                    </a:p>
                    <a:p>
                      <a:pPr marL="0" lvl="0" indent="0" algn="ctr" rtl="0">
                        <a:spcBef>
                          <a:spcPts val="0"/>
                        </a:spcBef>
                        <a:spcAft>
                          <a:spcPts val="0"/>
                        </a:spcAft>
                        <a:buNone/>
                      </a:pPr>
                      <a:endParaRPr lang="en-GB" sz="20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2000" dirty="0"/>
                        <a:t>6</a:t>
                      </a:r>
                      <a:r>
                        <a:rPr lang="en-GB" sz="2000" baseline="30000" dirty="0"/>
                        <a:t>2</a:t>
                      </a:r>
                      <a:r>
                        <a:rPr lang="en-GB" sz="2000" baseline="0" dirty="0"/>
                        <a:t> x 6</a:t>
                      </a:r>
                      <a:r>
                        <a:rPr lang="en-GB" sz="2000" baseline="30000" dirty="0"/>
                        <a:t>5</a:t>
                      </a:r>
                    </a:p>
                    <a:p>
                      <a:pPr marL="0" lvl="0" indent="0" algn="ctr" rtl="0">
                        <a:spcBef>
                          <a:spcPts val="0"/>
                        </a:spcBef>
                        <a:spcAft>
                          <a:spcPts val="0"/>
                        </a:spcAft>
                        <a:buNone/>
                      </a:pPr>
                      <a:endParaRPr lang="en-GB" sz="20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2000" dirty="0"/>
                        <a:t>6</a:t>
                      </a:r>
                      <a:r>
                        <a:rPr lang="en-GB" sz="2000" baseline="30000" dirty="0"/>
                        <a:t>2</a:t>
                      </a:r>
                      <a:r>
                        <a:rPr lang="en-GB" sz="2000" baseline="0" dirty="0"/>
                        <a:t> x 6</a:t>
                      </a:r>
                      <a:r>
                        <a:rPr lang="en-GB" sz="2000" baseline="30000" dirty="0"/>
                        <a:t>5</a:t>
                      </a:r>
                      <a:r>
                        <a:rPr lang="en-GB" sz="2000" baseline="0" dirty="0"/>
                        <a:t> x 6</a:t>
                      </a:r>
                      <a:endParaRPr lang="en-GB" sz="2000" baseline="30000" dirty="0"/>
                    </a:p>
                    <a:p>
                      <a:pPr marL="0" lvl="0" indent="0" algn="ctr" rtl="0">
                        <a:spcBef>
                          <a:spcPts val="0"/>
                        </a:spcBef>
                        <a:spcAft>
                          <a:spcPts val="0"/>
                        </a:spcAft>
                        <a:buNone/>
                      </a:pPr>
                      <a:endParaRPr lang="en-GB" sz="20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2000" dirty="0"/>
                        <a:t>6</a:t>
                      </a:r>
                      <a:r>
                        <a:rPr lang="en-GB" sz="2000" baseline="30000" dirty="0"/>
                        <a:t>2</a:t>
                      </a:r>
                      <a:r>
                        <a:rPr lang="en-GB" sz="2000" baseline="0" dirty="0"/>
                        <a:t> x 6</a:t>
                      </a:r>
                      <a:r>
                        <a:rPr lang="en-GB" sz="2000" baseline="30000" dirty="0"/>
                        <a:t>5</a:t>
                      </a:r>
                      <a:r>
                        <a:rPr lang="en-GB" sz="2000" baseline="0" dirty="0"/>
                        <a:t> x 6</a:t>
                      </a:r>
                      <a:r>
                        <a:rPr lang="en-GB" sz="2000" baseline="30000" dirty="0"/>
                        <a:t>3</a:t>
                      </a:r>
                    </a:p>
                    <a:p>
                      <a:pPr marL="0" lvl="0" indent="0" algn="ctr" rtl="0">
                        <a:spcBef>
                          <a:spcPts val="0"/>
                        </a:spcBef>
                        <a:spcAft>
                          <a:spcPts val="0"/>
                        </a:spcAft>
                        <a:buNone/>
                      </a:pPr>
                      <a:endParaRPr lang="en-GB" sz="20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2000" dirty="0"/>
                        <a:t>6</a:t>
                      </a:r>
                      <a:r>
                        <a:rPr lang="en-GB" sz="2000" baseline="30000" dirty="0"/>
                        <a:t>2</a:t>
                      </a:r>
                      <a:r>
                        <a:rPr lang="en-GB" sz="2000" baseline="0" dirty="0"/>
                        <a:t> x 6</a:t>
                      </a:r>
                      <a:r>
                        <a:rPr lang="en-GB" sz="2000" baseline="30000" dirty="0"/>
                        <a:t>3</a:t>
                      </a:r>
                      <a:r>
                        <a:rPr lang="en-GB" sz="2000" baseline="0" dirty="0"/>
                        <a:t> x 6</a:t>
                      </a:r>
                      <a:r>
                        <a:rPr lang="en-GB" sz="2000" baseline="30000" dirty="0"/>
                        <a:t>5</a:t>
                      </a:r>
                    </a:p>
                    <a:p>
                      <a:pPr marL="0" lvl="0" indent="0" algn="ctr" rtl="0">
                        <a:spcBef>
                          <a:spcPts val="0"/>
                        </a:spcBef>
                        <a:spcAft>
                          <a:spcPts val="0"/>
                        </a:spcAft>
                        <a:buNone/>
                      </a:pPr>
                      <a:endParaRPr lang="en-GB" sz="20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2000" dirty="0"/>
                        <a:t>7</a:t>
                      </a:r>
                      <a:r>
                        <a:rPr lang="en-GB" sz="2000" baseline="30000" dirty="0"/>
                        <a:t>3</a:t>
                      </a:r>
                      <a:r>
                        <a:rPr lang="en-GB" sz="2000" baseline="0" dirty="0"/>
                        <a:t> x 7</a:t>
                      </a:r>
                      <a:r>
                        <a:rPr lang="en-GB" sz="2000" baseline="30000" dirty="0"/>
                        <a:t>5</a:t>
                      </a:r>
                      <a:r>
                        <a:rPr lang="en-GB" sz="2000" baseline="0" dirty="0"/>
                        <a:t> x 7</a:t>
                      </a:r>
                      <a:r>
                        <a:rPr lang="en-GB" sz="2000" baseline="30000" dirty="0"/>
                        <a:t>2</a:t>
                      </a:r>
                    </a:p>
                    <a:p>
                      <a:pPr marL="0" lvl="0" indent="0" algn="ctr" rtl="0">
                        <a:spcBef>
                          <a:spcPts val="0"/>
                        </a:spcBef>
                        <a:spcAft>
                          <a:spcPts val="0"/>
                        </a:spcAft>
                        <a:buNone/>
                      </a:pPr>
                      <a:endParaRPr lang="en-GB" sz="20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2000" dirty="0"/>
                        <a:t>9</a:t>
                      </a:r>
                      <a:r>
                        <a:rPr lang="en-GB" sz="2000" baseline="30000" dirty="0"/>
                        <a:t>3</a:t>
                      </a:r>
                      <a:r>
                        <a:rPr lang="en-GB" sz="2000" baseline="0" dirty="0"/>
                        <a:t> x 9</a:t>
                      </a:r>
                      <a:r>
                        <a:rPr lang="en-GB" sz="2000" baseline="30000" dirty="0"/>
                        <a:t>5</a:t>
                      </a:r>
                      <a:r>
                        <a:rPr lang="en-GB" sz="2000" baseline="0" dirty="0"/>
                        <a:t> x 9</a:t>
                      </a:r>
                      <a:r>
                        <a:rPr lang="en-GB" sz="2000" baseline="30000" dirty="0"/>
                        <a:t>2</a:t>
                      </a:r>
                    </a:p>
                    <a:p>
                      <a:pPr marL="0" lvl="0" indent="0" algn="ctr" rtl="0">
                        <a:spcBef>
                          <a:spcPts val="0"/>
                        </a:spcBef>
                        <a:spcAft>
                          <a:spcPts val="0"/>
                        </a:spcAft>
                        <a:buNone/>
                      </a:pPr>
                      <a:endParaRPr lang="en-GB" sz="20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2000" dirty="0"/>
                        <a:t>9</a:t>
                      </a:r>
                      <a:r>
                        <a:rPr lang="en-GB" sz="2000" baseline="30000" dirty="0"/>
                        <a:t>3</a:t>
                      </a:r>
                      <a:r>
                        <a:rPr lang="en-GB" sz="2000" baseline="0" dirty="0"/>
                        <a:t> x 9</a:t>
                      </a:r>
                      <a:r>
                        <a:rPr lang="en-GB" sz="2000" baseline="30000" dirty="0"/>
                        <a:t>5</a:t>
                      </a:r>
                      <a:r>
                        <a:rPr lang="en-GB" sz="2000" baseline="0" dirty="0"/>
                        <a:t> x 3</a:t>
                      </a:r>
                      <a:r>
                        <a:rPr lang="en-GB" sz="2000" baseline="30000" dirty="0"/>
                        <a:t>4</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GB" sz="20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GB" sz="20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2000" b="1" baseline="30000" dirty="0"/>
                        <a:t>ANSWER IN YOUR BOOKS</a:t>
                      </a: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762785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graphicFrame>
        <p:nvGraphicFramePr>
          <p:cNvPr id="120" name="Google Shape;120;ga2e4b46b51_0_0"/>
          <p:cNvGraphicFramePr/>
          <p:nvPr/>
        </p:nvGraphicFramePr>
        <p:xfrm>
          <a:off x="130629" y="154380"/>
          <a:ext cx="8882742" cy="6583318"/>
        </p:xfrm>
        <a:graphic>
          <a:graphicData uri="http://schemas.openxmlformats.org/drawingml/2006/table">
            <a:tbl>
              <a:tblPr>
                <a:noFill/>
                <a:tableStyleId>{2572A604-6930-44FA-8A8C-41554DEEE212}</a:tableStyleId>
              </a:tblPr>
              <a:tblGrid>
                <a:gridCol w="3450183">
                  <a:extLst>
                    <a:ext uri="{9D8B030D-6E8A-4147-A177-3AD203B41FA5}">
                      <a16:colId xmlns:a16="http://schemas.microsoft.com/office/drawing/2014/main" val="20000"/>
                    </a:ext>
                  </a:extLst>
                </a:gridCol>
                <a:gridCol w="3450183">
                  <a:extLst>
                    <a:ext uri="{9D8B030D-6E8A-4147-A177-3AD203B41FA5}">
                      <a16:colId xmlns:a16="http://schemas.microsoft.com/office/drawing/2014/main" val="20001"/>
                    </a:ext>
                  </a:extLst>
                </a:gridCol>
                <a:gridCol w="1982376">
                  <a:extLst>
                    <a:ext uri="{9D8B030D-6E8A-4147-A177-3AD203B41FA5}">
                      <a16:colId xmlns:a16="http://schemas.microsoft.com/office/drawing/2014/main" val="20002"/>
                    </a:ext>
                  </a:extLst>
                </a:gridCol>
              </a:tblGrid>
              <a:tr h="433945">
                <a:tc gridSpan="3">
                  <a:txBody>
                    <a:bodyPr/>
                    <a:lstStyle/>
                    <a:p>
                      <a:pPr marL="0" lvl="0" indent="0" algn="ctr" rtl="0">
                        <a:spcBef>
                          <a:spcPts val="0"/>
                        </a:spcBef>
                        <a:spcAft>
                          <a:spcPts val="0"/>
                        </a:spcAft>
                        <a:buNone/>
                      </a:pPr>
                      <a:r>
                        <a:rPr lang="en-GB" b="1" dirty="0"/>
                        <a:t>Laws of Indices (Multiplication) (2)</a:t>
                      </a:r>
                      <a:endParaRPr b="1" dirty="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27956">
                <a:tc>
                  <a:txBody>
                    <a:bodyPr/>
                    <a:lstStyle/>
                    <a:p>
                      <a:pPr marL="0" lvl="0" indent="0" algn="ctr" rtl="0">
                        <a:spcBef>
                          <a:spcPts val="0"/>
                        </a:spcBef>
                        <a:spcAft>
                          <a:spcPts val="0"/>
                        </a:spcAft>
                        <a:buNone/>
                      </a:pPr>
                      <a:r>
                        <a:rPr lang="en-GB" sz="1800" dirty="0"/>
                        <a:t>I DO</a:t>
                      </a:r>
                      <a:endParaRPr sz="1800" dirty="0"/>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4CCCC"/>
                    </a:solidFill>
                  </a:tcPr>
                </a:tc>
                <a:tc>
                  <a:txBody>
                    <a:bodyPr/>
                    <a:lstStyle/>
                    <a:p>
                      <a:pPr marL="0" lvl="0" indent="0" algn="ctr" rtl="0">
                        <a:spcBef>
                          <a:spcPts val="0"/>
                        </a:spcBef>
                        <a:spcAft>
                          <a:spcPts val="0"/>
                        </a:spcAft>
                        <a:buNone/>
                      </a:pPr>
                      <a:r>
                        <a:rPr lang="en-GB" sz="1800" dirty="0"/>
                        <a:t>WE DO</a:t>
                      </a:r>
                      <a:endParaRPr sz="1800" dirty="0"/>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tc>
                  <a:txBody>
                    <a:bodyPr/>
                    <a:lstStyle/>
                    <a:p>
                      <a:pPr marL="0" lvl="0" indent="0" algn="ctr" rtl="0">
                        <a:spcBef>
                          <a:spcPts val="0"/>
                        </a:spcBef>
                        <a:spcAft>
                          <a:spcPts val="0"/>
                        </a:spcAft>
                        <a:buNone/>
                      </a:pPr>
                      <a:r>
                        <a:rPr lang="en-GB" sz="1800" dirty="0"/>
                        <a:t>YOU DO</a:t>
                      </a:r>
                      <a:endParaRPr sz="1800" dirty="0"/>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extLst>
                  <a:ext uri="{0D108BD9-81ED-4DB2-BD59-A6C34878D82A}">
                    <a16:rowId xmlns:a16="http://schemas.microsoft.com/office/drawing/2014/main" val="10001"/>
                  </a:ext>
                </a:extLst>
              </a:tr>
              <a:tr h="4950887">
                <a:tc>
                  <a:txBody>
                    <a:bodyPr/>
                    <a:lstStyle/>
                    <a:p>
                      <a:pPr marL="0" lvl="0" indent="0" algn="ctr" rtl="0">
                        <a:spcBef>
                          <a:spcPts val="0"/>
                        </a:spcBef>
                        <a:spcAft>
                          <a:spcPts val="0"/>
                        </a:spcAft>
                        <a:buNone/>
                      </a:pPr>
                      <a:r>
                        <a:rPr lang="en-GB" sz="1600" dirty="0"/>
                        <a:t>Write each of the following as a single power:</a:t>
                      </a:r>
                    </a:p>
                    <a:p>
                      <a:pPr marL="0" lvl="0" indent="0" algn="ctr" rtl="0">
                        <a:spcBef>
                          <a:spcPts val="0"/>
                        </a:spcBef>
                        <a:spcAft>
                          <a:spcPts val="0"/>
                        </a:spcAft>
                        <a:buNone/>
                      </a:pPr>
                      <a:endParaRPr lang="en-GB" sz="2200" dirty="0">
                        <a:solidFill>
                          <a:srgbClr val="FF0000"/>
                        </a:solidFill>
                      </a:endParaRPr>
                    </a:p>
                    <a:p>
                      <a:pPr marL="0" lvl="0" indent="0" algn="ctr" rtl="0">
                        <a:spcBef>
                          <a:spcPts val="0"/>
                        </a:spcBef>
                        <a:spcAft>
                          <a:spcPts val="0"/>
                        </a:spcAft>
                        <a:buNone/>
                      </a:pPr>
                      <a:r>
                        <a:rPr lang="en-GB" sz="2200" dirty="0">
                          <a:solidFill>
                            <a:schemeClr val="tx1"/>
                          </a:solidFill>
                        </a:rPr>
                        <a:t>a) </a:t>
                      </a:r>
                      <a:r>
                        <a:rPr lang="en-GB" sz="2200" dirty="0">
                          <a:solidFill>
                            <a:srgbClr val="FF0000"/>
                          </a:solidFill>
                        </a:rPr>
                        <a:t>a</a:t>
                      </a:r>
                      <a:r>
                        <a:rPr lang="en-GB" sz="2200" baseline="30000" dirty="0">
                          <a:solidFill>
                            <a:srgbClr val="FF0000"/>
                          </a:solidFill>
                        </a:rPr>
                        <a:t>3</a:t>
                      </a:r>
                      <a:r>
                        <a:rPr lang="en-GB" sz="2200" baseline="0" dirty="0"/>
                        <a:t> x </a:t>
                      </a:r>
                      <a:r>
                        <a:rPr lang="en-GB" sz="2200" baseline="0" dirty="0">
                          <a:solidFill>
                            <a:srgbClr val="00B050"/>
                          </a:solidFill>
                        </a:rPr>
                        <a:t>a</a:t>
                      </a:r>
                      <a:r>
                        <a:rPr lang="en-GB" sz="2200" baseline="30000" dirty="0">
                          <a:solidFill>
                            <a:srgbClr val="00B050"/>
                          </a:solidFill>
                        </a:rPr>
                        <a:t>2</a:t>
                      </a:r>
                      <a:endParaRPr lang="en-GB" sz="2200" b="1" baseline="0" dirty="0">
                        <a:latin typeface="Shadows Into Light Two" panose="02000506000000020004" pitchFamily="2" charset="0"/>
                      </a:endParaRPr>
                    </a:p>
                    <a:p>
                      <a:pPr marL="0" lvl="0" indent="0" algn="ctr" rtl="0">
                        <a:spcBef>
                          <a:spcPts val="0"/>
                        </a:spcBef>
                        <a:spcAft>
                          <a:spcPts val="0"/>
                        </a:spcAft>
                        <a:buNone/>
                      </a:pPr>
                      <a:r>
                        <a:rPr lang="en-GB" sz="2200" b="1" baseline="0" dirty="0">
                          <a:latin typeface="Shadows Into Light Two" panose="02000506000000020004" pitchFamily="2" charset="0"/>
                        </a:rPr>
                        <a:t>= </a:t>
                      </a:r>
                      <a:r>
                        <a:rPr lang="en-GB" sz="2200" b="1" spc="300" baseline="0" dirty="0">
                          <a:solidFill>
                            <a:srgbClr val="FF0000"/>
                          </a:solidFill>
                          <a:latin typeface="Shadows Into Light Two" panose="02000506000000020004" pitchFamily="2" charset="0"/>
                        </a:rPr>
                        <a:t>1xaxaxa</a:t>
                      </a:r>
                      <a:r>
                        <a:rPr lang="en-GB" sz="2200" b="1" spc="300" baseline="0" dirty="0">
                          <a:latin typeface="Shadows Into Light Two" panose="02000506000000020004" pitchFamily="2" charset="0"/>
                        </a:rPr>
                        <a:t> x </a:t>
                      </a:r>
                      <a:r>
                        <a:rPr lang="en-GB" sz="2200" b="1" spc="300" baseline="0" dirty="0">
                          <a:solidFill>
                            <a:srgbClr val="00B050"/>
                          </a:solidFill>
                          <a:latin typeface="Shadows Into Light Two" panose="02000506000000020004" pitchFamily="2" charset="0"/>
                        </a:rPr>
                        <a:t>1xaxa</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2200" b="1" baseline="0" dirty="0">
                          <a:latin typeface="Shadows Into Light Two" panose="02000506000000020004" pitchFamily="2" charset="0"/>
                        </a:rPr>
                        <a:t>= </a:t>
                      </a:r>
                      <a:r>
                        <a:rPr lang="en-GB" sz="2200" b="1" spc="300" baseline="0" dirty="0">
                          <a:solidFill>
                            <a:srgbClr val="FF0000"/>
                          </a:solidFill>
                          <a:latin typeface="Shadows Into Light Two" panose="02000506000000020004" pitchFamily="2" charset="0"/>
                        </a:rPr>
                        <a:t>1</a:t>
                      </a:r>
                      <a:r>
                        <a:rPr lang="en-GB" sz="2200" b="1" spc="300" baseline="0" dirty="0">
                          <a:solidFill>
                            <a:schemeClr val="tx1"/>
                          </a:solidFill>
                          <a:latin typeface="Shadows Into Light Two" panose="02000506000000020004" pitchFamily="2" charset="0"/>
                        </a:rPr>
                        <a:t>x</a:t>
                      </a:r>
                      <a:r>
                        <a:rPr lang="en-GB" sz="2200" b="1" spc="300" baseline="0" dirty="0">
                          <a:solidFill>
                            <a:srgbClr val="00B050"/>
                          </a:solidFill>
                          <a:latin typeface="Shadows Into Light Two" panose="02000506000000020004" pitchFamily="2" charset="0"/>
                        </a:rPr>
                        <a:t>1</a:t>
                      </a:r>
                      <a:r>
                        <a:rPr lang="en-GB" sz="2200" b="1" spc="300" baseline="0" dirty="0">
                          <a:solidFill>
                            <a:srgbClr val="FF0000"/>
                          </a:solidFill>
                          <a:latin typeface="Shadows Into Light Two" panose="02000506000000020004" pitchFamily="2" charset="0"/>
                        </a:rPr>
                        <a:t> </a:t>
                      </a:r>
                      <a:r>
                        <a:rPr lang="en-GB" sz="2200" b="1" spc="300" baseline="0" dirty="0">
                          <a:solidFill>
                            <a:schemeClr val="tx1"/>
                          </a:solidFill>
                          <a:latin typeface="Shadows Into Light Two" panose="02000506000000020004" pitchFamily="2" charset="0"/>
                        </a:rPr>
                        <a:t>x</a:t>
                      </a:r>
                      <a:r>
                        <a:rPr lang="en-GB" sz="2200" b="1" spc="300" baseline="0" dirty="0">
                          <a:solidFill>
                            <a:srgbClr val="FF0000"/>
                          </a:solidFill>
                          <a:latin typeface="Shadows Into Light Two" panose="02000506000000020004" pitchFamily="2" charset="0"/>
                        </a:rPr>
                        <a:t> </a:t>
                      </a:r>
                      <a:r>
                        <a:rPr lang="en-GB" sz="2200" b="1" spc="300" baseline="0" dirty="0" err="1">
                          <a:solidFill>
                            <a:srgbClr val="FF0000"/>
                          </a:solidFill>
                          <a:latin typeface="Shadows Into Light Two" panose="02000506000000020004" pitchFamily="2" charset="0"/>
                        </a:rPr>
                        <a:t>axaxa</a:t>
                      </a:r>
                      <a:r>
                        <a:rPr lang="en-GB" sz="2200" b="1" spc="300" baseline="0" dirty="0" err="1">
                          <a:latin typeface="Shadows Into Light Two" panose="02000506000000020004" pitchFamily="2" charset="0"/>
                        </a:rPr>
                        <a:t>x</a:t>
                      </a:r>
                      <a:r>
                        <a:rPr lang="en-GB" sz="2200" b="1" spc="300" baseline="0" dirty="0" err="1">
                          <a:solidFill>
                            <a:srgbClr val="00B050"/>
                          </a:solidFill>
                          <a:latin typeface="Shadows Into Light Two" panose="02000506000000020004" pitchFamily="2" charset="0"/>
                        </a:rPr>
                        <a:t>xaxa</a:t>
                      </a:r>
                      <a:endParaRPr lang="en-GB" sz="2200" b="1" baseline="0" dirty="0">
                        <a:solidFill>
                          <a:schemeClr val="tx1"/>
                        </a:solidFill>
                        <a:latin typeface="Shadows Into Light Two" panose="02000506000000020004" pitchFamily="2" charset="0"/>
                      </a:endParaRPr>
                    </a:p>
                    <a:p>
                      <a:pPr marL="0" lvl="0" indent="0" algn="ctr" rtl="0">
                        <a:spcBef>
                          <a:spcPts val="0"/>
                        </a:spcBef>
                        <a:spcAft>
                          <a:spcPts val="0"/>
                        </a:spcAft>
                        <a:buNone/>
                      </a:pPr>
                      <a:r>
                        <a:rPr lang="en-GB" sz="2200" b="1" baseline="0" dirty="0">
                          <a:solidFill>
                            <a:schemeClr val="tx1"/>
                          </a:solidFill>
                          <a:latin typeface="Shadows Into Light Two" panose="02000506000000020004" pitchFamily="2" charset="0"/>
                        </a:rPr>
                        <a:t>= a</a:t>
                      </a:r>
                      <a:r>
                        <a:rPr lang="en-GB" sz="2200" b="1" baseline="30000" dirty="0">
                          <a:solidFill>
                            <a:schemeClr val="tx1"/>
                          </a:solidFill>
                          <a:latin typeface="Shadows Into Light Two" panose="02000506000000020004" pitchFamily="2" charset="0"/>
                        </a:rPr>
                        <a:t>5</a:t>
                      </a:r>
                      <a:endParaRPr lang="en-GB" sz="2200" baseline="0" dirty="0"/>
                    </a:p>
                    <a:p>
                      <a:pPr marL="0" lvl="0" indent="0" algn="ctr" rtl="0">
                        <a:spcBef>
                          <a:spcPts val="0"/>
                        </a:spcBef>
                        <a:spcAft>
                          <a:spcPts val="0"/>
                        </a:spcAft>
                        <a:buNone/>
                      </a:pPr>
                      <a:endParaRPr lang="en-GB" sz="2200" baseline="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2200" dirty="0"/>
                        <a:t>b) b</a:t>
                      </a:r>
                      <a:r>
                        <a:rPr lang="en-GB" sz="2200" baseline="30000" dirty="0"/>
                        <a:t>2</a:t>
                      </a:r>
                      <a:r>
                        <a:rPr lang="en-GB" sz="2200" baseline="0" dirty="0"/>
                        <a:t> x b</a:t>
                      </a:r>
                      <a:r>
                        <a:rPr lang="en-GB" sz="2200" baseline="30000" dirty="0"/>
                        <a:t>4</a:t>
                      </a:r>
                      <a:r>
                        <a:rPr lang="en-GB" sz="2200" baseline="0" dirty="0"/>
                        <a:t> x b</a:t>
                      </a:r>
                      <a:r>
                        <a:rPr lang="en-GB" sz="2200" baseline="30000" dirty="0"/>
                        <a:t>3</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GB" sz="2200" baseline="30000" dirty="0"/>
                    </a:p>
                    <a:p>
                      <a:pPr marL="0" lvl="0" indent="0" algn="ctr" rtl="0">
                        <a:spcBef>
                          <a:spcPts val="0"/>
                        </a:spcBef>
                        <a:spcAft>
                          <a:spcPts val="0"/>
                        </a:spcAft>
                        <a:buNone/>
                      </a:pPr>
                      <a:r>
                        <a:rPr lang="en-GB" sz="2200" b="1" spc="0" baseline="0" dirty="0">
                          <a:latin typeface="Shadows Into Light Two" panose="02000506000000020004" pitchFamily="2" charset="0"/>
                        </a:rPr>
                        <a:t>=</a:t>
                      </a:r>
                      <a:r>
                        <a:rPr lang="en-GB" sz="2200" b="1" spc="0" baseline="0" dirty="0">
                          <a:solidFill>
                            <a:srgbClr val="FF0000"/>
                          </a:solidFill>
                          <a:latin typeface="Shadows Into Light Two" panose="02000506000000020004" pitchFamily="2" charset="0"/>
                        </a:rPr>
                        <a:t>1xbxb </a:t>
                      </a:r>
                      <a:r>
                        <a:rPr lang="en-GB" sz="2200" b="1" spc="0" baseline="0" dirty="0">
                          <a:latin typeface="Shadows Into Light Two" panose="02000506000000020004" pitchFamily="2" charset="0"/>
                        </a:rPr>
                        <a:t>x </a:t>
                      </a:r>
                      <a:r>
                        <a:rPr lang="en-GB" sz="2200" b="1" spc="0" baseline="0" dirty="0">
                          <a:solidFill>
                            <a:srgbClr val="00B050"/>
                          </a:solidFill>
                          <a:latin typeface="Shadows Into Light Two" panose="02000506000000020004" pitchFamily="2" charset="0"/>
                        </a:rPr>
                        <a:t>1xbxbxbxb </a:t>
                      </a:r>
                      <a:r>
                        <a:rPr lang="en-GB" sz="2200" b="1" spc="0" baseline="0" dirty="0">
                          <a:solidFill>
                            <a:schemeClr val="tx1"/>
                          </a:solidFill>
                          <a:latin typeface="Shadows Into Light Two" panose="02000506000000020004" pitchFamily="2" charset="0"/>
                        </a:rPr>
                        <a:t>x </a:t>
                      </a:r>
                      <a:r>
                        <a:rPr lang="en-GB" sz="2200" b="1" spc="0" baseline="0" dirty="0">
                          <a:solidFill>
                            <a:srgbClr val="0070C0"/>
                          </a:solidFill>
                          <a:latin typeface="Shadows Into Light Two" panose="02000506000000020004" pitchFamily="2" charset="0"/>
                        </a:rPr>
                        <a:t>1xbxbxb</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GB" sz="2200" b="1" baseline="0" dirty="0">
                        <a:latin typeface="Shadows Into Light Two" panose="02000506000000020004" pitchFamily="2" charset="0"/>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2000" b="1" baseline="0" dirty="0">
                          <a:latin typeface="Shadows Into Light Two" panose="02000506000000020004" pitchFamily="2" charset="0"/>
                        </a:rPr>
                        <a:t>= </a:t>
                      </a:r>
                      <a:r>
                        <a:rPr lang="en-GB" sz="2000" b="1" spc="300" baseline="0" dirty="0">
                          <a:solidFill>
                            <a:srgbClr val="FF0000"/>
                          </a:solidFill>
                          <a:latin typeface="Shadows Into Light Two" panose="02000506000000020004" pitchFamily="2" charset="0"/>
                        </a:rPr>
                        <a:t>1</a:t>
                      </a:r>
                      <a:r>
                        <a:rPr lang="en-GB" sz="2000" b="1" spc="300" baseline="0" dirty="0">
                          <a:solidFill>
                            <a:schemeClr val="tx1"/>
                          </a:solidFill>
                          <a:latin typeface="Shadows Into Light Two" panose="02000506000000020004" pitchFamily="2" charset="0"/>
                        </a:rPr>
                        <a:t>x</a:t>
                      </a:r>
                      <a:r>
                        <a:rPr lang="en-GB" sz="2000" b="1" spc="300" baseline="0" dirty="0">
                          <a:solidFill>
                            <a:srgbClr val="00B050"/>
                          </a:solidFill>
                          <a:latin typeface="Shadows Into Light Two" panose="02000506000000020004" pitchFamily="2" charset="0"/>
                        </a:rPr>
                        <a:t>1</a:t>
                      </a:r>
                      <a:r>
                        <a:rPr lang="en-GB" sz="2000" b="1" spc="300" baseline="0" dirty="0">
                          <a:solidFill>
                            <a:schemeClr val="tx1"/>
                          </a:solidFill>
                          <a:latin typeface="Shadows Into Light Two" panose="02000506000000020004" pitchFamily="2" charset="0"/>
                        </a:rPr>
                        <a:t>x</a:t>
                      </a:r>
                      <a:r>
                        <a:rPr lang="en-GB" sz="2000" b="1" spc="300" baseline="0" dirty="0">
                          <a:solidFill>
                            <a:srgbClr val="0070C0"/>
                          </a:solidFill>
                          <a:latin typeface="Shadows Into Light Two" panose="02000506000000020004" pitchFamily="2" charset="0"/>
                        </a:rPr>
                        <a:t>1</a:t>
                      </a:r>
                      <a:r>
                        <a:rPr lang="en-GB" sz="2000" b="1" spc="300" baseline="0" dirty="0">
                          <a:solidFill>
                            <a:srgbClr val="FF0000"/>
                          </a:solidFill>
                          <a:latin typeface="Shadows Into Light Two" panose="02000506000000020004" pitchFamily="2" charset="0"/>
                        </a:rPr>
                        <a:t> </a:t>
                      </a:r>
                      <a:r>
                        <a:rPr lang="en-GB" sz="2000" b="1" spc="300" baseline="0" dirty="0">
                          <a:solidFill>
                            <a:schemeClr val="tx1"/>
                          </a:solidFill>
                          <a:latin typeface="Shadows Into Light Two" panose="02000506000000020004" pitchFamily="2" charset="0"/>
                        </a:rPr>
                        <a:t>x</a:t>
                      </a:r>
                      <a:r>
                        <a:rPr lang="en-GB" sz="2000" b="1" spc="300" baseline="0" dirty="0">
                          <a:solidFill>
                            <a:srgbClr val="FF0000"/>
                          </a:solidFill>
                          <a:latin typeface="Shadows Into Light Two" panose="02000506000000020004" pitchFamily="2" charset="0"/>
                        </a:rPr>
                        <a:t> </a:t>
                      </a:r>
                      <a:r>
                        <a:rPr lang="en-GB" sz="2000" b="1" spc="0" baseline="0" dirty="0" err="1">
                          <a:solidFill>
                            <a:srgbClr val="FF0000"/>
                          </a:solidFill>
                          <a:latin typeface="Shadows Into Light Two" panose="02000506000000020004" pitchFamily="2" charset="0"/>
                        </a:rPr>
                        <a:t>bxb</a:t>
                      </a:r>
                      <a:r>
                        <a:rPr lang="en-GB" sz="2000" b="1" spc="300" baseline="0" dirty="0" err="1">
                          <a:latin typeface="Shadows Into Light Two" panose="02000506000000020004" pitchFamily="2" charset="0"/>
                        </a:rPr>
                        <a:t>x</a:t>
                      </a:r>
                      <a:r>
                        <a:rPr lang="en-GB" sz="2000" b="1" spc="0" baseline="0" dirty="0" err="1">
                          <a:solidFill>
                            <a:srgbClr val="00B050"/>
                          </a:solidFill>
                          <a:latin typeface="Shadows Into Light Two" panose="02000506000000020004" pitchFamily="2" charset="0"/>
                        </a:rPr>
                        <a:t>bxbxbxb</a:t>
                      </a:r>
                      <a:r>
                        <a:rPr lang="en-GB" sz="2000" b="1" spc="0" baseline="0" dirty="0" err="1">
                          <a:solidFill>
                            <a:schemeClr val="tx1"/>
                          </a:solidFill>
                          <a:latin typeface="Shadows Into Light Two" panose="02000506000000020004" pitchFamily="2" charset="0"/>
                        </a:rPr>
                        <a:t>x</a:t>
                      </a:r>
                      <a:r>
                        <a:rPr lang="en-GB" sz="2000" b="1" spc="0" baseline="0" dirty="0" err="1">
                          <a:solidFill>
                            <a:srgbClr val="0070C0"/>
                          </a:solidFill>
                          <a:latin typeface="Shadows Into Light Two" panose="02000506000000020004" pitchFamily="2" charset="0"/>
                        </a:rPr>
                        <a:t>bxbxb</a:t>
                      </a:r>
                      <a:endParaRPr lang="en-GB" sz="2000" b="1" baseline="0" dirty="0">
                        <a:solidFill>
                          <a:srgbClr val="00B050"/>
                        </a:solidFill>
                        <a:latin typeface="Shadows Into Light Two" panose="02000506000000020004" pitchFamily="2" charset="0"/>
                      </a:endParaRPr>
                    </a:p>
                    <a:p>
                      <a:pPr marL="0" lvl="0" indent="0" algn="ctr" rtl="0">
                        <a:spcBef>
                          <a:spcPts val="0"/>
                        </a:spcBef>
                        <a:spcAft>
                          <a:spcPts val="0"/>
                        </a:spcAft>
                        <a:buNone/>
                      </a:pPr>
                      <a:endParaRPr lang="en-GB" sz="2200" b="1" baseline="0" dirty="0">
                        <a:solidFill>
                          <a:schemeClr val="tx1"/>
                        </a:solidFill>
                        <a:latin typeface="Shadows Into Light Two" panose="02000506000000020004" pitchFamily="2" charset="0"/>
                      </a:endParaRPr>
                    </a:p>
                    <a:p>
                      <a:pPr marL="0" lvl="0" indent="0" algn="ctr" rtl="0">
                        <a:spcBef>
                          <a:spcPts val="0"/>
                        </a:spcBef>
                        <a:spcAft>
                          <a:spcPts val="0"/>
                        </a:spcAft>
                        <a:buNone/>
                      </a:pPr>
                      <a:r>
                        <a:rPr lang="en-GB" sz="2200" b="1" baseline="0" dirty="0">
                          <a:solidFill>
                            <a:schemeClr val="tx1"/>
                          </a:solidFill>
                          <a:latin typeface="Shadows Into Light Two" panose="02000506000000020004" pitchFamily="2" charset="0"/>
                        </a:rPr>
                        <a:t>= b</a:t>
                      </a:r>
                      <a:r>
                        <a:rPr lang="en-GB" sz="2200" b="1" baseline="30000" dirty="0">
                          <a:solidFill>
                            <a:schemeClr val="tx1"/>
                          </a:solidFill>
                          <a:latin typeface="Shadows Into Light Two" panose="02000506000000020004" pitchFamily="2" charset="0"/>
                        </a:rPr>
                        <a:t>10</a:t>
                      </a:r>
                      <a:endParaRPr lang="en-GB" sz="2200" baseline="30000" dirty="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1600" dirty="0"/>
                        <a:t>Write each of the following as a single power:</a:t>
                      </a:r>
                    </a:p>
                    <a:p>
                      <a:pPr marL="0" lvl="0" indent="0" algn="ctr" rtl="0">
                        <a:spcBef>
                          <a:spcPts val="0"/>
                        </a:spcBef>
                        <a:spcAft>
                          <a:spcPts val="0"/>
                        </a:spcAft>
                        <a:buNone/>
                      </a:pPr>
                      <a:endParaRPr lang="en-GB" sz="2200" dirty="0"/>
                    </a:p>
                    <a:p>
                      <a:pPr marL="0" lvl="0" indent="0" algn="ctr" rtl="0">
                        <a:spcBef>
                          <a:spcPts val="0"/>
                        </a:spcBef>
                        <a:spcAft>
                          <a:spcPts val="0"/>
                        </a:spcAft>
                        <a:buNone/>
                      </a:pPr>
                      <a:r>
                        <a:rPr lang="en-GB" sz="2200" dirty="0"/>
                        <a:t>c</a:t>
                      </a:r>
                      <a:r>
                        <a:rPr lang="en-GB" sz="2200" baseline="30000" dirty="0"/>
                        <a:t>2</a:t>
                      </a:r>
                      <a:r>
                        <a:rPr lang="en-GB" sz="2200" baseline="0" dirty="0"/>
                        <a:t> x c</a:t>
                      </a:r>
                      <a:r>
                        <a:rPr lang="en-GB" sz="2200" baseline="30000" dirty="0"/>
                        <a:t>5</a:t>
                      </a:r>
                    </a:p>
                    <a:p>
                      <a:pPr marL="0" lvl="0" indent="0" algn="ctr" rtl="0">
                        <a:spcBef>
                          <a:spcPts val="0"/>
                        </a:spcBef>
                        <a:spcAft>
                          <a:spcPts val="0"/>
                        </a:spcAft>
                        <a:buNone/>
                      </a:pPr>
                      <a:endParaRPr lang="en-GB" sz="2200" baseline="30000" dirty="0"/>
                    </a:p>
                    <a:p>
                      <a:pPr marL="0" lvl="0" indent="0" algn="ctr" rtl="0">
                        <a:spcBef>
                          <a:spcPts val="0"/>
                        </a:spcBef>
                        <a:spcAft>
                          <a:spcPts val="0"/>
                        </a:spcAft>
                        <a:buNone/>
                      </a:pPr>
                      <a:endParaRPr lang="en-GB" sz="2200" baseline="30000" dirty="0"/>
                    </a:p>
                    <a:p>
                      <a:pPr marL="0" lvl="0" indent="0" algn="ctr" rtl="0">
                        <a:spcBef>
                          <a:spcPts val="0"/>
                        </a:spcBef>
                        <a:spcAft>
                          <a:spcPts val="0"/>
                        </a:spcAft>
                        <a:buNone/>
                      </a:pPr>
                      <a:endParaRPr lang="en-GB" sz="2200" baseline="30000" dirty="0"/>
                    </a:p>
                    <a:p>
                      <a:pPr marL="0" lvl="0" indent="0" algn="ctr" rtl="0">
                        <a:spcBef>
                          <a:spcPts val="0"/>
                        </a:spcBef>
                        <a:spcAft>
                          <a:spcPts val="0"/>
                        </a:spcAft>
                        <a:buNone/>
                      </a:pPr>
                      <a:endParaRPr lang="en-GB" sz="2200" baseline="30000" dirty="0"/>
                    </a:p>
                    <a:p>
                      <a:pPr marL="0" lvl="0" indent="0" algn="ctr" rtl="0">
                        <a:spcBef>
                          <a:spcPts val="0"/>
                        </a:spcBef>
                        <a:spcAft>
                          <a:spcPts val="0"/>
                        </a:spcAft>
                        <a:buNone/>
                      </a:pPr>
                      <a:endParaRPr lang="en-GB" sz="2200" baseline="30000" dirty="0"/>
                    </a:p>
                    <a:p>
                      <a:pPr marL="0" lvl="0" indent="0" algn="ctr" rtl="0">
                        <a:spcBef>
                          <a:spcPts val="0"/>
                        </a:spcBef>
                        <a:spcAft>
                          <a:spcPts val="0"/>
                        </a:spcAft>
                        <a:buNone/>
                      </a:pPr>
                      <a:endParaRPr lang="en-GB" sz="2200" baseline="30000" dirty="0"/>
                    </a:p>
                    <a:p>
                      <a:pPr marL="0" lvl="0" indent="0" algn="ctr" rtl="0">
                        <a:spcBef>
                          <a:spcPts val="0"/>
                        </a:spcBef>
                        <a:spcAft>
                          <a:spcPts val="0"/>
                        </a:spcAft>
                        <a:buNone/>
                      </a:pPr>
                      <a:endParaRPr lang="en-GB" sz="22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2200" dirty="0"/>
                        <a:t>y</a:t>
                      </a:r>
                      <a:r>
                        <a:rPr lang="en-GB" sz="2200" baseline="0" dirty="0"/>
                        <a:t> x y</a:t>
                      </a:r>
                      <a:r>
                        <a:rPr lang="en-GB" sz="2200" baseline="30000" dirty="0"/>
                        <a:t>4</a:t>
                      </a:r>
                      <a:r>
                        <a:rPr lang="en-GB" sz="2200" baseline="0" dirty="0"/>
                        <a:t> x y</a:t>
                      </a:r>
                      <a:r>
                        <a:rPr lang="en-GB" sz="2200" baseline="30000" dirty="0"/>
                        <a:t>2</a:t>
                      </a:r>
                      <a:endParaRPr lang="en-GB" sz="2200" dirty="0"/>
                    </a:p>
                    <a:p>
                      <a:pPr marL="0" lvl="0" indent="0" algn="ctr" rtl="0">
                        <a:spcBef>
                          <a:spcPts val="0"/>
                        </a:spcBef>
                        <a:spcAft>
                          <a:spcPts val="0"/>
                        </a:spcAft>
                        <a:buClr>
                          <a:schemeClr val="dk1"/>
                        </a:buClr>
                        <a:buSzPts val="1100"/>
                        <a:buFont typeface="Arial"/>
                        <a:buNone/>
                      </a:pPr>
                      <a:endParaRPr dirty="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1600" dirty="0"/>
                        <a:t>Write each of the following as a single power:</a:t>
                      </a:r>
                      <a:endParaRPr lang="en-GB" sz="2200" dirty="0"/>
                    </a:p>
                    <a:p>
                      <a:pPr marL="0" lvl="0" indent="0" algn="ctr" rtl="0">
                        <a:spcBef>
                          <a:spcPts val="0"/>
                        </a:spcBef>
                        <a:spcAft>
                          <a:spcPts val="0"/>
                        </a:spcAft>
                        <a:buNone/>
                      </a:pPr>
                      <a:r>
                        <a:rPr lang="en-GB" sz="2200" dirty="0"/>
                        <a:t>a</a:t>
                      </a:r>
                      <a:r>
                        <a:rPr lang="en-GB" sz="2200" baseline="30000" dirty="0"/>
                        <a:t>2</a:t>
                      </a:r>
                      <a:r>
                        <a:rPr lang="en-GB" sz="2200" baseline="0" dirty="0"/>
                        <a:t> x a</a:t>
                      </a:r>
                      <a:r>
                        <a:rPr lang="en-GB" sz="2200" baseline="30000" dirty="0"/>
                        <a:t>3</a:t>
                      </a:r>
                    </a:p>
                    <a:p>
                      <a:pPr marL="0" lvl="0" indent="0" algn="ctr" rtl="0">
                        <a:spcBef>
                          <a:spcPts val="0"/>
                        </a:spcBef>
                        <a:spcAft>
                          <a:spcPts val="0"/>
                        </a:spcAft>
                        <a:buNone/>
                      </a:pPr>
                      <a:endParaRPr lang="en-GB" sz="22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2200" dirty="0"/>
                        <a:t>a</a:t>
                      </a:r>
                      <a:r>
                        <a:rPr lang="en-GB" sz="2200" baseline="30000" dirty="0"/>
                        <a:t>3</a:t>
                      </a:r>
                      <a:r>
                        <a:rPr lang="en-GB" sz="2200" baseline="0" dirty="0"/>
                        <a:t> x a</a:t>
                      </a:r>
                      <a:r>
                        <a:rPr lang="en-GB" sz="2200" baseline="30000" dirty="0"/>
                        <a:t>2</a:t>
                      </a:r>
                    </a:p>
                    <a:p>
                      <a:pPr marL="0" lvl="0" indent="0" algn="ctr" rtl="0">
                        <a:spcBef>
                          <a:spcPts val="0"/>
                        </a:spcBef>
                        <a:spcAft>
                          <a:spcPts val="0"/>
                        </a:spcAft>
                        <a:buNone/>
                      </a:pPr>
                      <a:endParaRPr lang="en-GB" sz="22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2200" dirty="0"/>
                        <a:t>a</a:t>
                      </a:r>
                      <a:r>
                        <a:rPr lang="en-GB" sz="2200" baseline="0" dirty="0"/>
                        <a:t> x a</a:t>
                      </a:r>
                      <a:r>
                        <a:rPr lang="en-GB" sz="2200" baseline="30000" dirty="0"/>
                        <a:t>3</a:t>
                      </a:r>
                      <a:r>
                        <a:rPr lang="en-GB" sz="2200" baseline="0" dirty="0"/>
                        <a:t> x a</a:t>
                      </a:r>
                      <a:endParaRPr lang="en-GB" sz="2200" baseline="30000" dirty="0"/>
                    </a:p>
                    <a:p>
                      <a:pPr marL="0" lvl="0" indent="0" algn="ctr" rtl="0">
                        <a:spcBef>
                          <a:spcPts val="0"/>
                        </a:spcBef>
                        <a:spcAft>
                          <a:spcPts val="0"/>
                        </a:spcAft>
                        <a:buNone/>
                      </a:pPr>
                      <a:endParaRPr lang="en-GB" sz="22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2200" dirty="0"/>
                        <a:t>b</a:t>
                      </a:r>
                      <a:r>
                        <a:rPr lang="en-GB" sz="2200" baseline="0" dirty="0"/>
                        <a:t> x b</a:t>
                      </a:r>
                      <a:r>
                        <a:rPr lang="en-GB" sz="2200" baseline="30000" dirty="0"/>
                        <a:t>3</a:t>
                      </a:r>
                      <a:r>
                        <a:rPr lang="en-GB" sz="2200" baseline="0" dirty="0"/>
                        <a:t> x b</a:t>
                      </a:r>
                      <a:endParaRPr lang="en-GB" sz="2200" baseline="30000" dirty="0"/>
                    </a:p>
                    <a:p>
                      <a:pPr marL="0" lvl="0" indent="0" algn="ctr" rtl="0">
                        <a:spcBef>
                          <a:spcPts val="0"/>
                        </a:spcBef>
                        <a:spcAft>
                          <a:spcPts val="0"/>
                        </a:spcAft>
                        <a:buNone/>
                      </a:pPr>
                      <a:endParaRPr lang="en-GB" sz="22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2200" dirty="0"/>
                        <a:t>b</a:t>
                      </a:r>
                      <a:r>
                        <a:rPr lang="en-GB" sz="2200" baseline="30000" dirty="0"/>
                        <a:t>4</a:t>
                      </a:r>
                      <a:r>
                        <a:rPr lang="en-GB" sz="2200" baseline="0" dirty="0"/>
                        <a:t> x b</a:t>
                      </a:r>
                      <a:r>
                        <a:rPr lang="en-GB" sz="2200" baseline="30000" dirty="0"/>
                        <a:t>3</a:t>
                      </a:r>
                      <a:r>
                        <a:rPr lang="en-GB" sz="2200" baseline="0" dirty="0"/>
                        <a:t> x b</a:t>
                      </a:r>
                      <a:endParaRPr lang="en-GB" sz="2200" baseline="30000" dirty="0"/>
                    </a:p>
                    <a:p>
                      <a:pPr marL="0" lvl="0" indent="0" algn="ctr" rtl="0">
                        <a:spcBef>
                          <a:spcPts val="0"/>
                        </a:spcBef>
                        <a:spcAft>
                          <a:spcPts val="0"/>
                        </a:spcAft>
                        <a:buNone/>
                      </a:pPr>
                      <a:endParaRPr lang="en-GB" sz="22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2200" dirty="0"/>
                        <a:t>b</a:t>
                      </a:r>
                      <a:r>
                        <a:rPr lang="en-GB" sz="2200" baseline="0" dirty="0"/>
                        <a:t> x b</a:t>
                      </a:r>
                      <a:r>
                        <a:rPr lang="en-GB" sz="2200" baseline="30000" dirty="0"/>
                        <a:t>4</a:t>
                      </a:r>
                      <a:r>
                        <a:rPr lang="en-GB" sz="2200" baseline="0" dirty="0"/>
                        <a:t> x b</a:t>
                      </a:r>
                      <a:r>
                        <a:rPr lang="en-GB" sz="2200" baseline="30000" dirty="0"/>
                        <a:t>3</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GB" sz="20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GB" sz="20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2000" b="1" baseline="30000" dirty="0"/>
                        <a:t>ANSWER IN YOUR BOOKS</a:t>
                      </a: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629621">
                <a:tc gridSpan="3">
                  <a:txBody>
                    <a:bodyPr/>
                    <a:lstStyle/>
                    <a:p>
                      <a:pPr marL="0" lvl="0" indent="0" algn="ctr" rtl="0">
                        <a:spcBef>
                          <a:spcPts val="0"/>
                        </a:spcBef>
                        <a:spcAft>
                          <a:spcPts val="0"/>
                        </a:spcAft>
                        <a:buNone/>
                      </a:pPr>
                      <a:r>
                        <a:rPr lang="en-GB" sz="1600" b="1" baseline="0" dirty="0"/>
                        <a:t>Extension:  </a:t>
                      </a:r>
                      <a:r>
                        <a:rPr lang="en-GB" sz="1600" baseline="0" dirty="0"/>
                        <a:t>What is the connection between the indices in each question and the indices in each answer?  Can you generalise this?</a:t>
                      </a:r>
                    </a:p>
                  </a:txBody>
                  <a:tcPr marL="91425" marR="91425" marT="91425" marB="91425"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pPr marL="0" lvl="0" indent="0" algn="ctr" rtl="0">
                        <a:spcBef>
                          <a:spcPts val="0"/>
                        </a:spcBef>
                        <a:spcAft>
                          <a:spcPts val="0"/>
                        </a:spcAft>
                        <a:buClr>
                          <a:schemeClr val="dk1"/>
                        </a:buClr>
                        <a:buSzPts val="1100"/>
                        <a:buFont typeface="Arial"/>
                        <a:buNone/>
                      </a:pPr>
                      <a:endParaRPr dirty="0"/>
                    </a:p>
                  </a:txBody>
                  <a:tcPr marL="91425" marR="91425" marT="91425" marB="91425">
                    <a:lnL w="9525" cap="flat" cmpd="sng" algn="ctr">
                      <a:solidFill>
                        <a:srgbClr val="000000"/>
                      </a:solidFill>
                      <a:prstDash val="solid"/>
                      <a:round/>
                      <a:headEnd type="none" w="sm" len="sm"/>
                      <a:tailEnd type="none" w="sm" len="sm"/>
                    </a:lnL>
                    <a:lnR w="9525" cap="flat" cmpd="sng" algn="ctr">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GB" sz="2000" b="1" baseline="30000" dirty="0"/>
                    </a:p>
                  </a:txBody>
                  <a:tcPr marL="91425" marR="91425" marT="91425" marB="91425">
                    <a:lnL w="9525" cap="flat" cmpd="sng" algn="ctr">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487003582"/>
                  </a:ext>
                </a:extLst>
              </a:tr>
            </a:tbl>
          </a:graphicData>
        </a:graphic>
      </p:graphicFrame>
    </p:spTree>
    <p:extLst>
      <p:ext uri="{BB962C8B-B14F-4D97-AF65-F5344CB8AC3E}">
        <p14:creationId xmlns:p14="http://schemas.microsoft.com/office/powerpoint/2010/main" val="883574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graphicFrame>
        <p:nvGraphicFramePr>
          <p:cNvPr id="120" name="Google Shape;120;ga2e4b46b51_0_0"/>
          <p:cNvGraphicFramePr/>
          <p:nvPr>
            <p:extLst>
              <p:ext uri="{D42A27DB-BD31-4B8C-83A1-F6EECF244321}">
                <p14:modId xmlns:p14="http://schemas.microsoft.com/office/powerpoint/2010/main" val="2284517002"/>
              </p:ext>
            </p:extLst>
          </p:nvPr>
        </p:nvGraphicFramePr>
        <p:xfrm>
          <a:off x="130629" y="154380"/>
          <a:ext cx="8882742" cy="6597560"/>
        </p:xfrm>
        <a:graphic>
          <a:graphicData uri="http://schemas.openxmlformats.org/drawingml/2006/table">
            <a:tbl>
              <a:tblPr>
                <a:noFill/>
                <a:tableStyleId>{2572A604-6930-44FA-8A8C-41554DEEE212}</a:tableStyleId>
              </a:tblPr>
              <a:tblGrid>
                <a:gridCol w="3450183">
                  <a:extLst>
                    <a:ext uri="{9D8B030D-6E8A-4147-A177-3AD203B41FA5}">
                      <a16:colId xmlns:a16="http://schemas.microsoft.com/office/drawing/2014/main" val="20000"/>
                    </a:ext>
                  </a:extLst>
                </a:gridCol>
                <a:gridCol w="3450183">
                  <a:extLst>
                    <a:ext uri="{9D8B030D-6E8A-4147-A177-3AD203B41FA5}">
                      <a16:colId xmlns:a16="http://schemas.microsoft.com/office/drawing/2014/main" val="20001"/>
                    </a:ext>
                  </a:extLst>
                </a:gridCol>
                <a:gridCol w="1982376">
                  <a:extLst>
                    <a:ext uri="{9D8B030D-6E8A-4147-A177-3AD203B41FA5}">
                      <a16:colId xmlns:a16="http://schemas.microsoft.com/office/drawing/2014/main" val="20002"/>
                    </a:ext>
                  </a:extLst>
                </a:gridCol>
              </a:tblGrid>
              <a:tr h="433945">
                <a:tc gridSpan="3">
                  <a:txBody>
                    <a:bodyPr/>
                    <a:lstStyle/>
                    <a:p>
                      <a:pPr marL="0" lvl="0" indent="0" algn="ctr" rtl="0">
                        <a:spcBef>
                          <a:spcPts val="0"/>
                        </a:spcBef>
                        <a:spcAft>
                          <a:spcPts val="0"/>
                        </a:spcAft>
                        <a:buNone/>
                      </a:pPr>
                      <a:r>
                        <a:rPr lang="en-GB" b="1" dirty="0"/>
                        <a:t>Laws of Indices (Multiplication) (3)</a:t>
                      </a:r>
                      <a:endParaRPr b="1" dirty="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27956">
                <a:tc>
                  <a:txBody>
                    <a:bodyPr/>
                    <a:lstStyle/>
                    <a:p>
                      <a:pPr marL="0" lvl="0" indent="0" algn="ctr" rtl="0">
                        <a:spcBef>
                          <a:spcPts val="0"/>
                        </a:spcBef>
                        <a:spcAft>
                          <a:spcPts val="0"/>
                        </a:spcAft>
                        <a:buNone/>
                      </a:pPr>
                      <a:r>
                        <a:rPr lang="en-GB" sz="1800" dirty="0"/>
                        <a:t>I DO</a:t>
                      </a:r>
                      <a:endParaRPr sz="1800" dirty="0"/>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4CCCC"/>
                    </a:solidFill>
                  </a:tcPr>
                </a:tc>
                <a:tc>
                  <a:txBody>
                    <a:bodyPr/>
                    <a:lstStyle/>
                    <a:p>
                      <a:pPr marL="0" lvl="0" indent="0" algn="ctr" rtl="0">
                        <a:spcBef>
                          <a:spcPts val="0"/>
                        </a:spcBef>
                        <a:spcAft>
                          <a:spcPts val="0"/>
                        </a:spcAft>
                        <a:buNone/>
                      </a:pPr>
                      <a:r>
                        <a:rPr lang="en-GB" sz="1800" dirty="0"/>
                        <a:t>WE DO</a:t>
                      </a:r>
                      <a:endParaRPr sz="1800" dirty="0"/>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tc>
                  <a:txBody>
                    <a:bodyPr/>
                    <a:lstStyle/>
                    <a:p>
                      <a:pPr marL="0" lvl="0" indent="0" algn="ctr" rtl="0">
                        <a:spcBef>
                          <a:spcPts val="0"/>
                        </a:spcBef>
                        <a:spcAft>
                          <a:spcPts val="0"/>
                        </a:spcAft>
                        <a:buNone/>
                      </a:pPr>
                      <a:r>
                        <a:rPr lang="en-GB" sz="1800" dirty="0"/>
                        <a:t>YOU DO</a:t>
                      </a:r>
                      <a:endParaRPr sz="1800" dirty="0"/>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extLst>
                  <a:ext uri="{0D108BD9-81ED-4DB2-BD59-A6C34878D82A}">
                    <a16:rowId xmlns:a16="http://schemas.microsoft.com/office/drawing/2014/main" val="10001"/>
                  </a:ext>
                </a:extLst>
              </a:tr>
              <a:tr h="5268659">
                <a:tc>
                  <a:txBody>
                    <a:bodyPr/>
                    <a:lstStyle/>
                    <a:p>
                      <a:pPr marL="0" lvl="0" indent="0" algn="ctr" rtl="0">
                        <a:spcBef>
                          <a:spcPts val="0"/>
                        </a:spcBef>
                        <a:spcAft>
                          <a:spcPts val="0"/>
                        </a:spcAft>
                        <a:buNone/>
                      </a:pPr>
                      <a:r>
                        <a:rPr lang="en-GB" sz="1600" dirty="0"/>
                        <a:t>Write each of the following as a single power:</a:t>
                      </a:r>
                    </a:p>
                    <a:p>
                      <a:pPr marL="0" lvl="0" indent="0" algn="ctr" rtl="0">
                        <a:spcBef>
                          <a:spcPts val="0"/>
                        </a:spcBef>
                        <a:spcAft>
                          <a:spcPts val="0"/>
                        </a:spcAft>
                        <a:buNone/>
                      </a:pPr>
                      <a:endParaRPr lang="en-GB" sz="1600" dirty="0"/>
                    </a:p>
                    <a:p>
                      <a:pPr marL="0" lvl="0" indent="0" algn="ctr" rtl="0">
                        <a:spcBef>
                          <a:spcPts val="0"/>
                        </a:spcBef>
                        <a:spcAft>
                          <a:spcPts val="0"/>
                        </a:spcAft>
                        <a:buNone/>
                      </a:pPr>
                      <a:r>
                        <a:rPr lang="en-GB" sz="2200" dirty="0"/>
                        <a:t>a) m</a:t>
                      </a:r>
                      <a:r>
                        <a:rPr lang="en-GB" sz="2200" baseline="30000" dirty="0">
                          <a:solidFill>
                            <a:srgbClr val="FF0000"/>
                          </a:solidFill>
                        </a:rPr>
                        <a:t>3</a:t>
                      </a:r>
                      <a:r>
                        <a:rPr lang="en-GB" sz="2200" baseline="0" dirty="0"/>
                        <a:t> x m</a:t>
                      </a:r>
                      <a:r>
                        <a:rPr lang="en-GB" sz="2200" baseline="30000" dirty="0">
                          <a:solidFill>
                            <a:srgbClr val="00B050"/>
                          </a:solidFill>
                        </a:rPr>
                        <a:t>5</a:t>
                      </a:r>
                      <a:r>
                        <a:rPr lang="en-GB" sz="2200" baseline="0" dirty="0"/>
                        <a:t> x m</a:t>
                      </a:r>
                      <a:r>
                        <a:rPr lang="en-GB" sz="2200" baseline="30000" dirty="0">
                          <a:solidFill>
                            <a:srgbClr val="0070C0"/>
                          </a:solidFill>
                        </a:rPr>
                        <a:t>2</a:t>
                      </a:r>
                      <a:endParaRPr lang="en-GB" sz="2000" dirty="0">
                        <a:latin typeface="Shadows Into Light Two" panose="02000506000000020004" pitchFamily="2" charset="0"/>
                      </a:endParaRPr>
                    </a:p>
                    <a:p>
                      <a:pPr marL="0" marR="0" lvl="0" indent="0" algn="ctr" defTabSz="914400" rtl="0" eaLnBrk="1" fontAlgn="auto" latinLnBrk="0" hangingPunct="1">
                        <a:lnSpc>
                          <a:spcPct val="150000"/>
                        </a:lnSpc>
                        <a:spcBef>
                          <a:spcPts val="0"/>
                        </a:spcBef>
                        <a:spcAft>
                          <a:spcPts val="0"/>
                        </a:spcAft>
                        <a:buClr>
                          <a:srgbClr val="000000"/>
                        </a:buClr>
                        <a:buSzTx/>
                        <a:buFont typeface="Arial"/>
                        <a:buNone/>
                        <a:tabLst/>
                        <a:defRPr/>
                      </a:pPr>
                      <a:r>
                        <a:rPr lang="en-GB" sz="2000" b="1" spc="300" dirty="0">
                          <a:latin typeface="Shadows Into Light Two" panose="02000506000000020004" pitchFamily="2" charset="0"/>
                        </a:rPr>
                        <a:t>=1xm</a:t>
                      </a:r>
                      <a:r>
                        <a:rPr lang="en-GB" sz="2000" b="1" spc="300" baseline="30000" dirty="0">
                          <a:solidFill>
                            <a:srgbClr val="FF0000"/>
                          </a:solidFill>
                          <a:latin typeface="Shadows Into Light Two" panose="02000506000000020004" pitchFamily="2" charset="0"/>
                        </a:rPr>
                        <a:t>3</a:t>
                      </a:r>
                      <a:r>
                        <a:rPr lang="en-GB" sz="2000" b="1" spc="300" baseline="0" dirty="0">
                          <a:latin typeface="Shadows Into Light Two" panose="02000506000000020004" pitchFamily="2" charset="0"/>
                        </a:rPr>
                        <a:t> x 1xm</a:t>
                      </a:r>
                      <a:r>
                        <a:rPr lang="en-GB" sz="2000" b="1" spc="300" baseline="30000" dirty="0">
                          <a:solidFill>
                            <a:srgbClr val="00B050"/>
                          </a:solidFill>
                          <a:latin typeface="Shadows Into Light Two" panose="02000506000000020004" pitchFamily="2" charset="0"/>
                        </a:rPr>
                        <a:t>5</a:t>
                      </a:r>
                      <a:r>
                        <a:rPr lang="en-GB" sz="2000" b="1" spc="300" baseline="0" dirty="0">
                          <a:latin typeface="Shadows Into Light Two" panose="02000506000000020004" pitchFamily="2" charset="0"/>
                        </a:rPr>
                        <a:t> x 1xm</a:t>
                      </a:r>
                      <a:r>
                        <a:rPr lang="en-GB" sz="2000" b="1" spc="300" baseline="30000" dirty="0">
                          <a:solidFill>
                            <a:srgbClr val="0070C0"/>
                          </a:solidFill>
                          <a:latin typeface="Shadows Into Light Two" panose="02000506000000020004" pitchFamily="2" charset="0"/>
                        </a:rPr>
                        <a:t>2</a:t>
                      </a:r>
                      <a:endParaRPr lang="en-GB" sz="2200" b="1" spc="300" baseline="0" dirty="0">
                        <a:latin typeface="Shadows Into Light Two" panose="02000506000000020004" pitchFamily="2" charset="0"/>
                      </a:endParaRPr>
                    </a:p>
                    <a:p>
                      <a:pPr marL="0" lvl="0" indent="0" algn="ctr" rtl="0">
                        <a:lnSpc>
                          <a:spcPct val="150000"/>
                        </a:lnSpc>
                        <a:spcBef>
                          <a:spcPts val="0"/>
                        </a:spcBef>
                        <a:spcAft>
                          <a:spcPts val="0"/>
                        </a:spcAft>
                        <a:buNone/>
                      </a:pPr>
                      <a:r>
                        <a:rPr lang="en-GB" sz="2200" b="1" spc="300" baseline="0" dirty="0">
                          <a:latin typeface="Shadows Into Light Two" panose="02000506000000020004" pitchFamily="2" charset="0"/>
                        </a:rPr>
                        <a:t>= 1x1x1 x m</a:t>
                      </a:r>
                      <a:r>
                        <a:rPr lang="en-GB" sz="2200" b="1" spc="300" baseline="30000" dirty="0">
                          <a:solidFill>
                            <a:srgbClr val="FF0000"/>
                          </a:solidFill>
                          <a:latin typeface="Shadows Into Light Two" panose="02000506000000020004" pitchFamily="2" charset="0"/>
                        </a:rPr>
                        <a:t>3</a:t>
                      </a:r>
                      <a:r>
                        <a:rPr lang="en-GB" sz="2200" b="1" spc="300" baseline="30000" dirty="0">
                          <a:latin typeface="Shadows Into Light Two" panose="02000506000000020004" pitchFamily="2" charset="0"/>
                        </a:rPr>
                        <a:t>+</a:t>
                      </a:r>
                      <a:r>
                        <a:rPr lang="en-GB" sz="2200" b="1" spc="300" baseline="30000" dirty="0">
                          <a:solidFill>
                            <a:srgbClr val="00B050"/>
                          </a:solidFill>
                          <a:latin typeface="Shadows Into Light Two" panose="02000506000000020004" pitchFamily="2" charset="0"/>
                        </a:rPr>
                        <a:t>5</a:t>
                      </a:r>
                      <a:r>
                        <a:rPr lang="en-GB" sz="2200" b="1" spc="300" baseline="30000" dirty="0">
                          <a:latin typeface="Shadows Into Light Two" panose="02000506000000020004" pitchFamily="2" charset="0"/>
                        </a:rPr>
                        <a:t>+</a:t>
                      </a:r>
                      <a:r>
                        <a:rPr lang="en-GB" sz="2200" b="1" spc="300" baseline="30000" dirty="0">
                          <a:solidFill>
                            <a:srgbClr val="0070C0"/>
                          </a:solidFill>
                          <a:latin typeface="Shadows Into Light Two" panose="02000506000000020004" pitchFamily="2" charset="0"/>
                        </a:rPr>
                        <a:t>2</a:t>
                      </a:r>
                      <a:endParaRPr lang="en-GB" sz="2200" b="1" spc="300" baseline="0" dirty="0">
                        <a:latin typeface="Shadows Into Light Two" panose="02000506000000020004" pitchFamily="2" charset="0"/>
                      </a:endParaRPr>
                    </a:p>
                    <a:p>
                      <a:pPr marL="0" lvl="0" indent="0" algn="ctr" rtl="0">
                        <a:lnSpc>
                          <a:spcPct val="150000"/>
                        </a:lnSpc>
                        <a:spcBef>
                          <a:spcPts val="0"/>
                        </a:spcBef>
                        <a:spcAft>
                          <a:spcPts val="0"/>
                        </a:spcAft>
                        <a:buNone/>
                      </a:pPr>
                      <a:r>
                        <a:rPr lang="en-GB" sz="2200" b="1" spc="300" baseline="0" dirty="0">
                          <a:latin typeface="Shadows Into Light Two" panose="02000506000000020004" pitchFamily="2" charset="0"/>
                        </a:rPr>
                        <a:t>= m</a:t>
                      </a:r>
                      <a:r>
                        <a:rPr lang="en-GB" sz="2200" b="1" spc="300" baseline="30000" dirty="0">
                          <a:latin typeface="Shadows Into Light Two" panose="02000506000000020004" pitchFamily="2" charset="0"/>
                        </a:rPr>
                        <a:t>10</a:t>
                      </a:r>
                      <a:endParaRPr lang="en-GB" sz="2200" b="1" spc="300" baseline="0" dirty="0">
                        <a:latin typeface="Shadows Into Light Two" panose="02000506000000020004" pitchFamily="2" charset="0"/>
                      </a:endParaRPr>
                    </a:p>
                    <a:p>
                      <a:pPr marL="0" lvl="0" indent="0" algn="ctr" rtl="0">
                        <a:lnSpc>
                          <a:spcPct val="150000"/>
                        </a:lnSpc>
                        <a:spcBef>
                          <a:spcPts val="0"/>
                        </a:spcBef>
                        <a:spcAft>
                          <a:spcPts val="0"/>
                        </a:spcAft>
                        <a:buNone/>
                      </a:pPr>
                      <a:endParaRPr lang="en-GB" sz="2200" spc="300" baseline="0" dirty="0">
                        <a:latin typeface="Shadows Into Light Two" panose="02000506000000020004" pitchFamily="2" charset="0"/>
                      </a:endParaRPr>
                    </a:p>
                    <a:p>
                      <a:pPr marL="0" lvl="0" indent="0" algn="ctr" rtl="0">
                        <a:lnSpc>
                          <a:spcPct val="150000"/>
                        </a:lnSpc>
                        <a:spcBef>
                          <a:spcPts val="0"/>
                        </a:spcBef>
                        <a:spcAft>
                          <a:spcPts val="0"/>
                        </a:spcAft>
                        <a:buNone/>
                      </a:pPr>
                      <a:endParaRPr lang="en-GB" sz="2200" baseline="30000" dirty="0"/>
                    </a:p>
                    <a:p>
                      <a:pPr marL="0" lvl="0" indent="0" algn="ctr" rtl="0">
                        <a:spcBef>
                          <a:spcPts val="0"/>
                        </a:spcBef>
                        <a:spcAft>
                          <a:spcPts val="0"/>
                        </a:spcAft>
                        <a:buNone/>
                      </a:pPr>
                      <a:endParaRPr lang="en-GB" sz="2200" dirty="0"/>
                    </a:p>
                    <a:p>
                      <a:pPr marL="0" lvl="0" indent="0" algn="ctr" rtl="0">
                        <a:spcBef>
                          <a:spcPts val="0"/>
                        </a:spcBef>
                        <a:spcAft>
                          <a:spcPts val="0"/>
                        </a:spcAft>
                        <a:buNone/>
                      </a:pPr>
                      <a:r>
                        <a:rPr lang="en-GB" sz="2200" dirty="0"/>
                        <a:t>b) m</a:t>
                      </a:r>
                      <a:r>
                        <a:rPr lang="en-GB" sz="2200" baseline="30000" dirty="0"/>
                        <a:t>3</a:t>
                      </a:r>
                      <a:r>
                        <a:rPr lang="en-GB" sz="2200" baseline="0" dirty="0"/>
                        <a:t> x m</a:t>
                      </a:r>
                      <a:r>
                        <a:rPr lang="en-GB" sz="2200" baseline="30000" dirty="0"/>
                        <a:t>5</a:t>
                      </a:r>
                      <a:r>
                        <a:rPr lang="en-GB" sz="2200" baseline="0" dirty="0"/>
                        <a:t> x m</a:t>
                      </a:r>
                      <a:r>
                        <a:rPr lang="en-GB" sz="2200" baseline="30000" dirty="0"/>
                        <a:t>-2</a:t>
                      </a:r>
                      <a:endParaRPr lang="en-GB" sz="2200" baseline="0" dirty="0"/>
                    </a:p>
                    <a:p>
                      <a:pPr marL="0" marR="0" lvl="0" indent="0" algn="ctr" defTabSz="914400" rtl="0" eaLnBrk="1" fontAlgn="auto" latinLnBrk="0" hangingPunct="1">
                        <a:lnSpc>
                          <a:spcPct val="150000"/>
                        </a:lnSpc>
                        <a:spcBef>
                          <a:spcPts val="0"/>
                        </a:spcBef>
                        <a:spcAft>
                          <a:spcPts val="0"/>
                        </a:spcAft>
                        <a:buClr>
                          <a:srgbClr val="000000"/>
                        </a:buClr>
                        <a:buSzTx/>
                        <a:buFont typeface="Arial"/>
                        <a:buNone/>
                        <a:tabLst/>
                        <a:defRPr/>
                      </a:pPr>
                      <a:r>
                        <a:rPr lang="en-GB" sz="2000" b="1" spc="300" dirty="0">
                          <a:latin typeface="Shadows Into Light Two" panose="02000506000000020004" pitchFamily="2" charset="0"/>
                        </a:rPr>
                        <a:t>=1xm</a:t>
                      </a:r>
                      <a:r>
                        <a:rPr lang="en-GB" sz="2000" b="1" spc="300" baseline="30000" dirty="0">
                          <a:solidFill>
                            <a:srgbClr val="FF0000"/>
                          </a:solidFill>
                          <a:latin typeface="Shadows Into Light Two" panose="02000506000000020004" pitchFamily="2" charset="0"/>
                        </a:rPr>
                        <a:t>3</a:t>
                      </a:r>
                      <a:r>
                        <a:rPr lang="en-GB" sz="2000" b="1" spc="300" baseline="0" dirty="0">
                          <a:latin typeface="Shadows Into Light Two" panose="02000506000000020004" pitchFamily="2" charset="0"/>
                        </a:rPr>
                        <a:t> x 1xm</a:t>
                      </a:r>
                      <a:r>
                        <a:rPr lang="en-GB" sz="2000" b="1" spc="300" baseline="30000" dirty="0">
                          <a:solidFill>
                            <a:srgbClr val="00B050"/>
                          </a:solidFill>
                          <a:latin typeface="Shadows Into Light Two" panose="02000506000000020004" pitchFamily="2" charset="0"/>
                        </a:rPr>
                        <a:t>5</a:t>
                      </a:r>
                      <a:r>
                        <a:rPr lang="en-GB" sz="2000" b="1" spc="300" baseline="0" dirty="0">
                          <a:latin typeface="Shadows Into Light Two" panose="02000506000000020004" pitchFamily="2" charset="0"/>
                        </a:rPr>
                        <a:t> x 1xm</a:t>
                      </a:r>
                      <a:r>
                        <a:rPr lang="en-GB" sz="2000" b="1" spc="300" baseline="30000" dirty="0">
                          <a:solidFill>
                            <a:srgbClr val="0070C0"/>
                          </a:solidFill>
                          <a:latin typeface="Shadows Into Light Two" panose="02000506000000020004" pitchFamily="2" charset="0"/>
                        </a:rPr>
                        <a:t>-2</a:t>
                      </a:r>
                      <a:endParaRPr lang="en-GB" sz="2200" b="1" spc="300" baseline="0" dirty="0">
                        <a:latin typeface="Shadows Into Light Two" panose="02000506000000020004" pitchFamily="2" charset="0"/>
                      </a:endParaRPr>
                    </a:p>
                    <a:p>
                      <a:pPr marL="0" lvl="0" indent="0" algn="ctr" rtl="0">
                        <a:lnSpc>
                          <a:spcPct val="150000"/>
                        </a:lnSpc>
                        <a:spcBef>
                          <a:spcPts val="0"/>
                        </a:spcBef>
                        <a:spcAft>
                          <a:spcPts val="0"/>
                        </a:spcAft>
                        <a:buNone/>
                      </a:pPr>
                      <a:r>
                        <a:rPr lang="en-GB" sz="2200" b="1" spc="300" baseline="0" dirty="0">
                          <a:latin typeface="Shadows Into Light Two" panose="02000506000000020004" pitchFamily="2" charset="0"/>
                        </a:rPr>
                        <a:t>= 1x1x1 x m</a:t>
                      </a:r>
                      <a:r>
                        <a:rPr lang="en-GB" sz="2200" b="1" spc="300" baseline="30000" dirty="0">
                          <a:solidFill>
                            <a:srgbClr val="FF0000"/>
                          </a:solidFill>
                          <a:latin typeface="Shadows Into Light Two" panose="02000506000000020004" pitchFamily="2" charset="0"/>
                        </a:rPr>
                        <a:t>3</a:t>
                      </a:r>
                      <a:r>
                        <a:rPr lang="en-GB" sz="2200" b="1" spc="300" baseline="30000" dirty="0">
                          <a:latin typeface="Shadows Into Light Two" panose="02000506000000020004" pitchFamily="2" charset="0"/>
                        </a:rPr>
                        <a:t>+</a:t>
                      </a:r>
                      <a:r>
                        <a:rPr lang="en-GB" sz="2200" b="1" spc="300" baseline="30000" dirty="0">
                          <a:solidFill>
                            <a:srgbClr val="00B050"/>
                          </a:solidFill>
                          <a:latin typeface="Shadows Into Light Two" panose="02000506000000020004" pitchFamily="2" charset="0"/>
                        </a:rPr>
                        <a:t>5</a:t>
                      </a:r>
                      <a:r>
                        <a:rPr lang="en-GB" sz="2200" b="1" spc="300" baseline="30000" dirty="0">
                          <a:latin typeface="Shadows Into Light Two" panose="02000506000000020004" pitchFamily="2" charset="0"/>
                        </a:rPr>
                        <a:t>+</a:t>
                      </a:r>
                      <a:r>
                        <a:rPr lang="en-GB" sz="2200" b="1" spc="300" baseline="30000" dirty="0">
                          <a:solidFill>
                            <a:srgbClr val="0070C0"/>
                          </a:solidFill>
                          <a:latin typeface="Shadows Into Light Two" panose="02000506000000020004" pitchFamily="2" charset="0"/>
                        </a:rPr>
                        <a:t>(-2)</a:t>
                      </a:r>
                      <a:endParaRPr lang="en-GB" sz="2200" b="1" spc="300" baseline="0" dirty="0">
                        <a:latin typeface="Shadows Into Light Two" panose="02000506000000020004" pitchFamily="2" charset="0"/>
                      </a:endParaRPr>
                    </a:p>
                    <a:p>
                      <a:pPr marL="0" lvl="0" indent="0" algn="ctr" rtl="0">
                        <a:lnSpc>
                          <a:spcPct val="150000"/>
                        </a:lnSpc>
                        <a:spcBef>
                          <a:spcPts val="0"/>
                        </a:spcBef>
                        <a:spcAft>
                          <a:spcPts val="0"/>
                        </a:spcAft>
                        <a:buNone/>
                      </a:pPr>
                      <a:r>
                        <a:rPr lang="en-GB" sz="2200" b="1" spc="300" baseline="0" dirty="0">
                          <a:latin typeface="Shadows Into Light Two" panose="02000506000000020004" pitchFamily="2" charset="0"/>
                        </a:rPr>
                        <a:t>= m</a:t>
                      </a:r>
                      <a:r>
                        <a:rPr lang="en-GB" sz="2200" b="1" spc="300" baseline="30000" dirty="0">
                          <a:latin typeface="Shadows Into Light Two" panose="02000506000000020004" pitchFamily="2" charset="0"/>
                        </a:rPr>
                        <a:t>6</a:t>
                      </a:r>
                      <a:endParaRPr lang="en-GB" sz="2200" baseline="30000" dirty="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1600" dirty="0"/>
                        <a:t>Write each of the following as a single power:</a:t>
                      </a:r>
                    </a:p>
                    <a:p>
                      <a:pPr marL="0" lvl="0" indent="0" algn="ctr" rtl="0">
                        <a:spcBef>
                          <a:spcPts val="0"/>
                        </a:spcBef>
                        <a:spcAft>
                          <a:spcPts val="0"/>
                        </a:spcAft>
                        <a:buNone/>
                      </a:pPr>
                      <a:endParaRPr lang="en-GB" sz="1600" dirty="0"/>
                    </a:p>
                    <a:p>
                      <a:pPr marL="0" lvl="0" indent="0" algn="ctr" rtl="0">
                        <a:spcBef>
                          <a:spcPts val="0"/>
                        </a:spcBef>
                        <a:spcAft>
                          <a:spcPts val="0"/>
                        </a:spcAft>
                        <a:buNone/>
                      </a:pPr>
                      <a:r>
                        <a:rPr lang="en-GB" sz="2400" dirty="0"/>
                        <a:t>z</a:t>
                      </a:r>
                      <a:r>
                        <a:rPr lang="en-GB" sz="2400" baseline="30000" dirty="0"/>
                        <a:t>6</a:t>
                      </a:r>
                      <a:r>
                        <a:rPr lang="en-GB" sz="2400" baseline="0" dirty="0"/>
                        <a:t> x z</a:t>
                      </a:r>
                      <a:r>
                        <a:rPr lang="en-GB" sz="2400" baseline="30000" dirty="0"/>
                        <a:t>3</a:t>
                      </a:r>
                      <a:r>
                        <a:rPr lang="en-GB" sz="2400" baseline="0" dirty="0"/>
                        <a:t> x z</a:t>
                      </a:r>
                      <a:endParaRPr lang="en-GB" sz="2400" baseline="30000" dirty="0"/>
                    </a:p>
                    <a:p>
                      <a:pPr marL="0" lvl="0" indent="0" algn="ctr" rtl="0">
                        <a:spcBef>
                          <a:spcPts val="0"/>
                        </a:spcBef>
                        <a:spcAft>
                          <a:spcPts val="0"/>
                        </a:spcAft>
                        <a:buNone/>
                      </a:pPr>
                      <a:endParaRPr lang="en-GB" sz="2400" baseline="0" dirty="0"/>
                    </a:p>
                    <a:p>
                      <a:pPr marL="0" lvl="0" indent="0" algn="ctr" rtl="0">
                        <a:spcBef>
                          <a:spcPts val="0"/>
                        </a:spcBef>
                        <a:spcAft>
                          <a:spcPts val="0"/>
                        </a:spcAft>
                        <a:buNone/>
                      </a:pPr>
                      <a:endParaRPr lang="en-GB" sz="2400" baseline="0" dirty="0"/>
                    </a:p>
                    <a:p>
                      <a:pPr marL="0" lvl="0" indent="0" algn="ctr" rtl="0">
                        <a:spcBef>
                          <a:spcPts val="0"/>
                        </a:spcBef>
                        <a:spcAft>
                          <a:spcPts val="0"/>
                        </a:spcAft>
                        <a:buNone/>
                      </a:pPr>
                      <a:endParaRPr lang="en-GB" sz="2400" baseline="0" dirty="0"/>
                    </a:p>
                    <a:p>
                      <a:pPr marL="0" lvl="0" indent="0" algn="ctr" rtl="0">
                        <a:spcBef>
                          <a:spcPts val="0"/>
                        </a:spcBef>
                        <a:spcAft>
                          <a:spcPts val="0"/>
                        </a:spcAft>
                        <a:buNone/>
                      </a:pPr>
                      <a:endParaRPr lang="en-GB" sz="2400" baseline="0" dirty="0"/>
                    </a:p>
                    <a:p>
                      <a:pPr marL="0" lvl="0" indent="0" algn="ctr" rtl="0">
                        <a:spcBef>
                          <a:spcPts val="0"/>
                        </a:spcBef>
                        <a:spcAft>
                          <a:spcPts val="0"/>
                        </a:spcAft>
                        <a:buNone/>
                      </a:pPr>
                      <a:endParaRPr lang="en-GB" sz="2400" baseline="0" dirty="0"/>
                    </a:p>
                    <a:p>
                      <a:pPr marL="0" lvl="0" indent="0" algn="ctr" rtl="0">
                        <a:spcBef>
                          <a:spcPts val="0"/>
                        </a:spcBef>
                        <a:spcAft>
                          <a:spcPts val="0"/>
                        </a:spcAft>
                        <a:buNone/>
                      </a:pPr>
                      <a:r>
                        <a:rPr lang="en-GB" sz="2400" dirty="0"/>
                        <a:t>a</a:t>
                      </a:r>
                      <a:r>
                        <a:rPr lang="en-GB" sz="2400" baseline="30000" dirty="0"/>
                        <a:t>-3</a:t>
                      </a:r>
                      <a:r>
                        <a:rPr lang="en-GB" sz="2400" baseline="0" dirty="0"/>
                        <a:t> x a</a:t>
                      </a:r>
                      <a:r>
                        <a:rPr lang="en-GB" sz="2400" baseline="30000" dirty="0"/>
                        <a:t>5</a:t>
                      </a:r>
                      <a:r>
                        <a:rPr lang="en-GB" sz="2400" baseline="0" dirty="0"/>
                        <a:t> x a</a:t>
                      </a:r>
                      <a:r>
                        <a:rPr lang="en-GB" sz="2400" baseline="30000" dirty="0"/>
                        <a:t>-4</a:t>
                      </a:r>
                    </a:p>
                    <a:p>
                      <a:pPr marL="0" lvl="0" indent="0" algn="ctr" rtl="0">
                        <a:spcBef>
                          <a:spcPts val="0"/>
                        </a:spcBef>
                        <a:spcAft>
                          <a:spcPts val="0"/>
                        </a:spcAft>
                        <a:buClr>
                          <a:schemeClr val="dk1"/>
                        </a:buClr>
                        <a:buSzPts val="1100"/>
                        <a:buFont typeface="Arial"/>
                        <a:buNone/>
                      </a:pPr>
                      <a:endParaRPr dirty="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1600" dirty="0"/>
                        <a:t>Write each of the following as a single power:</a:t>
                      </a:r>
                    </a:p>
                    <a:p>
                      <a:pPr marL="0" lvl="0" indent="0" algn="ctr" rtl="0">
                        <a:spcBef>
                          <a:spcPts val="0"/>
                        </a:spcBef>
                        <a:spcAft>
                          <a:spcPts val="0"/>
                        </a:spcAft>
                        <a:buNone/>
                      </a:pPr>
                      <a:endParaRPr lang="en-GB" sz="1600" dirty="0"/>
                    </a:p>
                    <a:p>
                      <a:pPr marL="0" marR="0" lvl="0" indent="0" algn="ctr" defTabSz="914400" rtl="0" eaLnBrk="1" fontAlgn="auto" latinLnBrk="0" hangingPunct="1">
                        <a:lnSpc>
                          <a:spcPct val="150000"/>
                        </a:lnSpc>
                        <a:spcBef>
                          <a:spcPts val="0"/>
                        </a:spcBef>
                        <a:spcAft>
                          <a:spcPts val="0"/>
                        </a:spcAft>
                        <a:buClr>
                          <a:srgbClr val="000000"/>
                        </a:buClr>
                        <a:buSzTx/>
                        <a:buFont typeface="Arial"/>
                        <a:buNone/>
                        <a:tabLst/>
                        <a:defRPr/>
                      </a:pPr>
                      <a:r>
                        <a:rPr lang="en-GB" sz="2400" dirty="0"/>
                        <a:t>b</a:t>
                      </a:r>
                      <a:r>
                        <a:rPr lang="en-GB" sz="2400" baseline="30000" dirty="0"/>
                        <a:t>7</a:t>
                      </a:r>
                      <a:r>
                        <a:rPr lang="en-GB" sz="2400" baseline="0" dirty="0"/>
                        <a:t> x b</a:t>
                      </a:r>
                      <a:r>
                        <a:rPr lang="en-GB" sz="2400" baseline="30000" dirty="0"/>
                        <a:t>2</a:t>
                      </a:r>
                      <a:endParaRPr lang="en-GB" sz="2400" dirty="0"/>
                    </a:p>
                    <a:p>
                      <a:pPr marL="0" marR="0" lvl="0" indent="0" algn="ctr" defTabSz="914400" rtl="0" eaLnBrk="1" fontAlgn="auto" latinLnBrk="0" hangingPunct="1">
                        <a:lnSpc>
                          <a:spcPct val="150000"/>
                        </a:lnSpc>
                        <a:spcBef>
                          <a:spcPts val="0"/>
                        </a:spcBef>
                        <a:spcAft>
                          <a:spcPts val="0"/>
                        </a:spcAft>
                        <a:buClr>
                          <a:srgbClr val="000000"/>
                        </a:buClr>
                        <a:buSzTx/>
                        <a:buFont typeface="Arial"/>
                        <a:buNone/>
                        <a:tabLst/>
                        <a:defRPr/>
                      </a:pPr>
                      <a:r>
                        <a:rPr lang="en-GB" sz="2400" dirty="0"/>
                        <a:t>b</a:t>
                      </a:r>
                      <a:r>
                        <a:rPr lang="en-GB" sz="2400" baseline="30000" dirty="0"/>
                        <a:t>6</a:t>
                      </a:r>
                      <a:r>
                        <a:rPr lang="en-GB" sz="2400" baseline="0" dirty="0"/>
                        <a:t> x b</a:t>
                      </a:r>
                      <a:r>
                        <a:rPr lang="en-GB" sz="2400" baseline="30000" dirty="0"/>
                        <a:t>2</a:t>
                      </a:r>
                      <a:endParaRPr lang="en-GB" sz="2400" dirty="0"/>
                    </a:p>
                    <a:p>
                      <a:pPr marL="0" lvl="0" indent="0" algn="ctr" rtl="0">
                        <a:lnSpc>
                          <a:spcPct val="150000"/>
                        </a:lnSpc>
                        <a:spcBef>
                          <a:spcPts val="0"/>
                        </a:spcBef>
                        <a:spcAft>
                          <a:spcPts val="0"/>
                        </a:spcAft>
                        <a:buNone/>
                      </a:pPr>
                      <a:r>
                        <a:rPr lang="en-GB" sz="2400" dirty="0"/>
                        <a:t>b</a:t>
                      </a:r>
                      <a:r>
                        <a:rPr lang="en-GB" sz="2400" baseline="30000" dirty="0"/>
                        <a:t>6</a:t>
                      </a:r>
                      <a:r>
                        <a:rPr lang="en-GB" sz="2400" baseline="0" dirty="0"/>
                        <a:t> x b</a:t>
                      </a:r>
                      <a:r>
                        <a:rPr lang="en-GB" sz="2400" baseline="30000" dirty="0"/>
                        <a:t>-2</a:t>
                      </a:r>
                    </a:p>
                    <a:p>
                      <a:pPr marL="0" marR="0" lvl="0" indent="0" algn="ctr" defTabSz="914400" rtl="0" eaLnBrk="1" fontAlgn="auto" latinLnBrk="0" hangingPunct="1">
                        <a:lnSpc>
                          <a:spcPct val="150000"/>
                        </a:lnSpc>
                        <a:spcBef>
                          <a:spcPts val="0"/>
                        </a:spcBef>
                        <a:spcAft>
                          <a:spcPts val="0"/>
                        </a:spcAft>
                        <a:buClr>
                          <a:srgbClr val="000000"/>
                        </a:buClr>
                        <a:buSzTx/>
                        <a:buFont typeface="Arial"/>
                        <a:buNone/>
                        <a:tabLst/>
                        <a:defRPr/>
                      </a:pPr>
                      <a:r>
                        <a:rPr lang="en-GB" sz="2400" dirty="0"/>
                        <a:t>b</a:t>
                      </a:r>
                      <a:r>
                        <a:rPr lang="en-GB" sz="2400" baseline="30000" dirty="0"/>
                        <a:t>-2</a:t>
                      </a:r>
                      <a:r>
                        <a:rPr lang="en-GB" sz="2400" baseline="0" dirty="0"/>
                        <a:t> x b</a:t>
                      </a:r>
                      <a:r>
                        <a:rPr lang="en-GB" sz="2400" baseline="30000" dirty="0"/>
                        <a:t>6</a:t>
                      </a:r>
                    </a:p>
                    <a:p>
                      <a:pPr marL="0" marR="0" lvl="0" indent="0" algn="ctr" defTabSz="914400" rtl="0" eaLnBrk="1" fontAlgn="auto" latinLnBrk="0" hangingPunct="1">
                        <a:lnSpc>
                          <a:spcPct val="150000"/>
                        </a:lnSpc>
                        <a:spcBef>
                          <a:spcPts val="0"/>
                        </a:spcBef>
                        <a:spcAft>
                          <a:spcPts val="0"/>
                        </a:spcAft>
                        <a:buClr>
                          <a:srgbClr val="000000"/>
                        </a:buClr>
                        <a:buSzTx/>
                        <a:buFont typeface="Arial"/>
                        <a:buNone/>
                        <a:tabLst/>
                        <a:defRPr/>
                      </a:pPr>
                      <a:r>
                        <a:rPr lang="en-GB" sz="2400" dirty="0"/>
                        <a:t>b</a:t>
                      </a:r>
                      <a:r>
                        <a:rPr lang="en-GB" sz="2400" baseline="0" dirty="0"/>
                        <a:t> x b</a:t>
                      </a:r>
                      <a:r>
                        <a:rPr lang="en-GB" sz="2400" baseline="30000" dirty="0"/>
                        <a:t>-3</a:t>
                      </a:r>
                      <a:r>
                        <a:rPr lang="en-GB" sz="2400" baseline="0" dirty="0"/>
                        <a:t> x b</a:t>
                      </a:r>
                      <a:r>
                        <a:rPr lang="en-GB" sz="2400" baseline="30000" dirty="0"/>
                        <a:t>6</a:t>
                      </a:r>
                    </a:p>
                    <a:p>
                      <a:pPr marL="0" marR="0" lvl="0" indent="0" algn="ctr" defTabSz="914400" rtl="0" eaLnBrk="1" fontAlgn="auto" latinLnBrk="0" hangingPunct="1">
                        <a:lnSpc>
                          <a:spcPct val="150000"/>
                        </a:lnSpc>
                        <a:spcBef>
                          <a:spcPts val="0"/>
                        </a:spcBef>
                        <a:spcAft>
                          <a:spcPts val="0"/>
                        </a:spcAft>
                        <a:buClr>
                          <a:srgbClr val="000000"/>
                        </a:buClr>
                        <a:buSzTx/>
                        <a:buFont typeface="Arial"/>
                        <a:buNone/>
                        <a:tabLst/>
                        <a:defRPr/>
                      </a:pPr>
                      <a:r>
                        <a:rPr lang="en-GB" sz="2400" dirty="0"/>
                        <a:t>c</a:t>
                      </a:r>
                      <a:r>
                        <a:rPr lang="en-GB" sz="2400" baseline="0" dirty="0"/>
                        <a:t> x c</a:t>
                      </a:r>
                      <a:r>
                        <a:rPr lang="en-GB" sz="2400" baseline="30000" dirty="0"/>
                        <a:t>-3</a:t>
                      </a:r>
                      <a:r>
                        <a:rPr lang="en-GB" sz="2400" baseline="0" dirty="0"/>
                        <a:t> x c</a:t>
                      </a:r>
                      <a:r>
                        <a:rPr lang="en-GB" sz="2400" baseline="30000" dirty="0"/>
                        <a:t>6</a:t>
                      </a:r>
                      <a:endParaRPr lang="en-GB" sz="20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GB" sz="20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2000" b="1" baseline="30000" dirty="0"/>
                        <a:t>ANSWER IN YOUR BOOKS</a:t>
                      </a: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grpSp>
        <p:nvGrpSpPr>
          <p:cNvPr id="3" name="Group 2">
            <a:extLst>
              <a:ext uri="{FF2B5EF4-FFF2-40B4-BE49-F238E27FC236}">
                <a16:creationId xmlns:a16="http://schemas.microsoft.com/office/drawing/2014/main" id="{8AC14F4C-A3DD-0244-A6A2-95EA78BB65EB}"/>
              </a:ext>
            </a:extLst>
          </p:cNvPr>
          <p:cNvGrpSpPr/>
          <p:nvPr/>
        </p:nvGrpSpPr>
        <p:grpSpPr>
          <a:xfrm>
            <a:off x="476619" y="3076832"/>
            <a:ext cx="2817341" cy="1412109"/>
            <a:chOff x="229482" y="3076832"/>
            <a:chExt cx="2817341" cy="1412109"/>
          </a:xfrm>
        </p:grpSpPr>
        <p:sp>
          <p:nvSpPr>
            <p:cNvPr id="4" name="TextBox 3">
              <a:extLst>
                <a:ext uri="{FF2B5EF4-FFF2-40B4-BE49-F238E27FC236}">
                  <a16:creationId xmlns:a16="http://schemas.microsoft.com/office/drawing/2014/main" id="{29A8BEAC-33CF-7841-B0B5-549A5295BB1A}"/>
                </a:ext>
              </a:extLst>
            </p:cNvPr>
            <p:cNvSpPr txBox="1"/>
            <p:nvPr/>
          </p:nvSpPr>
          <p:spPr>
            <a:xfrm>
              <a:off x="229482" y="3750277"/>
              <a:ext cx="2817341" cy="738664"/>
            </a:xfrm>
            <a:custGeom>
              <a:avLst/>
              <a:gdLst>
                <a:gd name="connsiteX0" fmla="*/ 0 w 2817341"/>
                <a:gd name="connsiteY0" fmla="*/ 0 h 738664"/>
                <a:gd name="connsiteX1" fmla="*/ 535295 w 2817341"/>
                <a:gd name="connsiteY1" fmla="*/ 0 h 738664"/>
                <a:gd name="connsiteX2" fmla="*/ 1014243 w 2817341"/>
                <a:gd name="connsiteY2" fmla="*/ 0 h 738664"/>
                <a:gd name="connsiteX3" fmla="*/ 1634058 w 2817341"/>
                <a:gd name="connsiteY3" fmla="*/ 0 h 738664"/>
                <a:gd name="connsiteX4" fmla="*/ 2169353 w 2817341"/>
                <a:gd name="connsiteY4" fmla="*/ 0 h 738664"/>
                <a:gd name="connsiteX5" fmla="*/ 2817341 w 2817341"/>
                <a:gd name="connsiteY5" fmla="*/ 0 h 738664"/>
                <a:gd name="connsiteX6" fmla="*/ 2817341 w 2817341"/>
                <a:gd name="connsiteY6" fmla="*/ 384105 h 738664"/>
                <a:gd name="connsiteX7" fmla="*/ 2817341 w 2817341"/>
                <a:gd name="connsiteY7" fmla="*/ 738664 h 738664"/>
                <a:gd name="connsiteX8" fmla="*/ 2253873 w 2817341"/>
                <a:gd name="connsiteY8" fmla="*/ 738664 h 738664"/>
                <a:gd name="connsiteX9" fmla="*/ 1774925 w 2817341"/>
                <a:gd name="connsiteY9" fmla="*/ 738664 h 738664"/>
                <a:gd name="connsiteX10" fmla="*/ 1211457 w 2817341"/>
                <a:gd name="connsiteY10" fmla="*/ 738664 h 738664"/>
                <a:gd name="connsiteX11" fmla="*/ 647988 w 2817341"/>
                <a:gd name="connsiteY11" fmla="*/ 738664 h 738664"/>
                <a:gd name="connsiteX12" fmla="*/ 0 w 2817341"/>
                <a:gd name="connsiteY12" fmla="*/ 738664 h 738664"/>
                <a:gd name="connsiteX13" fmla="*/ 0 w 2817341"/>
                <a:gd name="connsiteY13" fmla="*/ 354559 h 738664"/>
                <a:gd name="connsiteX14" fmla="*/ 0 w 2817341"/>
                <a:gd name="connsiteY14" fmla="*/ 0 h 738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817341" h="738664" extrusionOk="0">
                  <a:moveTo>
                    <a:pt x="0" y="0"/>
                  </a:moveTo>
                  <a:cubicBezTo>
                    <a:pt x="235879" y="-17074"/>
                    <a:pt x="353268" y="7052"/>
                    <a:pt x="535295" y="0"/>
                  </a:cubicBezTo>
                  <a:cubicBezTo>
                    <a:pt x="717322" y="-7052"/>
                    <a:pt x="902342" y="-23783"/>
                    <a:pt x="1014243" y="0"/>
                  </a:cubicBezTo>
                  <a:cubicBezTo>
                    <a:pt x="1126144" y="23783"/>
                    <a:pt x="1336195" y="16731"/>
                    <a:pt x="1634058" y="0"/>
                  </a:cubicBezTo>
                  <a:cubicBezTo>
                    <a:pt x="1931922" y="-16731"/>
                    <a:pt x="1914577" y="10678"/>
                    <a:pt x="2169353" y="0"/>
                  </a:cubicBezTo>
                  <a:cubicBezTo>
                    <a:pt x="2424130" y="-10678"/>
                    <a:pt x="2506927" y="-21528"/>
                    <a:pt x="2817341" y="0"/>
                  </a:cubicBezTo>
                  <a:cubicBezTo>
                    <a:pt x="2814434" y="171952"/>
                    <a:pt x="2828623" y="235716"/>
                    <a:pt x="2817341" y="384105"/>
                  </a:cubicBezTo>
                  <a:cubicBezTo>
                    <a:pt x="2806059" y="532495"/>
                    <a:pt x="2804146" y="631633"/>
                    <a:pt x="2817341" y="738664"/>
                  </a:cubicBezTo>
                  <a:cubicBezTo>
                    <a:pt x="2647849" y="750032"/>
                    <a:pt x="2449012" y="753842"/>
                    <a:pt x="2253873" y="738664"/>
                  </a:cubicBezTo>
                  <a:cubicBezTo>
                    <a:pt x="2058734" y="723486"/>
                    <a:pt x="1918116" y="744515"/>
                    <a:pt x="1774925" y="738664"/>
                  </a:cubicBezTo>
                  <a:cubicBezTo>
                    <a:pt x="1631734" y="732813"/>
                    <a:pt x="1370784" y="757548"/>
                    <a:pt x="1211457" y="738664"/>
                  </a:cubicBezTo>
                  <a:cubicBezTo>
                    <a:pt x="1052130" y="719780"/>
                    <a:pt x="833796" y="761315"/>
                    <a:pt x="647988" y="738664"/>
                  </a:cubicBezTo>
                  <a:cubicBezTo>
                    <a:pt x="462180" y="716013"/>
                    <a:pt x="183917" y="729141"/>
                    <a:pt x="0" y="738664"/>
                  </a:cubicBezTo>
                  <a:cubicBezTo>
                    <a:pt x="9088" y="606558"/>
                    <a:pt x="13507" y="455153"/>
                    <a:pt x="0" y="354559"/>
                  </a:cubicBezTo>
                  <a:cubicBezTo>
                    <a:pt x="-13507" y="253966"/>
                    <a:pt x="-7572" y="159552"/>
                    <a:pt x="0" y="0"/>
                  </a:cubicBezTo>
                  <a:close/>
                </a:path>
              </a:pathLst>
            </a:custGeom>
            <a:noFill/>
            <a:ln w="19050">
              <a:solidFill>
                <a:srgbClr val="7030A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txBody>
            <a:bodyPr wrap="square" rtlCol="0">
              <a:spAutoFit/>
            </a:bodyPr>
            <a:lstStyle/>
            <a:p>
              <a:pPr lvl="0" algn="ctr"/>
              <a:r>
                <a:rPr lang="en-GB" dirty="0">
                  <a:solidFill>
                    <a:srgbClr val="7030A0"/>
                  </a:solidFill>
                  <a:latin typeface="Shadows Into Light Two" panose="02000506000000020004" pitchFamily="2" charset="0"/>
                </a:rPr>
                <a:t>WHEN MULTIPLYING, IF BASE NUMBERS ARE THE SAME, WE </a:t>
              </a:r>
              <a:r>
                <a:rPr lang="en-GB" b="1" u="sng" dirty="0">
                  <a:solidFill>
                    <a:srgbClr val="7030A0"/>
                  </a:solidFill>
                  <a:latin typeface="Shadows Into Light Two" panose="02000506000000020004" pitchFamily="2" charset="0"/>
                </a:rPr>
                <a:t>ADD</a:t>
              </a:r>
              <a:r>
                <a:rPr lang="en-GB" dirty="0">
                  <a:solidFill>
                    <a:srgbClr val="7030A0"/>
                  </a:solidFill>
                  <a:latin typeface="Shadows Into Light Two" panose="02000506000000020004" pitchFamily="2" charset="0"/>
                </a:rPr>
                <a:t> THE INDICES</a:t>
              </a:r>
            </a:p>
          </p:txBody>
        </p:sp>
        <p:cxnSp>
          <p:nvCxnSpPr>
            <p:cNvPr id="5" name="Straight Arrow Connector 4">
              <a:extLst>
                <a:ext uri="{FF2B5EF4-FFF2-40B4-BE49-F238E27FC236}">
                  <a16:creationId xmlns:a16="http://schemas.microsoft.com/office/drawing/2014/main" id="{84970BD0-97E6-DE46-935B-57174E1B4815}"/>
                </a:ext>
              </a:extLst>
            </p:cNvPr>
            <p:cNvCxnSpPr/>
            <p:nvPr/>
          </p:nvCxnSpPr>
          <p:spPr>
            <a:xfrm flipH="1" flipV="1">
              <a:off x="2360141" y="3076832"/>
              <a:ext cx="444843" cy="673445"/>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69183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graphicFrame>
        <p:nvGraphicFramePr>
          <p:cNvPr id="120" name="Google Shape;120;ga2e4b46b51_0_0"/>
          <p:cNvGraphicFramePr/>
          <p:nvPr>
            <p:extLst>
              <p:ext uri="{D42A27DB-BD31-4B8C-83A1-F6EECF244321}">
                <p14:modId xmlns:p14="http://schemas.microsoft.com/office/powerpoint/2010/main" val="2019745952"/>
              </p:ext>
            </p:extLst>
          </p:nvPr>
        </p:nvGraphicFramePr>
        <p:xfrm>
          <a:off x="130629" y="154380"/>
          <a:ext cx="8882742" cy="6617123"/>
        </p:xfrm>
        <a:graphic>
          <a:graphicData uri="http://schemas.openxmlformats.org/drawingml/2006/table">
            <a:tbl>
              <a:tblPr>
                <a:noFill/>
                <a:tableStyleId>{2572A604-6930-44FA-8A8C-41554DEEE212}</a:tableStyleId>
              </a:tblPr>
              <a:tblGrid>
                <a:gridCol w="3450183">
                  <a:extLst>
                    <a:ext uri="{9D8B030D-6E8A-4147-A177-3AD203B41FA5}">
                      <a16:colId xmlns:a16="http://schemas.microsoft.com/office/drawing/2014/main" val="20000"/>
                    </a:ext>
                  </a:extLst>
                </a:gridCol>
                <a:gridCol w="3450183">
                  <a:extLst>
                    <a:ext uri="{9D8B030D-6E8A-4147-A177-3AD203B41FA5}">
                      <a16:colId xmlns:a16="http://schemas.microsoft.com/office/drawing/2014/main" val="20001"/>
                    </a:ext>
                  </a:extLst>
                </a:gridCol>
                <a:gridCol w="1982376">
                  <a:extLst>
                    <a:ext uri="{9D8B030D-6E8A-4147-A177-3AD203B41FA5}">
                      <a16:colId xmlns:a16="http://schemas.microsoft.com/office/drawing/2014/main" val="20002"/>
                    </a:ext>
                  </a:extLst>
                </a:gridCol>
              </a:tblGrid>
              <a:tr h="433945">
                <a:tc gridSpan="3">
                  <a:txBody>
                    <a:bodyPr/>
                    <a:lstStyle/>
                    <a:p>
                      <a:pPr marL="0" lvl="0" indent="0" algn="ctr" rtl="0">
                        <a:spcBef>
                          <a:spcPts val="0"/>
                        </a:spcBef>
                        <a:spcAft>
                          <a:spcPts val="0"/>
                        </a:spcAft>
                        <a:buNone/>
                      </a:pPr>
                      <a:r>
                        <a:rPr lang="en-GB" b="1" dirty="0"/>
                        <a:t>Laws of Indices (Multiplication) (4)</a:t>
                      </a:r>
                      <a:endParaRPr b="1" dirty="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27956">
                <a:tc>
                  <a:txBody>
                    <a:bodyPr/>
                    <a:lstStyle/>
                    <a:p>
                      <a:pPr marL="0" lvl="0" indent="0" algn="ctr" rtl="0">
                        <a:spcBef>
                          <a:spcPts val="0"/>
                        </a:spcBef>
                        <a:spcAft>
                          <a:spcPts val="0"/>
                        </a:spcAft>
                        <a:buNone/>
                      </a:pPr>
                      <a:r>
                        <a:rPr lang="en-GB" sz="1800" dirty="0"/>
                        <a:t>I DO</a:t>
                      </a:r>
                      <a:endParaRPr sz="1800" dirty="0"/>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4CCCC"/>
                    </a:solidFill>
                  </a:tcPr>
                </a:tc>
                <a:tc>
                  <a:txBody>
                    <a:bodyPr/>
                    <a:lstStyle/>
                    <a:p>
                      <a:pPr marL="0" lvl="0" indent="0" algn="ctr" rtl="0">
                        <a:spcBef>
                          <a:spcPts val="0"/>
                        </a:spcBef>
                        <a:spcAft>
                          <a:spcPts val="0"/>
                        </a:spcAft>
                        <a:buNone/>
                      </a:pPr>
                      <a:r>
                        <a:rPr lang="en-GB" sz="1800" dirty="0"/>
                        <a:t>WE DO</a:t>
                      </a:r>
                      <a:endParaRPr sz="1800" dirty="0"/>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tc>
                  <a:txBody>
                    <a:bodyPr/>
                    <a:lstStyle/>
                    <a:p>
                      <a:pPr marL="0" lvl="0" indent="0" algn="ctr" rtl="0">
                        <a:spcBef>
                          <a:spcPts val="0"/>
                        </a:spcBef>
                        <a:spcAft>
                          <a:spcPts val="0"/>
                        </a:spcAft>
                        <a:buNone/>
                      </a:pPr>
                      <a:r>
                        <a:rPr lang="en-GB" sz="1800" dirty="0"/>
                        <a:t>YOU DO</a:t>
                      </a:r>
                      <a:endParaRPr sz="1800" dirty="0"/>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extLst>
                  <a:ext uri="{0D108BD9-81ED-4DB2-BD59-A6C34878D82A}">
                    <a16:rowId xmlns:a16="http://schemas.microsoft.com/office/drawing/2014/main" val="10001"/>
                  </a:ext>
                </a:extLst>
              </a:tr>
              <a:tr h="5655222">
                <a:tc>
                  <a:txBody>
                    <a:bodyPr/>
                    <a:lstStyle/>
                    <a:p>
                      <a:pPr marL="0" lvl="0" indent="0" algn="ctr" rtl="0">
                        <a:spcBef>
                          <a:spcPts val="0"/>
                        </a:spcBef>
                        <a:spcAft>
                          <a:spcPts val="0"/>
                        </a:spcAft>
                        <a:buNone/>
                      </a:pPr>
                      <a:r>
                        <a:rPr lang="en-GB" sz="1600" dirty="0"/>
                        <a:t>Write each of the following as a single power:</a:t>
                      </a:r>
                    </a:p>
                    <a:p>
                      <a:pPr marL="0" lvl="0" indent="0" algn="ctr" rtl="0">
                        <a:spcBef>
                          <a:spcPts val="0"/>
                        </a:spcBef>
                        <a:spcAft>
                          <a:spcPts val="0"/>
                        </a:spcAft>
                        <a:buNone/>
                      </a:pPr>
                      <a:endParaRPr lang="en-GB" sz="1600" dirty="0"/>
                    </a:p>
                    <a:p>
                      <a:pPr marL="0" lvl="0" indent="0" algn="ctr" rtl="0">
                        <a:spcBef>
                          <a:spcPts val="0"/>
                        </a:spcBef>
                        <a:spcAft>
                          <a:spcPts val="0"/>
                        </a:spcAft>
                        <a:buNone/>
                      </a:pPr>
                      <a:r>
                        <a:rPr lang="en-GB" sz="2200" dirty="0">
                          <a:solidFill>
                            <a:schemeClr val="tx1"/>
                          </a:solidFill>
                        </a:rPr>
                        <a:t>a) </a:t>
                      </a:r>
                      <a:r>
                        <a:rPr lang="en-GB" sz="2200" dirty="0">
                          <a:solidFill>
                            <a:srgbClr val="FF0000"/>
                          </a:solidFill>
                        </a:rPr>
                        <a:t>4a</a:t>
                      </a:r>
                      <a:r>
                        <a:rPr lang="en-GB" sz="2200" baseline="0" dirty="0"/>
                        <a:t> x </a:t>
                      </a:r>
                      <a:r>
                        <a:rPr lang="en-GB" sz="2200" baseline="0" dirty="0">
                          <a:solidFill>
                            <a:srgbClr val="00B050"/>
                          </a:solidFill>
                        </a:rPr>
                        <a:t>3a</a:t>
                      </a:r>
                      <a:r>
                        <a:rPr lang="en-GB" sz="2200" baseline="30000" dirty="0">
                          <a:solidFill>
                            <a:srgbClr val="00B050"/>
                          </a:solidFill>
                        </a:rPr>
                        <a:t>2</a:t>
                      </a:r>
                    </a:p>
                    <a:p>
                      <a:pPr marL="0" lvl="0" indent="0" algn="ctr" rtl="0">
                        <a:lnSpc>
                          <a:spcPct val="150000"/>
                        </a:lnSpc>
                        <a:spcBef>
                          <a:spcPts val="0"/>
                        </a:spcBef>
                        <a:spcAft>
                          <a:spcPts val="0"/>
                        </a:spcAft>
                        <a:buNone/>
                      </a:pPr>
                      <a:r>
                        <a:rPr lang="en-GB" sz="2200" b="1" baseline="0" dirty="0">
                          <a:latin typeface="Shadows Into Light Two" panose="02000506000000020004" pitchFamily="2" charset="0"/>
                        </a:rPr>
                        <a:t>= </a:t>
                      </a:r>
                      <a:r>
                        <a:rPr lang="en-GB" sz="2200" b="1" baseline="0" dirty="0">
                          <a:solidFill>
                            <a:srgbClr val="FF0000"/>
                          </a:solidFill>
                          <a:latin typeface="Shadows Into Light Two" panose="02000506000000020004" pitchFamily="2" charset="0"/>
                        </a:rPr>
                        <a:t>4 x a</a:t>
                      </a:r>
                      <a:r>
                        <a:rPr lang="en-GB" sz="2200" b="1" baseline="0" dirty="0">
                          <a:latin typeface="Shadows Into Light Two" panose="02000506000000020004" pitchFamily="2" charset="0"/>
                        </a:rPr>
                        <a:t> x </a:t>
                      </a:r>
                      <a:r>
                        <a:rPr lang="en-GB" sz="2200" b="1" baseline="0" dirty="0">
                          <a:solidFill>
                            <a:srgbClr val="00B050"/>
                          </a:solidFill>
                          <a:latin typeface="Shadows Into Light Two" panose="02000506000000020004" pitchFamily="2" charset="0"/>
                        </a:rPr>
                        <a:t>3 x a x a</a:t>
                      </a:r>
                    </a:p>
                    <a:p>
                      <a:pPr marL="0" marR="0" lvl="0" indent="0" algn="ctr" defTabSz="914400" rtl="0" eaLnBrk="1" fontAlgn="auto" latinLnBrk="0" hangingPunct="1">
                        <a:lnSpc>
                          <a:spcPct val="150000"/>
                        </a:lnSpc>
                        <a:spcBef>
                          <a:spcPts val="0"/>
                        </a:spcBef>
                        <a:spcAft>
                          <a:spcPts val="0"/>
                        </a:spcAft>
                        <a:buClr>
                          <a:srgbClr val="000000"/>
                        </a:buClr>
                        <a:buSzTx/>
                        <a:buFont typeface="Arial"/>
                        <a:buNone/>
                        <a:tabLst/>
                        <a:defRPr/>
                      </a:pPr>
                      <a:r>
                        <a:rPr lang="en-GB" sz="2200" b="1" baseline="0" dirty="0">
                          <a:latin typeface="Shadows Into Light Two" panose="02000506000000020004" pitchFamily="2" charset="0"/>
                        </a:rPr>
                        <a:t>= </a:t>
                      </a:r>
                      <a:r>
                        <a:rPr lang="en-GB" sz="2200" b="1" baseline="0" dirty="0">
                          <a:solidFill>
                            <a:srgbClr val="FF0000"/>
                          </a:solidFill>
                          <a:latin typeface="Shadows Into Light Two" panose="02000506000000020004" pitchFamily="2" charset="0"/>
                        </a:rPr>
                        <a:t>4</a:t>
                      </a:r>
                      <a:r>
                        <a:rPr lang="en-GB" sz="2200" b="1" baseline="0" dirty="0">
                          <a:latin typeface="Shadows Into Light Two" panose="02000506000000020004" pitchFamily="2" charset="0"/>
                        </a:rPr>
                        <a:t> x </a:t>
                      </a:r>
                      <a:r>
                        <a:rPr lang="en-GB" sz="2200" b="1" baseline="0" dirty="0">
                          <a:solidFill>
                            <a:srgbClr val="00B050"/>
                          </a:solidFill>
                          <a:latin typeface="Shadows Into Light Two" panose="02000506000000020004" pitchFamily="2" charset="0"/>
                        </a:rPr>
                        <a:t>3</a:t>
                      </a:r>
                      <a:r>
                        <a:rPr lang="en-GB" sz="2200" b="1" baseline="0" dirty="0">
                          <a:solidFill>
                            <a:srgbClr val="FF0000"/>
                          </a:solidFill>
                          <a:latin typeface="Shadows Into Light Two" panose="02000506000000020004" pitchFamily="2" charset="0"/>
                        </a:rPr>
                        <a:t> </a:t>
                      </a:r>
                      <a:r>
                        <a:rPr lang="en-GB" sz="2200" b="1" baseline="0" dirty="0">
                          <a:solidFill>
                            <a:schemeClr val="tx1"/>
                          </a:solidFill>
                          <a:latin typeface="Shadows Into Light Two" panose="02000506000000020004" pitchFamily="2" charset="0"/>
                        </a:rPr>
                        <a:t>x</a:t>
                      </a:r>
                      <a:r>
                        <a:rPr lang="en-GB" sz="2200" b="1" baseline="0" dirty="0">
                          <a:solidFill>
                            <a:srgbClr val="FF0000"/>
                          </a:solidFill>
                          <a:latin typeface="Shadows Into Light Two" panose="02000506000000020004" pitchFamily="2" charset="0"/>
                        </a:rPr>
                        <a:t> a </a:t>
                      </a:r>
                      <a:r>
                        <a:rPr lang="en-GB" sz="2200" b="1" baseline="0" dirty="0">
                          <a:solidFill>
                            <a:srgbClr val="00B050"/>
                          </a:solidFill>
                          <a:latin typeface="Shadows Into Light Two" panose="02000506000000020004" pitchFamily="2" charset="0"/>
                        </a:rPr>
                        <a:t>x a x a</a:t>
                      </a:r>
                    </a:p>
                    <a:p>
                      <a:pPr marL="0" lvl="0" indent="0" algn="ctr" rtl="0">
                        <a:lnSpc>
                          <a:spcPct val="150000"/>
                        </a:lnSpc>
                        <a:spcBef>
                          <a:spcPts val="0"/>
                        </a:spcBef>
                        <a:spcAft>
                          <a:spcPts val="0"/>
                        </a:spcAft>
                        <a:buNone/>
                      </a:pPr>
                      <a:r>
                        <a:rPr lang="en-GB" sz="2200" b="1" baseline="0" dirty="0">
                          <a:solidFill>
                            <a:schemeClr val="tx1"/>
                          </a:solidFill>
                          <a:latin typeface="Shadows Into Light Two" panose="02000506000000020004" pitchFamily="2" charset="0"/>
                        </a:rPr>
                        <a:t>=</a:t>
                      </a:r>
                      <a:r>
                        <a:rPr lang="en-GB" sz="2200" b="1" u="none" baseline="0" dirty="0">
                          <a:solidFill>
                            <a:schemeClr val="tx1"/>
                          </a:solidFill>
                          <a:latin typeface="Shadows Into Light Two" panose="02000506000000020004" pitchFamily="2" charset="0"/>
                        </a:rPr>
                        <a:t> 12a</a:t>
                      </a:r>
                      <a:r>
                        <a:rPr lang="en-GB" sz="2200" b="1" u="none" baseline="30000" dirty="0">
                          <a:solidFill>
                            <a:schemeClr val="tx1"/>
                          </a:solidFill>
                          <a:latin typeface="Shadows Into Light Two" panose="02000506000000020004" pitchFamily="2" charset="0"/>
                        </a:rPr>
                        <a:t>3</a:t>
                      </a:r>
                      <a:endParaRPr lang="en-GB" sz="2200" dirty="0"/>
                    </a:p>
                    <a:p>
                      <a:pPr marL="0" lvl="0" indent="0" algn="ctr" rtl="0">
                        <a:spcBef>
                          <a:spcPts val="0"/>
                        </a:spcBef>
                        <a:spcAft>
                          <a:spcPts val="0"/>
                        </a:spcAft>
                        <a:buNone/>
                      </a:pPr>
                      <a:endParaRPr lang="en-GB" sz="2200" dirty="0">
                        <a:solidFill>
                          <a:schemeClr val="tx1"/>
                        </a:solidFill>
                      </a:endParaRPr>
                    </a:p>
                    <a:p>
                      <a:pPr marL="0" lvl="0" indent="0" algn="ctr" rtl="0">
                        <a:spcBef>
                          <a:spcPts val="0"/>
                        </a:spcBef>
                        <a:spcAft>
                          <a:spcPts val="0"/>
                        </a:spcAft>
                        <a:buNone/>
                      </a:pPr>
                      <a:r>
                        <a:rPr lang="en-GB" sz="2200" dirty="0">
                          <a:solidFill>
                            <a:schemeClr val="tx1"/>
                          </a:solidFill>
                        </a:rPr>
                        <a:t>b) </a:t>
                      </a:r>
                      <a:r>
                        <a:rPr lang="en-GB" sz="2200" dirty="0">
                          <a:solidFill>
                            <a:srgbClr val="FF0000"/>
                          </a:solidFill>
                        </a:rPr>
                        <a:t>2b</a:t>
                      </a:r>
                      <a:r>
                        <a:rPr lang="en-GB" sz="2200" baseline="30000" dirty="0">
                          <a:solidFill>
                            <a:srgbClr val="FF0000"/>
                          </a:solidFill>
                        </a:rPr>
                        <a:t>3</a:t>
                      </a:r>
                      <a:r>
                        <a:rPr lang="en-GB" sz="2200" baseline="0" dirty="0"/>
                        <a:t> x </a:t>
                      </a:r>
                      <a:r>
                        <a:rPr lang="en-GB" sz="2200" baseline="0" dirty="0">
                          <a:solidFill>
                            <a:srgbClr val="00B050"/>
                          </a:solidFill>
                        </a:rPr>
                        <a:t>4b</a:t>
                      </a:r>
                      <a:r>
                        <a:rPr lang="en-GB" sz="2200" baseline="30000" dirty="0">
                          <a:solidFill>
                            <a:srgbClr val="00B050"/>
                          </a:solidFill>
                        </a:rPr>
                        <a:t>5</a:t>
                      </a:r>
                      <a:r>
                        <a:rPr lang="en-GB" sz="2200" baseline="30000" dirty="0"/>
                        <a:t> </a:t>
                      </a:r>
                      <a:r>
                        <a:rPr lang="en-GB" sz="2200" baseline="0" dirty="0"/>
                        <a:t>x </a:t>
                      </a:r>
                      <a:r>
                        <a:rPr lang="en-GB" sz="2200" baseline="0" dirty="0">
                          <a:solidFill>
                            <a:srgbClr val="0070C0"/>
                          </a:solidFill>
                        </a:rPr>
                        <a:t>3b</a:t>
                      </a:r>
                      <a:r>
                        <a:rPr lang="en-GB" sz="2200" baseline="30000" dirty="0">
                          <a:solidFill>
                            <a:srgbClr val="0070C0"/>
                          </a:solidFill>
                        </a:rPr>
                        <a:t>-2</a:t>
                      </a:r>
                    </a:p>
                    <a:p>
                      <a:pPr marL="0" lvl="0" indent="0" algn="ctr" rtl="0">
                        <a:lnSpc>
                          <a:spcPct val="150000"/>
                        </a:lnSpc>
                        <a:spcBef>
                          <a:spcPts val="0"/>
                        </a:spcBef>
                        <a:spcAft>
                          <a:spcPts val="0"/>
                        </a:spcAft>
                        <a:buNone/>
                      </a:pPr>
                      <a:r>
                        <a:rPr lang="en-GB" sz="2200" b="1" baseline="0" dirty="0">
                          <a:latin typeface="Shadows Into Light Two" panose="02000506000000020004" pitchFamily="2" charset="0"/>
                        </a:rPr>
                        <a:t>=</a:t>
                      </a:r>
                      <a:r>
                        <a:rPr lang="en-GB" sz="2200" b="1" baseline="0" dirty="0">
                          <a:solidFill>
                            <a:srgbClr val="FF0000"/>
                          </a:solidFill>
                          <a:latin typeface="Shadows Into Light Two" panose="02000506000000020004" pitchFamily="2" charset="0"/>
                        </a:rPr>
                        <a:t>2xb</a:t>
                      </a:r>
                      <a:r>
                        <a:rPr lang="en-GB" sz="2200" b="1" baseline="30000" dirty="0">
                          <a:solidFill>
                            <a:srgbClr val="FF0000"/>
                          </a:solidFill>
                          <a:latin typeface="Shadows Into Light Two" panose="02000506000000020004" pitchFamily="2" charset="0"/>
                        </a:rPr>
                        <a:t>3</a:t>
                      </a:r>
                      <a:r>
                        <a:rPr lang="en-GB" sz="2200" b="1" baseline="0" dirty="0">
                          <a:latin typeface="Shadows Into Light Two" panose="02000506000000020004" pitchFamily="2" charset="0"/>
                        </a:rPr>
                        <a:t> x </a:t>
                      </a:r>
                      <a:r>
                        <a:rPr lang="en-GB" sz="2200" b="1" baseline="0" dirty="0">
                          <a:solidFill>
                            <a:srgbClr val="00B050"/>
                          </a:solidFill>
                          <a:latin typeface="Shadows Into Light Two" panose="02000506000000020004" pitchFamily="2" charset="0"/>
                        </a:rPr>
                        <a:t>4xb</a:t>
                      </a:r>
                      <a:r>
                        <a:rPr lang="en-GB" sz="2200" b="1" baseline="30000" dirty="0">
                          <a:solidFill>
                            <a:srgbClr val="00B050"/>
                          </a:solidFill>
                          <a:latin typeface="Shadows Into Light Two" panose="02000506000000020004" pitchFamily="2" charset="0"/>
                        </a:rPr>
                        <a:t>5</a:t>
                      </a:r>
                      <a:r>
                        <a:rPr lang="en-GB" sz="2200" b="1" baseline="0" dirty="0">
                          <a:solidFill>
                            <a:srgbClr val="00B050"/>
                          </a:solidFill>
                          <a:latin typeface="Shadows Into Light Two" panose="02000506000000020004" pitchFamily="2" charset="0"/>
                        </a:rPr>
                        <a:t> </a:t>
                      </a:r>
                      <a:r>
                        <a:rPr lang="en-GB" sz="2200" b="1" baseline="0" dirty="0">
                          <a:solidFill>
                            <a:schemeClr val="tx1"/>
                          </a:solidFill>
                          <a:latin typeface="Shadows Into Light Two" panose="02000506000000020004" pitchFamily="2" charset="0"/>
                        </a:rPr>
                        <a:t>x</a:t>
                      </a:r>
                      <a:r>
                        <a:rPr lang="en-GB" sz="2200" b="1" baseline="0" dirty="0">
                          <a:solidFill>
                            <a:srgbClr val="00B050"/>
                          </a:solidFill>
                          <a:latin typeface="Shadows Into Light Two" panose="02000506000000020004" pitchFamily="2" charset="0"/>
                        </a:rPr>
                        <a:t> </a:t>
                      </a:r>
                      <a:r>
                        <a:rPr lang="en-GB" sz="2200" b="1" baseline="0" dirty="0">
                          <a:solidFill>
                            <a:srgbClr val="0070C0"/>
                          </a:solidFill>
                          <a:latin typeface="Shadows Into Light Two" panose="02000506000000020004" pitchFamily="2" charset="0"/>
                        </a:rPr>
                        <a:t>3xb</a:t>
                      </a:r>
                      <a:r>
                        <a:rPr lang="en-GB" sz="2200" b="1" baseline="30000" dirty="0">
                          <a:solidFill>
                            <a:srgbClr val="0070C0"/>
                          </a:solidFill>
                          <a:latin typeface="Shadows Into Light Two" panose="02000506000000020004" pitchFamily="2" charset="0"/>
                        </a:rPr>
                        <a:t>-2</a:t>
                      </a:r>
                      <a:endParaRPr lang="en-GB" sz="2200" b="1" baseline="0" dirty="0">
                        <a:solidFill>
                          <a:srgbClr val="0070C0"/>
                        </a:solidFill>
                        <a:latin typeface="Shadows Into Light Two" panose="02000506000000020004" pitchFamily="2" charset="0"/>
                      </a:endParaRPr>
                    </a:p>
                    <a:p>
                      <a:pPr marL="0" marR="0" lvl="0" indent="0" algn="ctr" defTabSz="914400" rtl="0" eaLnBrk="1" fontAlgn="auto" latinLnBrk="0" hangingPunct="1">
                        <a:lnSpc>
                          <a:spcPct val="150000"/>
                        </a:lnSpc>
                        <a:spcBef>
                          <a:spcPts val="0"/>
                        </a:spcBef>
                        <a:spcAft>
                          <a:spcPts val="0"/>
                        </a:spcAft>
                        <a:buClr>
                          <a:srgbClr val="000000"/>
                        </a:buClr>
                        <a:buSzTx/>
                        <a:buFont typeface="Arial"/>
                        <a:buNone/>
                        <a:tabLst/>
                        <a:defRPr/>
                      </a:pPr>
                      <a:r>
                        <a:rPr lang="en-GB" sz="2200" b="1" baseline="0" dirty="0">
                          <a:latin typeface="Shadows Into Light Two" panose="02000506000000020004" pitchFamily="2" charset="0"/>
                        </a:rPr>
                        <a:t>= </a:t>
                      </a:r>
                      <a:r>
                        <a:rPr lang="en-GB" sz="2200" b="1" baseline="0" dirty="0">
                          <a:solidFill>
                            <a:srgbClr val="FF0000"/>
                          </a:solidFill>
                          <a:latin typeface="Shadows Into Light Two" panose="02000506000000020004" pitchFamily="2" charset="0"/>
                        </a:rPr>
                        <a:t>2</a:t>
                      </a:r>
                      <a:r>
                        <a:rPr lang="en-GB" sz="2200" b="1" baseline="0" dirty="0">
                          <a:latin typeface="Shadows Into Light Two" panose="02000506000000020004" pitchFamily="2" charset="0"/>
                        </a:rPr>
                        <a:t>x</a:t>
                      </a:r>
                      <a:r>
                        <a:rPr lang="en-GB" sz="2200" b="1" baseline="0" dirty="0">
                          <a:solidFill>
                            <a:srgbClr val="00B050"/>
                          </a:solidFill>
                          <a:latin typeface="Shadows Into Light Two" panose="02000506000000020004" pitchFamily="2" charset="0"/>
                        </a:rPr>
                        <a:t>4</a:t>
                      </a:r>
                      <a:r>
                        <a:rPr lang="en-GB" sz="2200" b="1" baseline="0" dirty="0">
                          <a:solidFill>
                            <a:schemeClr val="tx1"/>
                          </a:solidFill>
                          <a:latin typeface="Shadows Into Light Two" panose="02000506000000020004" pitchFamily="2" charset="0"/>
                        </a:rPr>
                        <a:t>x</a:t>
                      </a:r>
                      <a:r>
                        <a:rPr lang="en-GB" sz="2200" b="1" baseline="0" dirty="0">
                          <a:solidFill>
                            <a:srgbClr val="0070C0"/>
                          </a:solidFill>
                          <a:latin typeface="Shadows Into Light Two" panose="02000506000000020004" pitchFamily="2" charset="0"/>
                        </a:rPr>
                        <a:t>3 </a:t>
                      </a:r>
                      <a:r>
                        <a:rPr lang="en-GB" sz="2200" b="1" baseline="0" dirty="0">
                          <a:solidFill>
                            <a:schemeClr val="tx1"/>
                          </a:solidFill>
                          <a:latin typeface="Shadows Into Light Two" panose="02000506000000020004" pitchFamily="2" charset="0"/>
                        </a:rPr>
                        <a:t>x</a:t>
                      </a:r>
                      <a:r>
                        <a:rPr lang="en-GB" sz="2200" b="1" baseline="0" dirty="0">
                          <a:solidFill>
                            <a:srgbClr val="FF0000"/>
                          </a:solidFill>
                          <a:latin typeface="Shadows Into Light Two" panose="02000506000000020004" pitchFamily="2" charset="0"/>
                        </a:rPr>
                        <a:t> b</a:t>
                      </a:r>
                      <a:r>
                        <a:rPr lang="en-GB" sz="2200" b="1" baseline="30000" dirty="0">
                          <a:solidFill>
                            <a:srgbClr val="FF0000"/>
                          </a:solidFill>
                          <a:latin typeface="Shadows Into Light Two" panose="02000506000000020004" pitchFamily="2" charset="0"/>
                        </a:rPr>
                        <a:t>3</a:t>
                      </a:r>
                      <a:r>
                        <a:rPr lang="en-GB" sz="2200" b="1" baseline="0" dirty="0">
                          <a:solidFill>
                            <a:schemeClr val="tx1"/>
                          </a:solidFill>
                          <a:latin typeface="Shadows Into Light Two" panose="02000506000000020004" pitchFamily="2" charset="0"/>
                        </a:rPr>
                        <a:t>x</a:t>
                      </a:r>
                      <a:r>
                        <a:rPr lang="en-GB" sz="2200" b="1" baseline="0" dirty="0">
                          <a:solidFill>
                            <a:srgbClr val="00B050"/>
                          </a:solidFill>
                          <a:latin typeface="Shadows Into Light Two" panose="02000506000000020004" pitchFamily="2" charset="0"/>
                        </a:rPr>
                        <a:t>b</a:t>
                      </a:r>
                      <a:r>
                        <a:rPr lang="en-GB" sz="2200" b="1" baseline="30000" dirty="0">
                          <a:solidFill>
                            <a:srgbClr val="00B050"/>
                          </a:solidFill>
                          <a:latin typeface="Shadows Into Light Two" panose="02000506000000020004" pitchFamily="2" charset="0"/>
                        </a:rPr>
                        <a:t>5</a:t>
                      </a:r>
                      <a:r>
                        <a:rPr lang="en-GB" sz="2200" b="1" baseline="0" dirty="0">
                          <a:solidFill>
                            <a:schemeClr val="tx1"/>
                          </a:solidFill>
                          <a:latin typeface="Shadows Into Light Two" panose="02000506000000020004" pitchFamily="2" charset="0"/>
                        </a:rPr>
                        <a:t>x</a:t>
                      </a:r>
                      <a:r>
                        <a:rPr lang="en-GB" sz="2200" b="1" baseline="0" dirty="0">
                          <a:solidFill>
                            <a:srgbClr val="0070C0"/>
                          </a:solidFill>
                          <a:latin typeface="Shadows Into Light Two" panose="02000506000000020004" pitchFamily="2" charset="0"/>
                        </a:rPr>
                        <a:t>b</a:t>
                      </a:r>
                      <a:r>
                        <a:rPr lang="en-GB" sz="2200" b="1" baseline="30000" dirty="0">
                          <a:solidFill>
                            <a:srgbClr val="0070C0"/>
                          </a:solidFill>
                          <a:latin typeface="Shadows Into Light Two" panose="02000506000000020004" pitchFamily="2" charset="0"/>
                        </a:rPr>
                        <a:t>-2</a:t>
                      </a:r>
                      <a:endParaRPr lang="en-GB" sz="2200" b="1" baseline="0" dirty="0">
                        <a:solidFill>
                          <a:srgbClr val="0070C0"/>
                        </a:solidFill>
                        <a:latin typeface="Shadows Into Light Two" panose="02000506000000020004" pitchFamily="2" charset="0"/>
                      </a:endParaRPr>
                    </a:p>
                    <a:p>
                      <a:pPr marL="0" lvl="0" indent="0" algn="ctr" rtl="0">
                        <a:lnSpc>
                          <a:spcPct val="150000"/>
                        </a:lnSpc>
                        <a:spcBef>
                          <a:spcPts val="0"/>
                        </a:spcBef>
                        <a:spcAft>
                          <a:spcPts val="0"/>
                        </a:spcAft>
                        <a:buNone/>
                      </a:pPr>
                      <a:r>
                        <a:rPr lang="en-GB" sz="2200" b="1" baseline="0" dirty="0">
                          <a:solidFill>
                            <a:schemeClr val="tx1"/>
                          </a:solidFill>
                          <a:latin typeface="Shadows Into Light Two" panose="02000506000000020004" pitchFamily="2" charset="0"/>
                        </a:rPr>
                        <a:t>=</a:t>
                      </a:r>
                      <a:r>
                        <a:rPr lang="en-GB" sz="2200" b="1" u="none" baseline="0" dirty="0">
                          <a:solidFill>
                            <a:schemeClr val="tx1"/>
                          </a:solidFill>
                          <a:latin typeface="Shadows Into Light Two" panose="02000506000000020004" pitchFamily="2" charset="0"/>
                        </a:rPr>
                        <a:t> 24 x b</a:t>
                      </a:r>
                      <a:r>
                        <a:rPr lang="en-GB" sz="2200" b="1" u="none" baseline="30000" dirty="0">
                          <a:solidFill>
                            <a:schemeClr val="tx1"/>
                          </a:solidFill>
                          <a:latin typeface="Shadows Into Light Two" panose="02000506000000020004" pitchFamily="2" charset="0"/>
                        </a:rPr>
                        <a:t>3+5+(-2)</a:t>
                      </a:r>
                      <a:endParaRPr lang="en-GB" sz="2200" b="1" u="none" baseline="0" dirty="0">
                        <a:solidFill>
                          <a:schemeClr val="tx1"/>
                        </a:solidFill>
                        <a:latin typeface="Shadows Into Light Two" panose="02000506000000020004" pitchFamily="2" charset="0"/>
                      </a:endParaRPr>
                    </a:p>
                    <a:p>
                      <a:pPr marL="0" lvl="0" indent="0" algn="ctr" rtl="0">
                        <a:lnSpc>
                          <a:spcPct val="150000"/>
                        </a:lnSpc>
                        <a:spcBef>
                          <a:spcPts val="0"/>
                        </a:spcBef>
                        <a:spcAft>
                          <a:spcPts val="0"/>
                        </a:spcAft>
                        <a:buNone/>
                      </a:pPr>
                      <a:r>
                        <a:rPr lang="en-GB" sz="2200" b="1" u="none" baseline="0" dirty="0">
                          <a:solidFill>
                            <a:schemeClr val="tx1"/>
                          </a:solidFill>
                          <a:latin typeface="Shadows Into Light Two" panose="02000506000000020004" pitchFamily="2" charset="0"/>
                        </a:rPr>
                        <a:t>= 24b</a:t>
                      </a:r>
                      <a:r>
                        <a:rPr lang="en-GB" sz="2200" b="1" u="none" baseline="30000" dirty="0">
                          <a:solidFill>
                            <a:schemeClr val="tx1"/>
                          </a:solidFill>
                          <a:latin typeface="Shadows Into Light Two" panose="02000506000000020004" pitchFamily="2" charset="0"/>
                        </a:rPr>
                        <a:t>6</a:t>
                      </a:r>
                      <a:endParaRPr lang="en-GB" sz="2200" b="1" u="none" baseline="0" dirty="0">
                        <a:solidFill>
                          <a:schemeClr val="tx1"/>
                        </a:solidFill>
                        <a:latin typeface="Shadows Into Light Two" panose="02000506000000020004" pitchFamily="2" charset="0"/>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1600" dirty="0"/>
                        <a:t>Write each of the following as a single power:</a:t>
                      </a:r>
                    </a:p>
                    <a:p>
                      <a:pPr marL="0" lvl="0" indent="0" algn="ctr" rtl="0">
                        <a:spcBef>
                          <a:spcPts val="0"/>
                        </a:spcBef>
                        <a:spcAft>
                          <a:spcPts val="0"/>
                        </a:spcAft>
                        <a:buNone/>
                      </a:pPr>
                      <a:endParaRPr lang="en-GB" sz="1600" dirty="0"/>
                    </a:p>
                    <a:p>
                      <a:pPr marL="0" lvl="0" indent="0" algn="ctr" rtl="0">
                        <a:spcBef>
                          <a:spcPts val="0"/>
                        </a:spcBef>
                        <a:spcAft>
                          <a:spcPts val="0"/>
                        </a:spcAft>
                        <a:buNone/>
                      </a:pPr>
                      <a:r>
                        <a:rPr lang="en-GB" sz="2200" dirty="0"/>
                        <a:t>8a</a:t>
                      </a:r>
                      <a:r>
                        <a:rPr lang="en-GB" sz="2200" baseline="30000" dirty="0"/>
                        <a:t>4</a:t>
                      </a:r>
                      <a:r>
                        <a:rPr lang="en-GB" sz="2200" baseline="0" dirty="0"/>
                        <a:t> x 3a</a:t>
                      </a:r>
                      <a:r>
                        <a:rPr lang="en-GB" sz="2200" baseline="30000" dirty="0"/>
                        <a:t>2</a:t>
                      </a:r>
                    </a:p>
                    <a:p>
                      <a:pPr marL="0" lvl="0" indent="0" algn="ctr" rtl="0">
                        <a:spcBef>
                          <a:spcPts val="0"/>
                        </a:spcBef>
                        <a:spcAft>
                          <a:spcPts val="0"/>
                        </a:spcAft>
                        <a:buNone/>
                      </a:pPr>
                      <a:endParaRPr lang="en-GB" sz="2200" baseline="30000" dirty="0"/>
                    </a:p>
                    <a:p>
                      <a:pPr marL="0" lvl="0" indent="0" algn="ctr" rtl="0">
                        <a:spcBef>
                          <a:spcPts val="0"/>
                        </a:spcBef>
                        <a:spcAft>
                          <a:spcPts val="0"/>
                        </a:spcAft>
                        <a:buNone/>
                      </a:pPr>
                      <a:endParaRPr lang="en-GB" sz="2200" baseline="30000" dirty="0"/>
                    </a:p>
                    <a:p>
                      <a:pPr marL="0" lvl="0" indent="0" algn="ctr" rtl="0">
                        <a:spcBef>
                          <a:spcPts val="0"/>
                        </a:spcBef>
                        <a:spcAft>
                          <a:spcPts val="0"/>
                        </a:spcAft>
                        <a:buNone/>
                      </a:pPr>
                      <a:endParaRPr lang="en-GB" sz="2200" baseline="30000" dirty="0"/>
                    </a:p>
                    <a:p>
                      <a:pPr marL="0" lvl="0" indent="0" algn="ctr" rtl="0">
                        <a:spcBef>
                          <a:spcPts val="0"/>
                        </a:spcBef>
                        <a:spcAft>
                          <a:spcPts val="0"/>
                        </a:spcAft>
                        <a:buNone/>
                      </a:pPr>
                      <a:endParaRPr lang="en-GB" sz="2200" baseline="30000" dirty="0"/>
                    </a:p>
                    <a:p>
                      <a:pPr marL="0" lvl="0" indent="0" algn="ctr" rtl="0">
                        <a:spcBef>
                          <a:spcPts val="0"/>
                        </a:spcBef>
                        <a:spcAft>
                          <a:spcPts val="0"/>
                        </a:spcAft>
                        <a:buNone/>
                      </a:pPr>
                      <a:endParaRPr lang="en-GB" sz="2200" baseline="30000" dirty="0"/>
                    </a:p>
                    <a:p>
                      <a:pPr marL="0" lvl="0" indent="0" algn="ctr" rtl="0">
                        <a:spcBef>
                          <a:spcPts val="0"/>
                        </a:spcBef>
                        <a:spcAft>
                          <a:spcPts val="0"/>
                        </a:spcAft>
                        <a:buNone/>
                      </a:pPr>
                      <a:endParaRPr lang="en-GB" sz="2200" baseline="30000" dirty="0"/>
                    </a:p>
                    <a:p>
                      <a:pPr marL="0" lvl="0" indent="0" algn="ctr" rtl="0">
                        <a:spcBef>
                          <a:spcPts val="0"/>
                        </a:spcBef>
                        <a:spcAft>
                          <a:spcPts val="0"/>
                        </a:spcAft>
                        <a:buNone/>
                      </a:pPr>
                      <a:endParaRPr lang="en-GB" sz="2200" baseline="30000" dirty="0"/>
                    </a:p>
                    <a:p>
                      <a:pPr marL="0" lvl="0" indent="0" algn="ctr" rtl="0">
                        <a:spcBef>
                          <a:spcPts val="0"/>
                        </a:spcBef>
                        <a:spcAft>
                          <a:spcPts val="0"/>
                        </a:spcAft>
                        <a:buNone/>
                      </a:pPr>
                      <a:r>
                        <a:rPr lang="en-GB" sz="2200" dirty="0"/>
                        <a:t>b</a:t>
                      </a:r>
                      <a:r>
                        <a:rPr lang="en-GB" sz="2200" baseline="30000" dirty="0"/>
                        <a:t>5</a:t>
                      </a:r>
                      <a:r>
                        <a:rPr lang="en-GB" sz="2200" baseline="0" dirty="0"/>
                        <a:t> x 7b</a:t>
                      </a:r>
                      <a:r>
                        <a:rPr lang="en-GB" sz="2200" baseline="30000" dirty="0"/>
                        <a:t>3 </a:t>
                      </a:r>
                      <a:r>
                        <a:rPr lang="en-GB" sz="2200" baseline="0" dirty="0"/>
                        <a:t>x 3b</a:t>
                      </a:r>
                      <a:r>
                        <a:rPr lang="en-GB" sz="2200" baseline="30000" dirty="0"/>
                        <a:t>-4</a:t>
                      </a:r>
                    </a:p>
                    <a:p>
                      <a:pPr marL="0" lvl="0" indent="0" algn="ctr" rtl="0">
                        <a:spcBef>
                          <a:spcPts val="0"/>
                        </a:spcBef>
                        <a:spcAft>
                          <a:spcPts val="0"/>
                        </a:spcAft>
                        <a:buClr>
                          <a:schemeClr val="dk1"/>
                        </a:buClr>
                        <a:buSzPts val="1100"/>
                        <a:buFont typeface="Arial"/>
                        <a:buNone/>
                      </a:pPr>
                      <a:endParaRPr dirty="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1600" dirty="0"/>
                        <a:t>Write each of the following as a single power:</a:t>
                      </a:r>
                    </a:p>
                    <a:p>
                      <a:pPr marL="0" lvl="0" indent="0" algn="ctr" rtl="0">
                        <a:spcBef>
                          <a:spcPts val="0"/>
                        </a:spcBef>
                        <a:spcAft>
                          <a:spcPts val="0"/>
                        </a:spcAft>
                        <a:buNone/>
                      </a:pPr>
                      <a:endParaRPr lang="en-GB" sz="1600" dirty="0"/>
                    </a:p>
                    <a:p>
                      <a:pPr marL="0" lvl="0" indent="0" algn="ctr" rtl="0">
                        <a:spcBef>
                          <a:spcPts val="0"/>
                        </a:spcBef>
                        <a:spcAft>
                          <a:spcPts val="0"/>
                        </a:spcAft>
                        <a:buNone/>
                      </a:pPr>
                      <a:r>
                        <a:rPr lang="en-GB" sz="2000" dirty="0"/>
                        <a:t>7a</a:t>
                      </a:r>
                      <a:r>
                        <a:rPr lang="en-GB" sz="2000" baseline="30000" dirty="0"/>
                        <a:t>4</a:t>
                      </a:r>
                      <a:r>
                        <a:rPr lang="en-GB" sz="2000" baseline="0" dirty="0"/>
                        <a:t> x 3a</a:t>
                      </a:r>
                      <a:r>
                        <a:rPr lang="en-GB" sz="2000" baseline="30000" dirty="0"/>
                        <a:t>2</a:t>
                      </a:r>
                    </a:p>
                    <a:p>
                      <a:pPr marL="0" lvl="0" indent="0" algn="ctr" rtl="0">
                        <a:spcBef>
                          <a:spcPts val="0"/>
                        </a:spcBef>
                        <a:spcAft>
                          <a:spcPts val="0"/>
                        </a:spcAft>
                        <a:buNone/>
                      </a:pPr>
                      <a:endParaRPr lang="en-GB" sz="2000" baseline="30000" dirty="0"/>
                    </a:p>
                    <a:p>
                      <a:pPr marL="0" lvl="0" indent="0" algn="ctr" rtl="0">
                        <a:spcBef>
                          <a:spcPts val="0"/>
                        </a:spcBef>
                        <a:spcAft>
                          <a:spcPts val="0"/>
                        </a:spcAft>
                        <a:buNone/>
                      </a:pPr>
                      <a:endParaRPr lang="en-GB" sz="2000" baseline="30000" dirty="0"/>
                    </a:p>
                    <a:p>
                      <a:pPr marL="0" lvl="0" indent="0" algn="ctr" rtl="0">
                        <a:spcBef>
                          <a:spcPts val="0"/>
                        </a:spcBef>
                        <a:spcAft>
                          <a:spcPts val="0"/>
                        </a:spcAft>
                        <a:buNone/>
                      </a:pPr>
                      <a:endParaRPr lang="en-GB" sz="2000" baseline="30000" dirty="0"/>
                    </a:p>
                    <a:p>
                      <a:pPr marL="0" lvl="0" indent="0" algn="ctr" rtl="0">
                        <a:spcBef>
                          <a:spcPts val="0"/>
                        </a:spcBef>
                        <a:spcAft>
                          <a:spcPts val="0"/>
                        </a:spcAft>
                        <a:buNone/>
                      </a:pPr>
                      <a:r>
                        <a:rPr lang="en-GB" sz="2000" dirty="0"/>
                        <a:t>7a</a:t>
                      </a:r>
                      <a:r>
                        <a:rPr lang="en-GB" sz="2000" baseline="30000" dirty="0"/>
                        <a:t>4</a:t>
                      </a:r>
                      <a:r>
                        <a:rPr lang="en-GB" sz="2000" baseline="0" dirty="0"/>
                        <a:t> x 6a</a:t>
                      </a:r>
                      <a:r>
                        <a:rPr lang="en-GB" sz="2000" baseline="30000" dirty="0"/>
                        <a:t>5</a:t>
                      </a:r>
                    </a:p>
                    <a:p>
                      <a:pPr marL="0" lvl="0" indent="0" algn="ctr" rtl="0">
                        <a:spcBef>
                          <a:spcPts val="0"/>
                        </a:spcBef>
                        <a:spcAft>
                          <a:spcPts val="0"/>
                        </a:spcAft>
                        <a:buNone/>
                      </a:pPr>
                      <a:endParaRPr lang="en-GB" sz="2000" baseline="30000" dirty="0"/>
                    </a:p>
                    <a:p>
                      <a:pPr marL="0" lvl="0" indent="0" algn="ctr" rtl="0">
                        <a:spcBef>
                          <a:spcPts val="0"/>
                        </a:spcBef>
                        <a:spcAft>
                          <a:spcPts val="0"/>
                        </a:spcAft>
                        <a:buNone/>
                      </a:pPr>
                      <a:endParaRPr lang="en-GB" sz="2000" baseline="30000" dirty="0"/>
                    </a:p>
                    <a:p>
                      <a:pPr marL="0" lvl="0" indent="0" algn="ctr" rtl="0">
                        <a:spcBef>
                          <a:spcPts val="0"/>
                        </a:spcBef>
                        <a:spcAft>
                          <a:spcPts val="0"/>
                        </a:spcAft>
                        <a:buNone/>
                      </a:pPr>
                      <a:endParaRPr lang="en-GB" sz="2000" baseline="30000" dirty="0"/>
                    </a:p>
                    <a:p>
                      <a:pPr marL="0" lvl="0" indent="0" algn="ctr" rtl="0">
                        <a:spcBef>
                          <a:spcPts val="0"/>
                        </a:spcBef>
                        <a:spcAft>
                          <a:spcPts val="0"/>
                        </a:spcAft>
                        <a:buNone/>
                      </a:pPr>
                      <a:r>
                        <a:rPr lang="en-GB" sz="2000" dirty="0"/>
                        <a:t>7a</a:t>
                      </a:r>
                      <a:r>
                        <a:rPr lang="en-GB" sz="2000" baseline="30000" dirty="0"/>
                        <a:t>4</a:t>
                      </a:r>
                      <a:r>
                        <a:rPr lang="en-GB" sz="2000" baseline="0" dirty="0"/>
                        <a:t> x 2a</a:t>
                      </a:r>
                      <a:r>
                        <a:rPr lang="en-GB" sz="2000" baseline="30000" dirty="0"/>
                        <a:t>3</a:t>
                      </a:r>
                      <a:r>
                        <a:rPr lang="en-GB" sz="2000" baseline="0" dirty="0"/>
                        <a:t> x 3a</a:t>
                      </a:r>
                      <a:r>
                        <a:rPr lang="en-GB" sz="2000" baseline="30000" dirty="0"/>
                        <a:t>2</a:t>
                      </a:r>
                    </a:p>
                    <a:p>
                      <a:pPr marL="0" lvl="0" indent="0" algn="ctr" rtl="0">
                        <a:spcBef>
                          <a:spcPts val="0"/>
                        </a:spcBef>
                        <a:spcAft>
                          <a:spcPts val="0"/>
                        </a:spcAft>
                        <a:buNone/>
                      </a:pPr>
                      <a:endParaRPr lang="en-GB" sz="2000" baseline="30000" dirty="0"/>
                    </a:p>
                    <a:p>
                      <a:pPr marL="0" lvl="0" indent="0" algn="ctr" rtl="0">
                        <a:spcBef>
                          <a:spcPts val="0"/>
                        </a:spcBef>
                        <a:spcAft>
                          <a:spcPts val="0"/>
                        </a:spcAft>
                        <a:buNone/>
                      </a:pPr>
                      <a:endParaRPr lang="en-GB" sz="2000" baseline="30000" dirty="0"/>
                    </a:p>
                    <a:p>
                      <a:pPr marL="0" lvl="0" indent="0" algn="ctr" rtl="0">
                        <a:spcBef>
                          <a:spcPts val="0"/>
                        </a:spcBef>
                        <a:spcAft>
                          <a:spcPts val="0"/>
                        </a:spcAft>
                        <a:buNone/>
                      </a:pPr>
                      <a:endParaRPr lang="en-GB" sz="2000" baseline="30000" dirty="0"/>
                    </a:p>
                    <a:p>
                      <a:pPr marL="0" lvl="0" indent="0" algn="ctr" rtl="0">
                        <a:spcBef>
                          <a:spcPts val="0"/>
                        </a:spcBef>
                        <a:spcAft>
                          <a:spcPts val="0"/>
                        </a:spcAft>
                        <a:buNone/>
                      </a:pPr>
                      <a:r>
                        <a:rPr lang="en-GB" sz="2000" dirty="0"/>
                        <a:t>14a</a:t>
                      </a:r>
                      <a:r>
                        <a:rPr lang="en-GB" sz="2000" baseline="30000" dirty="0"/>
                        <a:t>5</a:t>
                      </a:r>
                      <a:r>
                        <a:rPr lang="en-GB" sz="2000" baseline="0" dirty="0"/>
                        <a:t> x a x 3a</a:t>
                      </a:r>
                      <a:r>
                        <a:rPr lang="en-GB" sz="2000" baseline="30000" dirty="0"/>
                        <a:t>3</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GB" sz="20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GB" sz="20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GB" sz="20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2000" b="1" baseline="30000" dirty="0"/>
                        <a:t>ANSWER IN YOUR BOOKS</a:t>
                      </a: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592727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120" name="Google Shape;120;ga2e4b46b51_0_0"/>
              <p:cNvGraphicFramePr/>
              <p:nvPr>
                <p:extLst>
                  <p:ext uri="{D42A27DB-BD31-4B8C-83A1-F6EECF244321}">
                    <p14:modId xmlns:p14="http://schemas.microsoft.com/office/powerpoint/2010/main" val="3776015683"/>
                  </p:ext>
                </p:extLst>
              </p:nvPr>
            </p:nvGraphicFramePr>
            <p:xfrm>
              <a:off x="130629" y="154380"/>
              <a:ext cx="8882742" cy="6629479"/>
            </p:xfrm>
            <a:graphic>
              <a:graphicData uri="http://schemas.openxmlformats.org/drawingml/2006/table">
                <a:tbl>
                  <a:tblPr>
                    <a:noFill/>
                    <a:tableStyleId>{2572A604-6930-44FA-8A8C-41554DEEE212}</a:tableStyleId>
                  </a:tblPr>
                  <a:tblGrid>
                    <a:gridCol w="4441371">
                      <a:extLst>
                        <a:ext uri="{9D8B030D-6E8A-4147-A177-3AD203B41FA5}">
                          <a16:colId xmlns:a16="http://schemas.microsoft.com/office/drawing/2014/main" val="20000"/>
                        </a:ext>
                      </a:extLst>
                    </a:gridCol>
                    <a:gridCol w="4441371">
                      <a:extLst>
                        <a:ext uri="{9D8B030D-6E8A-4147-A177-3AD203B41FA5}">
                          <a16:colId xmlns:a16="http://schemas.microsoft.com/office/drawing/2014/main" val="20001"/>
                        </a:ext>
                      </a:extLst>
                    </a:gridCol>
                  </a:tblGrid>
                  <a:tr h="433945">
                    <a:tc gridSpan="2">
                      <a:txBody>
                        <a:bodyPr/>
                        <a:lstStyle/>
                        <a:p>
                          <a:pPr marL="0" lvl="0" indent="0" algn="ctr" rtl="0">
                            <a:spcBef>
                              <a:spcPts val="0"/>
                            </a:spcBef>
                            <a:spcAft>
                              <a:spcPts val="0"/>
                            </a:spcAft>
                            <a:buNone/>
                          </a:pPr>
                          <a:r>
                            <a:rPr lang="en-GB" b="1" dirty="0"/>
                            <a:t>Laws of Indices (Division) (1)</a:t>
                          </a:r>
                          <a:endParaRPr b="1" dirty="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0"/>
                      </a:ext>
                    </a:extLst>
                  </a:tr>
                  <a:tr h="527956">
                    <a:tc>
                      <a:txBody>
                        <a:bodyPr/>
                        <a:lstStyle/>
                        <a:p>
                          <a:pPr marL="0" lvl="0" indent="0" algn="ctr" rtl="0">
                            <a:spcBef>
                              <a:spcPts val="0"/>
                            </a:spcBef>
                            <a:spcAft>
                              <a:spcPts val="0"/>
                            </a:spcAft>
                            <a:buNone/>
                          </a:pPr>
                          <a:r>
                            <a:rPr lang="en-GB" sz="1800" dirty="0"/>
                            <a:t>I DO</a:t>
                          </a:r>
                          <a:endParaRPr sz="1800" dirty="0"/>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4CCCC"/>
                        </a:solidFill>
                      </a:tcPr>
                    </a:tc>
                    <a:tc>
                      <a:txBody>
                        <a:bodyPr/>
                        <a:lstStyle/>
                        <a:p>
                          <a:pPr marL="0" lvl="0" indent="0" algn="ctr" rtl="0">
                            <a:spcBef>
                              <a:spcPts val="0"/>
                            </a:spcBef>
                            <a:spcAft>
                              <a:spcPts val="0"/>
                            </a:spcAft>
                            <a:buNone/>
                          </a:pPr>
                          <a:r>
                            <a:rPr lang="en-GB" sz="1800" dirty="0"/>
                            <a:t>WE DO</a:t>
                          </a:r>
                          <a:endParaRPr sz="1800" dirty="0"/>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extLst>
                      <a:ext uri="{0D108BD9-81ED-4DB2-BD59-A6C34878D82A}">
                        <a16:rowId xmlns:a16="http://schemas.microsoft.com/office/drawing/2014/main" val="10001"/>
                      </a:ext>
                    </a:extLst>
                  </a:tr>
                  <a:tr h="4987957">
                    <a:tc>
                      <a:txBody>
                        <a:bodyPr/>
                        <a:lstStyle/>
                        <a:p>
                          <a:pPr marL="0" lvl="0" indent="0" algn="ctr" rtl="0">
                            <a:spcBef>
                              <a:spcPts val="0"/>
                            </a:spcBef>
                            <a:spcAft>
                              <a:spcPts val="0"/>
                            </a:spcAft>
                            <a:buNone/>
                          </a:pPr>
                          <a:r>
                            <a:rPr lang="en-GB" sz="1600" dirty="0"/>
                            <a:t>Write each of the following as a single power:</a:t>
                          </a:r>
                        </a:p>
                        <a:p>
                          <a:pPr marL="0" lvl="0" indent="0" algn="ctr" rtl="0">
                            <a:spcBef>
                              <a:spcPts val="0"/>
                            </a:spcBef>
                            <a:spcAft>
                              <a:spcPts val="0"/>
                            </a:spcAft>
                            <a:buNone/>
                          </a:pPr>
                          <a:endParaRPr lang="en-GB" sz="1100" dirty="0"/>
                        </a:p>
                        <a:p>
                          <a:pPr marL="0" lvl="0" indent="0" algn="ctr" rtl="0">
                            <a:spcBef>
                              <a:spcPts val="0"/>
                            </a:spcBef>
                            <a:spcAft>
                              <a:spcPts val="0"/>
                            </a:spcAft>
                            <a:buNone/>
                          </a:pPr>
                          <a:r>
                            <a:rPr lang="en-GB" sz="2400" dirty="0">
                              <a:solidFill>
                                <a:schemeClr val="tx1"/>
                              </a:solidFill>
                            </a:rPr>
                            <a:t>a) </a:t>
                          </a:r>
                          <a:r>
                            <a:rPr lang="en-GB" sz="2400" dirty="0">
                              <a:solidFill>
                                <a:srgbClr val="FF0000"/>
                              </a:solidFill>
                            </a:rPr>
                            <a:t>a</a:t>
                          </a:r>
                          <a:r>
                            <a:rPr lang="en-GB" sz="2400" baseline="30000" dirty="0">
                              <a:solidFill>
                                <a:srgbClr val="FF0000"/>
                              </a:solidFill>
                            </a:rPr>
                            <a:t>5</a:t>
                          </a:r>
                          <a:r>
                            <a:rPr lang="en-GB" sz="2400" baseline="0" dirty="0"/>
                            <a:t> ÷ </a:t>
                          </a:r>
                          <a:r>
                            <a:rPr lang="en-GB" sz="2400" baseline="0" dirty="0">
                              <a:solidFill>
                                <a:srgbClr val="00B050"/>
                              </a:solidFill>
                            </a:rPr>
                            <a:t>a</a:t>
                          </a:r>
                          <a:r>
                            <a:rPr lang="en-GB" sz="2400" baseline="30000" dirty="0">
                              <a:solidFill>
                                <a:srgbClr val="00B050"/>
                              </a:solidFill>
                            </a:rPr>
                            <a:t>2</a:t>
                          </a:r>
                        </a:p>
                        <a:p>
                          <a:pPr marL="0" lvl="0" indent="0" algn="ctr" rtl="0">
                            <a:spcBef>
                              <a:spcPts val="0"/>
                            </a:spcBef>
                            <a:spcAft>
                              <a:spcPts val="0"/>
                            </a:spcAft>
                            <a:buNone/>
                          </a:pPr>
                          <a14:m>
                            <m:oMathPara xmlns:m="http://schemas.openxmlformats.org/officeDocument/2006/math">
                              <m:oMathParaPr>
                                <m:jc m:val="centerGroup"/>
                              </m:oMathParaPr>
                              <m:oMath xmlns:m="http://schemas.openxmlformats.org/officeDocument/2006/math">
                                <m:r>
                                  <m:rPr>
                                    <m:nor/>
                                  </m:rPr>
                                  <a:rPr lang="en-GB" sz="2400" b="0" i="0" spc="300" baseline="0" smtClean="0">
                                    <a:latin typeface="Shadows Into Light Two" panose="02000506000000020004" pitchFamily="2" charset="0"/>
                                  </a:rPr>
                                  <m:t>=</m:t>
                                </m:r>
                                <m:f>
                                  <m:fPr>
                                    <m:ctrlPr>
                                      <a:rPr lang="en-GB" sz="2400" b="0" i="1" spc="300" baseline="0" smtClean="0">
                                        <a:latin typeface="Cambria Math" panose="02040503050406030204" pitchFamily="18" charset="0"/>
                                      </a:rPr>
                                    </m:ctrlPr>
                                  </m:fPr>
                                  <m:num>
                                    <m:sSup>
                                      <m:sSupPr>
                                        <m:ctrlPr>
                                          <a:rPr lang="en-GB" sz="2400" b="0" i="1" spc="300" baseline="0" smtClean="0">
                                            <a:solidFill>
                                              <a:srgbClr val="FF0000"/>
                                            </a:solidFill>
                                            <a:latin typeface="Cambria Math" panose="02040503050406030204" pitchFamily="18" charset="0"/>
                                          </a:rPr>
                                        </m:ctrlPr>
                                      </m:sSupPr>
                                      <m:e>
                                        <m:r>
                                          <m:rPr>
                                            <m:nor/>
                                          </m:rPr>
                                          <a:rPr lang="en-GB" sz="2400" b="0" i="0" spc="300" baseline="0" smtClean="0">
                                            <a:solidFill>
                                              <a:srgbClr val="FF0000"/>
                                            </a:solidFill>
                                            <a:latin typeface="Shadows Into Light Two" panose="02000506000000020004" pitchFamily="2" charset="0"/>
                                          </a:rPr>
                                          <m:t>1</m:t>
                                        </m:r>
                                        <m:r>
                                          <m:rPr>
                                            <m:nor/>
                                          </m:rPr>
                                          <a:rPr lang="en-GB" sz="2400" b="0" i="0" spc="300" baseline="0" smtClean="0">
                                            <a:solidFill>
                                              <a:srgbClr val="FF0000"/>
                                            </a:solidFill>
                                            <a:latin typeface="Shadows Into Light Two" panose="02000506000000020004" pitchFamily="2" charset="0"/>
                                          </a:rPr>
                                          <m:t>xa</m:t>
                                        </m:r>
                                      </m:e>
                                      <m:sup>
                                        <m:r>
                                          <m:rPr>
                                            <m:nor/>
                                          </m:rPr>
                                          <a:rPr lang="en-GB" sz="2400" b="0" i="0" spc="300" baseline="0" smtClean="0">
                                            <a:solidFill>
                                              <a:srgbClr val="FF0000"/>
                                            </a:solidFill>
                                            <a:latin typeface="Shadows Into Light Two" panose="02000506000000020004" pitchFamily="2" charset="0"/>
                                          </a:rPr>
                                          <m:t>5</m:t>
                                        </m:r>
                                      </m:sup>
                                    </m:sSup>
                                  </m:num>
                                  <m:den>
                                    <m:sSup>
                                      <m:sSupPr>
                                        <m:ctrlPr>
                                          <a:rPr lang="en-GB" sz="2400" b="0" i="1" spc="300" baseline="0" smtClean="0">
                                            <a:solidFill>
                                              <a:srgbClr val="00B050"/>
                                            </a:solidFill>
                                            <a:latin typeface="Cambria Math" panose="02040503050406030204" pitchFamily="18" charset="0"/>
                                          </a:rPr>
                                        </m:ctrlPr>
                                      </m:sSupPr>
                                      <m:e>
                                        <m:r>
                                          <m:rPr>
                                            <m:nor/>
                                          </m:rPr>
                                          <a:rPr lang="en-GB" sz="2400" b="0" i="0" spc="300" baseline="0" smtClean="0">
                                            <a:solidFill>
                                              <a:srgbClr val="00B050"/>
                                            </a:solidFill>
                                            <a:latin typeface="Shadows Into Light Two" panose="02000506000000020004" pitchFamily="2" charset="0"/>
                                          </a:rPr>
                                          <m:t>1</m:t>
                                        </m:r>
                                        <m:r>
                                          <m:rPr>
                                            <m:nor/>
                                          </m:rPr>
                                          <a:rPr lang="en-GB" sz="2400" b="0" i="0" spc="300" baseline="0" smtClean="0">
                                            <a:solidFill>
                                              <a:srgbClr val="00B050"/>
                                            </a:solidFill>
                                            <a:latin typeface="Shadows Into Light Two" panose="02000506000000020004" pitchFamily="2" charset="0"/>
                                          </a:rPr>
                                          <m:t>xa</m:t>
                                        </m:r>
                                      </m:e>
                                      <m:sup>
                                        <m:r>
                                          <m:rPr>
                                            <m:nor/>
                                          </m:rPr>
                                          <a:rPr lang="en-GB" sz="2400" b="0" i="0" spc="300" baseline="0" smtClean="0">
                                            <a:solidFill>
                                              <a:srgbClr val="00B050"/>
                                            </a:solidFill>
                                            <a:latin typeface="Shadows Into Light Two" panose="02000506000000020004" pitchFamily="2" charset="0"/>
                                          </a:rPr>
                                          <m:t>2</m:t>
                                        </m:r>
                                      </m:sup>
                                    </m:sSup>
                                  </m:den>
                                </m:f>
                                <m:r>
                                  <m:rPr>
                                    <m:nor/>
                                  </m:rPr>
                                  <a:rPr lang="en-GB" sz="2400" b="0" i="0" spc="300" baseline="0" smtClean="0">
                                    <a:latin typeface="Shadows Into Light Two" panose="02000506000000020004" pitchFamily="2" charset="0"/>
                                  </a:rPr>
                                  <m:t>=</m:t>
                                </m:r>
                                <m:f>
                                  <m:fPr>
                                    <m:ctrlPr>
                                      <a:rPr lang="en-GB" sz="2400" b="0" i="1" spc="300" baseline="0" smtClean="0">
                                        <a:latin typeface="Cambria Math" panose="02040503050406030204" pitchFamily="18" charset="0"/>
                                      </a:rPr>
                                    </m:ctrlPr>
                                  </m:fPr>
                                  <m:num>
                                    <m:r>
                                      <m:rPr>
                                        <m:nor/>
                                      </m:rPr>
                                      <a:rPr lang="en-GB" sz="2400" b="0" i="0" spc="300" baseline="0" smtClean="0">
                                        <a:solidFill>
                                          <a:srgbClr val="FF0000"/>
                                        </a:solidFill>
                                        <a:latin typeface="Shadows Into Light Two" panose="02000506000000020004" pitchFamily="2" charset="0"/>
                                      </a:rPr>
                                      <m:t>1</m:t>
                                    </m:r>
                                    <m:r>
                                      <m:rPr>
                                        <m:nor/>
                                      </m:rPr>
                                      <a:rPr lang="en-GB" sz="2400" b="0" i="0" spc="300" baseline="0" smtClean="0">
                                        <a:solidFill>
                                          <a:srgbClr val="FF0000"/>
                                        </a:solidFill>
                                        <a:latin typeface="Shadows Into Light Two" panose="02000506000000020004" pitchFamily="2" charset="0"/>
                                      </a:rPr>
                                      <m:t>xa</m:t>
                                    </m:r>
                                    <m:r>
                                      <m:rPr>
                                        <m:nor/>
                                      </m:rPr>
                                      <a:rPr lang="en-GB" sz="2400" b="0" i="0" spc="300" baseline="0" smtClean="0">
                                        <a:solidFill>
                                          <a:srgbClr val="FF0000"/>
                                        </a:solidFill>
                                        <a:latin typeface="Shadows Into Light Two" panose="02000506000000020004" pitchFamily="2" charset="0"/>
                                        <a:ea typeface="Cambria Math" panose="02040503050406030204" pitchFamily="18" charset="0"/>
                                      </a:rPr>
                                      <m:t>×</m:t>
                                    </m:r>
                                    <m:r>
                                      <m:rPr>
                                        <m:nor/>
                                      </m:rPr>
                                      <a:rPr lang="en-GB" sz="2400" b="0" i="0" spc="300" baseline="0" smtClean="0">
                                        <a:solidFill>
                                          <a:srgbClr val="FF0000"/>
                                        </a:solidFill>
                                        <a:latin typeface="Shadows Into Light Two" panose="02000506000000020004" pitchFamily="2" charset="0"/>
                                        <a:ea typeface="Cambria Math" panose="02040503050406030204" pitchFamily="18" charset="0"/>
                                      </a:rPr>
                                      <m:t>a</m:t>
                                    </m:r>
                                    <m:r>
                                      <m:rPr>
                                        <m:nor/>
                                      </m:rPr>
                                      <a:rPr lang="en-GB" sz="2400" b="0" i="0" spc="300" baseline="0" smtClean="0">
                                        <a:solidFill>
                                          <a:srgbClr val="FF0000"/>
                                        </a:solidFill>
                                        <a:latin typeface="Shadows Into Light Two" panose="02000506000000020004" pitchFamily="2" charset="0"/>
                                        <a:ea typeface="Cambria Math" panose="02040503050406030204" pitchFamily="18" charset="0"/>
                                      </a:rPr>
                                      <m:t>×</m:t>
                                    </m:r>
                                    <m:r>
                                      <m:rPr>
                                        <m:nor/>
                                      </m:rPr>
                                      <a:rPr lang="en-GB" sz="2400" b="0" i="0" spc="300" baseline="0" smtClean="0">
                                        <a:solidFill>
                                          <a:srgbClr val="FF0000"/>
                                        </a:solidFill>
                                        <a:latin typeface="Shadows Into Light Two" panose="02000506000000020004" pitchFamily="2" charset="0"/>
                                        <a:ea typeface="Cambria Math" panose="02040503050406030204" pitchFamily="18" charset="0"/>
                                      </a:rPr>
                                      <m:t>a</m:t>
                                    </m:r>
                                    <m:r>
                                      <m:rPr>
                                        <m:nor/>
                                      </m:rPr>
                                      <a:rPr lang="en-GB" sz="2400" b="0" i="0" spc="300" baseline="0" smtClean="0">
                                        <a:solidFill>
                                          <a:srgbClr val="FF0000"/>
                                        </a:solidFill>
                                        <a:latin typeface="Shadows Into Light Two" panose="02000506000000020004" pitchFamily="2" charset="0"/>
                                        <a:ea typeface="Cambria Math" panose="02040503050406030204" pitchFamily="18" charset="0"/>
                                      </a:rPr>
                                      <m:t>×</m:t>
                                    </m:r>
                                    <m:r>
                                      <m:rPr>
                                        <m:nor/>
                                      </m:rPr>
                                      <a:rPr lang="en-GB" sz="2400" b="0" i="0" spc="300" baseline="0" smtClean="0">
                                        <a:solidFill>
                                          <a:srgbClr val="FF0000"/>
                                        </a:solidFill>
                                        <a:latin typeface="Shadows Into Light Two" panose="02000506000000020004" pitchFamily="2" charset="0"/>
                                        <a:ea typeface="Cambria Math" panose="02040503050406030204" pitchFamily="18" charset="0"/>
                                      </a:rPr>
                                      <m:t>a</m:t>
                                    </m:r>
                                    <m:r>
                                      <m:rPr>
                                        <m:nor/>
                                      </m:rPr>
                                      <a:rPr lang="en-GB" sz="2400" b="0" i="0" spc="300" baseline="0" smtClean="0">
                                        <a:solidFill>
                                          <a:srgbClr val="FF0000"/>
                                        </a:solidFill>
                                        <a:latin typeface="Shadows Into Light Two" panose="02000506000000020004" pitchFamily="2" charset="0"/>
                                        <a:ea typeface="Cambria Math" panose="02040503050406030204" pitchFamily="18" charset="0"/>
                                      </a:rPr>
                                      <m:t>×</m:t>
                                    </m:r>
                                    <m:r>
                                      <m:rPr>
                                        <m:nor/>
                                      </m:rPr>
                                      <a:rPr lang="en-GB" sz="2400" b="0" i="0" spc="300" baseline="0" smtClean="0">
                                        <a:solidFill>
                                          <a:srgbClr val="FF0000"/>
                                        </a:solidFill>
                                        <a:latin typeface="Shadows Into Light Two" panose="02000506000000020004" pitchFamily="2" charset="0"/>
                                        <a:ea typeface="Cambria Math" panose="02040503050406030204" pitchFamily="18" charset="0"/>
                                      </a:rPr>
                                      <m:t>a</m:t>
                                    </m:r>
                                  </m:num>
                                  <m:den>
                                    <m:r>
                                      <m:rPr>
                                        <m:nor/>
                                      </m:rPr>
                                      <a:rPr lang="en-GB" sz="2400" b="0" i="0" spc="300" baseline="0" smtClean="0">
                                        <a:solidFill>
                                          <a:srgbClr val="00B050"/>
                                        </a:solidFill>
                                        <a:latin typeface="Shadows Into Light Two" panose="02000506000000020004" pitchFamily="2" charset="0"/>
                                      </a:rPr>
                                      <m:t>1</m:t>
                                    </m:r>
                                    <m:r>
                                      <m:rPr>
                                        <m:nor/>
                                      </m:rPr>
                                      <a:rPr lang="en-GB" sz="2400" b="0" i="0" spc="300" baseline="0" smtClean="0">
                                        <a:solidFill>
                                          <a:srgbClr val="00B050"/>
                                        </a:solidFill>
                                        <a:latin typeface="Shadows Into Light Two" panose="02000506000000020004" pitchFamily="2" charset="0"/>
                                      </a:rPr>
                                      <m:t>xa</m:t>
                                    </m:r>
                                    <m:r>
                                      <m:rPr>
                                        <m:nor/>
                                      </m:rPr>
                                      <a:rPr lang="en-GB" sz="2400" b="0" i="0" spc="300" baseline="0" smtClean="0">
                                        <a:solidFill>
                                          <a:srgbClr val="00B050"/>
                                        </a:solidFill>
                                        <a:latin typeface="Shadows Into Light Two" panose="02000506000000020004" pitchFamily="2" charset="0"/>
                                        <a:ea typeface="Cambria Math" panose="02040503050406030204" pitchFamily="18" charset="0"/>
                                      </a:rPr>
                                      <m:t>×</m:t>
                                    </m:r>
                                    <m:r>
                                      <m:rPr>
                                        <m:nor/>
                                      </m:rPr>
                                      <a:rPr lang="en-GB" sz="2400" b="0" i="0" spc="300" baseline="0" smtClean="0">
                                        <a:solidFill>
                                          <a:srgbClr val="00B050"/>
                                        </a:solidFill>
                                        <a:latin typeface="Shadows Into Light Two" panose="02000506000000020004" pitchFamily="2" charset="0"/>
                                        <a:ea typeface="Cambria Math" panose="02040503050406030204" pitchFamily="18" charset="0"/>
                                      </a:rPr>
                                      <m:t>a</m:t>
                                    </m:r>
                                  </m:den>
                                </m:f>
                              </m:oMath>
                            </m:oMathPara>
                          </a14:m>
                          <a:endParaRPr lang="en-GB" sz="2400" spc="300" baseline="0" dirty="0">
                            <a:latin typeface="Shadows Into Light Two" panose="02000506000000020004" pitchFamily="2" charset="0"/>
                          </a:endParaRPr>
                        </a:p>
                        <a:p>
                          <a:pPr marL="0" lvl="0" indent="0" algn="ctr" rtl="0">
                            <a:spcBef>
                              <a:spcPts val="0"/>
                            </a:spcBef>
                            <a:spcAft>
                              <a:spcPts val="0"/>
                            </a:spcAft>
                            <a:buNone/>
                          </a:pPr>
                          <a:endParaRPr lang="en-GB" sz="1400" baseline="0" dirty="0"/>
                        </a:p>
                        <a:p>
                          <a:pPr marL="0" lvl="0" indent="0" algn="ctr" rtl="0">
                            <a:spcBef>
                              <a:spcPts val="0"/>
                            </a:spcBef>
                            <a:spcAft>
                              <a:spcPts val="0"/>
                            </a:spcAft>
                            <a:buNone/>
                          </a:pPr>
                          <a:r>
                            <a:rPr lang="en-GB" sz="2400" b="1" baseline="0" dirty="0">
                              <a:latin typeface="Shadows Into Light Two" panose="02000506000000020004" pitchFamily="2" charset="0"/>
                            </a:rPr>
                            <a:t>                    = a</a:t>
                          </a:r>
                          <a:r>
                            <a:rPr lang="en-GB" sz="2400" b="1" baseline="30000" dirty="0">
                              <a:latin typeface="Shadows Into Light Two" panose="02000506000000020004" pitchFamily="2" charset="0"/>
                            </a:rPr>
                            <a:t>3</a:t>
                          </a:r>
                        </a:p>
                        <a:p>
                          <a:pPr marL="0" lvl="0" indent="0" algn="ctr" rtl="0">
                            <a:spcBef>
                              <a:spcPts val="0"/>
                            </a:spcBef>
                            <a:spcAft>
                              <a:spcPts val="0"/>
                            </a:spcAft>
                            <a:buNone/>
                          </a:pPr>
                          <a:endParaRPr lang="en-GB" sz="24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2400" dirty="0"/>
                            <a:t>b) </a:t>
                          </a:r>
                          <a:r>
                            <a:rPr lang="en-GB" sz="2400" dirty="0">
                              <a:solidFill>
                                <a:srgbClr val="FF0000"/>
                              </a:solidFill>
                            </a:rPr>
                            <a:t>b</a:t>
                          </a:r>
                          <a:r>
                            <a:rPr lang="en-GB" sz="2400" baseline="30000" dirty="0">
                              <a:solidFill>
                                <a:srgbClr val="FF0000"/>
                              </a:solidFill>
                            </a:rPr>
                            <a:t>3</a:t>
                          </a:r>
                          <a:r>
                            <a:rPr lang="en-GB" sz="2400" baseline="0" dirty="0"/>
                            <a:t> ÷ </a:t>
                          </a:r>
                          <a:r>
                            <a:rPr lang="en-GB" sz="2400" baseline="0" dirty="0">
                              <a:solidFill>
                                <a:srgbClr val="00B050"/>
                              </a:solidFill>
                            </a:rPr>
                            <a:t>b</a:t>
                          </a:r>
                          <a:r>
                            <a:rPr lang="en-GB" sz="2400" baseline="30000" dirty="0">
                              <a:solidFill>
                                <a:srgbClr val="00B050"/>
                              </a:solidFill>
                            </a:rPr>
                            <a:t>7</a:t>
                          </a:r>
                          <a:endParaRPr lang="en-GB" sz="2400" baseline="0" dirty="0">
                            <a:solidFill>
                              <a:srgbClr val="00B050"/>
                            </a:solidFill>
                          </a:endParaRPr>
                        </a:p>
                        <a:p>
                          <a:pPr marL="0" lvl="0" indent="0" algn="ctr" rtl="0">
                            <a:spcBef>
                              <a:spcPts val="0"/>
                            </a:spcBef>
                            <a:spcAft>
                              <a:spcPts val="0"/>
                            </a:spcAft>
                            <a:buNone/>
                          </a:pPr>
                          <a14:m>
                            <m:oMathPara xmlns:m="http://schemas.openxmlformats.org/officeDocument/2006/math">
                              <m:oMathParaPr>
                                <m:jc m:val="centerGroup"/>
                              </m:oMathParaPr>
                              <m:oMath xmlns:m="http://schemas.openxmlformats.org/officeDocument/2006/math">
                                <m:r>
                                  <m:rPr>
                                    <m:nor/>
                                  </m:rPr>
                                  <a:rPr lang="en-GB" sz="2000" b="0" i="0" baseline="0" smtClean="0">
                                    <a:latin typeface="Shadows Into Light Two" panose="02000506000000020004" pitchFamily="2" charset="0"/>
                                  </a:rPr>
                                  <m:t>=</m:t>
                                </m:r>
                                <m:f>
                                  <m:fPr>
                                    <m:ctrlPr>
                                      <a:rPr lang="en-GB" sz="2000" b="0" i="1" baseline="0" smtClean="0">
                                        <a:latin typeface="Cambria Math" panose="02040503050406030204" pitchFamily="18" charset="0"/>
                                      </a:rPr>
                                    </m:ctrlPr>
                                  </m:fPr>
                                  <m:num>
                                    <m:r>
                                      <m:rPr>
                                        <m:nor/>
                                      </m:rPr>
                                      <a:rPr lang="en-GB" sz="2000" b="0" i="0" baseline="0" smtClean="0">
                                        <a:solidFill>
                                          <a:srgbClr val="FF0000"/>
                                        </a:solidFill>
                                        <a:latin typeface="Shadows Into Light Two" panose="02000506000000020004" pitchFamily="2" charset="0"/>
                                      </a:rPr>
                                      <m:t>1</m:t>
                                    </m:r>
                                    <m:r>
                                      <m:rPr>
                                        <m:nor/>
                                      </m:rPr>
                                      <a:rPr lang="en-GB" sz="2000" b="0" i="0" baseline="0" smtClean="0">
                                        <a:solidFill>
                                          <a:srgbClr val="FF0000"/>
                                        </a:solidFill>
                                        <a:latin typeface="Shadows Into Light Two" panose="02000506000000020004" pitchFamily="2" charset="0"/>
                                      </a:rPr>
                                      <m:t>x</m:t>
                                    </m:r>
                                    <m:sSup>
                                      <m:sSupPr>
                                        <m:ctrlPr>
                                          <a:rPr lang="en-GB" sz="2000" b="0" i="1" baseline="0" smtClean="0">
                                            <a:solidFill>
                                              <a:srgbClr val="FF0000"/>
                                            </a:solidFill>
                                            <a:latin typeface="Cambria Math" panose="02040503050406030204" pitchFamily="18" charset="0"/>
                                          </a:rPr>
                                        </m:ctrlPr>
                                      </m:sSupPr>
                                      <m:e>
                                        <m:r>
                                          <m:rPr>
                                            <m:nor/>
                                          </m:rPr>
                                          <a:rPr lang="en-GB" sz="2000" b="0" i="0" baseline="0" smtClean="0">
                                            <a:solidFill>
                                              <a:srgbClr val="FF0000"/>
                                            </a:solidFill>
                                            <a:latin typeface="Shadows Into Light Two" panose="02000506000000020004" pitchFamily="2" charset="0"/>
                                          </a:rPr>
                                          <m:t>b</m:t>
                                        </m:r>
                                      </m:e>
                                      <m:sup>
                                        <m:r>
                                          <m:rPr>
                                            <m:nor/>
                                          </m:rPr>
                                          <a:rPr lang="en-GB" sz="2000" b="0" i="0" baseline="0" smtClean="0">
                                            <a:solidFill>
                                              <a:srgbClr val="FF0000"/>
                                            </a:solidFill>
                                            <a:latin typeface="Shadows Into Light Two" panose="02000506000000020004" pitchFamily="2" charset="0"/>
                                          </a:rPr>
                                          <m:t>3</m:t>
                                        </m:r>
                                      </m:sup>
                                    </m:sSup>
                                  </m:num>
                                  <m:den>
                                    <m:r>
                                      <m:rPr>
                                        <m:nor/>
                                      </m:rPr>
                                      <a:rPr lang="en-GB" sz="2000" b="0" i="0" baseline="0" smtClean="0">
                                        <a:solidFill>
                                          <a:srgbClr val="00B050"/>
                                        </a:solidFill>
                                        <a:latin typeface="Shadows Into Light Two" panose="02000506000000020004" pitchFamily="2" charset="0"/>
                                      </a:rPr>
                                      <m:t>1</m:t>
                                    </m:r>
                                    <m:r>
                                      <m:rPr>
                                        <m:nor/>
                                      </m:rPr>
                                      <a:rPr lang="en-GB" sz="2000" b="0" i="0" baseline="0" smtClean="0">
                                        <a:solidFill>
                                          <a:srgbClr val="00B050"/>
                                        </a:solidFill>
                                        <a:latin typeface="Shadows Into Light Two" panose="02000506000000020004" pitchFamily="2" charset="0"/>
                                      </a:rPr>
                                      <m:t>x</m:t>
                                    </m:r>
                                    <m:sSup>
                                      <m:sSupPr>
                                        <m:ctrlPr>
                                          <a:rPr lang="en-GB" sz="2000" b="0" i="1" baseline="0" smtClean="0">
                                            <a:solidFill>
                                              <a:srgbClr val="00B050"/>
                                            </a:solidFill>
                                            <a:latin typeface="Cambria Math" panose="02040503050406030204" pitchFamily="18" charset="0"/>
                                          </a:rPr>
                                        </m:ctrlPr>
                                      </m:sSupPr>
                                      <m:e>
                                        <m:r>
                                          <m:rPr>
                                            <m:nor/>
                                          </m:rPr>
                                          <a:rPr lang="en-GB" sz="2000" b="0" i="0" baseline="0" smtClean="0">
                                            <a:solidFill>
                                              <a:srgbClr val="00B050"/>
                                            </a:solidFill>
                                            <a:latin typeface="Shadows Into Light Two" panose="02000506000000020004" pitchFamily="2" charset="0"/>
                                          </a:rPr>
                                          <m:t>b</m:t>
                                        </m:r>
                                      </m:e>
                                      <m:sup>
                                        <m:r>
                                          <m:rPr>
                                            <m:nor/>
                                          </m:rPr>
                                          <a:rPr lang="en-GB" sz="2000" b="0" i="0" baseline="0" smtClean="0">
                                            <a:solidFill>
                                              <a:srgbClr val="00B050"/>
                                            </a:solidFill>
                                            <a:latin typeface="Shadows Into Light Two" panose="02000506000000020004" pitchFamily="2" charset="0"/>
                                          </a:rPr>
                                          <m:t>7</m:t>
                                        </m:r>
                                      </m:sup>
                                    </m:sSup>
                                  </m:den>
                                </m:f>
                                <m:r>
                                  <m:rPr>
                                    <m:nor/>
                                  </m:rPr>
                                  <a:rPr lang="en-GB" sz="2000" b="0" i="0" baseline="0" smtClean="0">
                                    <a:latin typeface="Shadows Into Light Two" panose="02000506000000020004" pitchFamily="2" charset="0"/>
                                  </a:rPr>
                                  <m:t>=</m:t>
                                </m:r>
                                <m:f>
                                  <m:fPr>
                                    <m:ctrlPr>
                                      <a:rPr lang="en-GB" sz="2000" b="0" i="1" baseline="0" smtClean="0">
                                        <a:latin typeface="Cambria Math" panose="02040503050406030204" pitchFamily="18" charset="0"/>
                                      </a:rPr>
                                    </m:ctrlPr>
                                  </m:fPr>
                                  <m:num>
                                    <m:r>
                                      <m:rPr>
                                        <m:nor/>
                                      </m:rPr>
                                      <a:rPr lang="en-GB" sz="2000" b="0" i="0" baseline="0" smtClean="0">
                                        <a:solidFill>
                                          <a:srgbClr val="FF0000"/>
                                        </a:solidFill>
                                        <a:latin typeface="Shadows Into Light Two" panose="02000506000000020004" pitchFamily="2" charset="0"/>
                                      </a:rPr>
                                      <m:t>1</m:t>
                                    </m:r>
                                    <m:r>
                                      <m:rPr>
                                        <m:nor/>
                                      </m:rPr>
                                      <a:rPr lang="en-GB" sz="2000" b="0" i="0" baseline="0" smtClean="0">
                                        <a:solidFill>
                                          <a:srgbClr val="FF0000"/>
                                        </a:solidFill>
                                        <a:latin typeface="Shadows Into Light Two" panose="02000506000000020004" pitchFamily="2" charset="0"/>
                                      </a:rPr>
                                      <m:t>xb</m:t>
                                    </m:r>
                                    <m:r>
                                      <m:rPr>
                                        <m:nor/>
                                      </m:rPr>
                                      <a:rPr lang="en-GB" sz="2000" b="0" i="0" baseline="0" smtClean="0">
                                        <a:solidFill>
                                          <a:srgbClr val="FF0000"/>
                                        </a:solidFill>
                                        <a:latin typeface="Shadows Into Light Two" panose="02000506000000020004" pitchFamily="2" charset="0"/>
                                        <a:ea typeface="Cambria Math" panose="02040503050406030204" pitchFamily="18" charset="0"/>
                                      </a:rPr>
                                      <m:t>×</m:t>
                                    </m:r>
                                    <m:r>
                                      <m:rPr>
                                        <m:nor/>
                                      </m:rPr>
                                      <a:rPr lang="en-GB" sz="2000" b="0" i="0" baseline="0" smtClean="0">
                                        <a:solidFill>
                                          <a:srgbClr val="FF0000"/>
                                        </a:solidFill>
                                        <a:latin typeface="Shadows Into Light Two" panose="02000506000000020004" pitchFamily="2" charset="0"/>
                                        <a:ea typeface="Cambria Math" panose="02040503050406030204" pitchFamily="18" charset="0"/>
                                      </a:rPr>
                                      <m:t>b</m:t>
                                    </m:r>
                                    <m:r>
                                      <m:rPr>
                                        <m:nor/>
                                      </m:rPr>
                                      <a:rPr lang="en-GB" sz="2000" b="0" i="0" baseline="0" smtClean="0">
                                        <a:solidFill>
                                          <a:srgbClr val="FF0000"/>
                                        </a:solidFill>
                                        <a:latin typeface="Shadows Into Light Two" panose="02000506000000020004" pitchFamily="2" charset="0"/>
                                        <a:ea typeface="Cambria Math" panose="02040503050406030204" pitchFamily="18" charset="0"/>
                                      </a:rPr>
                                      <m:t>×</m:t>
                                    </m:r>
                                    <m:r>
                                      <m:rPr>
                                        <m:nor/>
                                      </m:rPr>
                                      <a:rPr lang="en-GB" sz="2000" b="0" i="0" baseline="0" smtClean="0">
                                        <a:solidFill>
                                          <a:srgbClr val="FF0000"/>
                                        </a:solidFill>
                                        <a:latin typeface="Shadows Into Light Two" panose="02000506000000020004" pitchFamily="2" charset="0"/>
                                        <a:ea typeface="Cambria Math" panose="02040503050406030204" pitchFamily="18" charset="0"/>
                                      </a:rPr>
                                      <m:t>b</m:t>
                                    </m:r>
                                  </m:num>
                                  <m:den>
                                    <m:r>
                                      <m:rPr>
                                        <m:nor/>
                                      </m:rPr>
                                      <a:rPr lang="en-GB" sz="2000" b="0" i="0" baseline="0" smtClean="0">
                                        <a:solidFill>
                                          <a:srgbClr val="00B050"/>
                                        </a:solidFill>
                                        <a:latin typeface="Shadows Into Light Two" panose="02000506000000020004" pitchFamily="2" charset="0"/>
                                      </a:rPr>
                                      <m:t>1</m:t>
                                    </m:r>
                                    <m:r>
                                      <m:rPr>
                                        <m:nor/>
                                      </m:rPr>
                                      <a:rPr lang="en-GB" sz="2000" b="0" i="0" baseline="0" smtClean="0">
                                        <a:solidFill>
                                          <a:srgbClr val="00B050"/>
                                        </a:solidFill>
                                        <a:latin typeface="Shadows Into Light Two" panose="02000506000000020004" pitchFamily="2" charset="0"/>
                                      </a:rPr>
                                      <m:t>xb</m:t>
                                    </m:r>
                                    <m:r>
                                      <m:rPr>
                                        <m:nor/>
                                      </m:rPr>
                                      <a:rPr lang="en-GB" sz="2000" b="0" i="0" baseline="0" smtClean="0">
                                        <a:solidFill>
                                          <a:srgbClr val="00B050"/>
                                        </a:solidFill>
                                        <a:latin typeface="Shadows Into Light Two" panose="02000506000000020004" pitchFamily="2" charset="0"/>
                                        <a:ea typeface="Cambria Math" panose="02040503050406030204" pitchFamily="18" charset="0"/>
                                      </a:rPr>
                                      <m:t>×</m:t>
                                    </m:r>
                                    <m:r>
                                      <m:rPr>
                                        <m:nor/>
                                      </m:rPr>
                                      <a:rPr lang="en-GB" sz="2000" b="0" i="0" baseline="0" smtClean="0">
                                        <a:solidFill>
                                          <a:srgbClr val="00B050"/>
                                        </a:solidFill>
                                        <a:latin typeface="Shadows Into Light Two" panose="02000506000000020004" pitchFamily="2" charset="0"/>
                                      </a:rPr>
                                      <m:t>b</m:t>
                                    </m:r>
                                    <m:r>
                                      <m:rPr>
                                        <m:nor/>
                                      </m:rPr>
                                      <a:rPr lang="en-GB" sz="2000" b="0" i="0" baseline="0" smtClean="0">
                                        <a:solidFill>
                                          <a:srgbClr val="00B050"/>
                                        </a:solidFill>
                                        <a:latin typeface="Shadows Into Light Two" panose="02000506000000020004" pitchFamily="2" charset="0"/>
                                        <a:ea typeface="Cambria Math" panose="02040503050406030204" pitchFamily="18" charset="0"/>
                                      </a:rPr>
                                      <m:t>×</m:t>
                                    </m:r>
                                    <m:r>
                                      <m:rPr>
                                        <m:nor/>
                                      </m:rPr>
                                      <a:rPr lang="en-GB" sz="2000" b="0" i="0" baseline="0" smtClean="0">
                                        <a:solidFill>
                                          <a:srgbClr val="00B050"/>
                                        </a:solidFill>
                                        <a:latin typeface="Shadows Into Light Two" panose="02000506000000020004" pitchFamily="2" charset="0"/>
                                      </a:rPr>
                                      <m:t>b</m:t>
                                    </m:r>
                                    <m:r>
                                      <m:rPr>
                                        <m:nor/>
                                      </m:rPr>
                                      <a:rPr lang="en-GB" sz="2000" b="0" i="0" baseline="0" smtClean="0">
                                        <a:solidFill>
                                          <a:srgbClr val="00B050"/>
                                        </a:solidFill>
                                        <a:latin typeface="Shadows Into Light Two" panose="02000506000000020004" pitchFamily="2" charset="0"/>
                                        <a:ea typeface="Cambria Math" panose="02040503050406030204" pitchFamily="18" charset="0"/>
                                      </a:rPr>
                                      <m:t>×</m:t>
                                    </m:r>
                                    <m:r>
                                      <m:rPr>
                                        <m:nor/>
                                      </m:rPr>
                                      <a:rPr lang="en-GB" sz="2000" b="0" i="0" baseline="0" smtClean="0">
                                        <a:solidFill>
                                          <a:srgbClr val="00B050"/>
                                        </a:solidFill>
                                        <a:latin typeface="Shadows Into Light Two" panose="02000506000000020004" pitchFamily="2" charset="0"/>
                                      </a:rPr>
                                      <m:t>b</m:t>
                                    </m:r>
                                    <m:r>
                                      <m:rPr>
                                        <m:nor/>
                                      </m:rPr>
                                      <a:rPr lang="en-GB" sz="2000" b="0" i="0" baseline="0" smtClean="0">
                                        <a:solidFill>
                                          <a:srgbClr val="00B050"/>
                                        </a:solidFill>
                                        <a:latin typeface="Shadows Into Light Two" panose="02000506000000020004" pitchFamily="2" charset="0"/>
                                        <a:ea typeface="Cambria Math" panose="02040503050406030204" pitchFamily="18" charset="0"/>
                                      </a:rPr>
                                      <m:t>×</m:t>
                                    </m:r>
                                    <m:r>
                                      <m:rPr>
                                        <m:nor/>
                                      </m:rPr>
                                      <a:rPr lang="en-GB" sz="2000" b="0" i="0" baseline="0" smtClean="0">
                                        <a:solidFill>
                                          <a:srgbClr val="00B050"/>
                                        </a:solidFill>
                                        <a:latin typeface="Shadows Into Light Two" panose="02000506000000020004" pitchFamily="2" charset="0"/>
                                      </a:rPr>
                                      <m:t>b</m:t>
                                    </m:r>
                                    <m:r>
                                      <m:rPr>
                                        <m:nor/>
                                      </m:rPr>
                                      <a:rPr lang="en-GB" sz="2000" b="0" i="0" baseline="0" smtClean="0">
                                        <a:solidFill>
                                          <a:srgbClr val="00B050"/>
                                        </a:solidFill>
                                        <a:latin typeface="Shadows Into Light Two" panose="02000506000000020004" pitchFamily="2" charset="0"/>
                                        <a:ea typeface="Cambria Math" panose="02040503050406030204" pitchFamily="18" charset="0"/>
                                      </a:rPr>
                                      <m:t>×</m:t>
                                    </m:r>
                                    <m:r>
                                      <m:rPr>
                                        <m:nor/>
                                      </m:rPr>
                                      <a:rPr lang="en-GB" sz="2000" b="0" i="0" baseline="0" smtClean="0">
                                        <a:solidFill>
                                          <a:srgbClr val="00B050"/>
                                        </a:solidFill>
                                        <a:latin typeface="Shadows Into Light Two" panose="02000506000000020004" pitchFamily="2" charset="0"/>
                                      </a:rPr>
                                      <m:t>b</m:t>
                                    </m:r>
                                    <m:r>
                                      <m:rPr>
                                        <m:nor/>
                                      </m:rPr>
                                      <a:rPr lang="en-GB" sz="2000" b="0" i="0" baseline="0" smtClean="0">
                                        <a:solidFill>
                                          <a:srgbClr val="00B050"/>
                                        </a:solidFill>
                                        <a:latin typeface="Shadows Into Light Two" panose="02000506000000020004" pitchFamily="2" charset="0"/>
                                        <a:ea typeface="Cambria Math" panose="02040503050406030204" pitchFamily="18" charset="0"/>
                                      </a:rPr>
                                      <m:t>×</m:t>
                                    </m:r>
                                    <m:r>
                                      <m:rPr>
                                        <m:nor/>
                                      </m:rPr>
                                      <a:rPr lang="en-GB" sz="2000" b="0" i="0" baseline="0" smtClean="0">
                                        <a:solidFill>
                                          <a:srgbClr val="00B050"/>
                                        </a:solidFill>
                                        <a:latin typeface="Shadows Into Light Two" panose="02000506000000020004" pitchFamily="2" charset="0"/>
                                      </a:rPr>
                                      <m:t>b</m:t>
                                    </m:r>
                                  </m:den>
                                </m:f>
                              </m:oMath>
                            </m:oMathPara>
                          </a14:m>
                          <a:endParaRPr lang="en-GB" sz="2000" baseline="0" dirty="0">
                            <a:latin typeface="Shadows Into Light Two" panose="02000506000000020004" pitchFamily="2" charset="0"/>
                          </a:endParaRPr>
                        </a:p>
                        <a:p>
                          <a:pPr marL="0" lvl="0" indent="0" algn="ctr" rtl="0">
                            <a:spcBef>
                              <a:spcPts val="0"/>
                            </a:spcBef>
                            <a:spcAft>
                              <a:spcPts val="0"/>
                            </a:spcAft>
                            <a:buNone/>
                          </a:pPr>
                          <a:endParaRPr lang="en-GB" sz="2400" b="0" baseline="0" dirty="0">
                            <a:latin typeface="Arial"/>
                          </a:endParaRPr>
                        </a:p>
                        <a:p>
                          <a:pPr marL="0" lvl="0" indent="0" algn="ctr" rtl="0">
                            <a:spcBef>
                              <a:spcPts val="0"/>
                            </a:spcBef>
                            <a:spcAft>
                              <a:spcPts val="0"/>
                            </a:spcAft>
                            <a:buNone/>
                          </a:pPr>
                          <a:r>
                            <a:rPr lang="en-GB" sz="2400" b="1" baseline="0" dirty="0">
                              <a:solidFill>
                                <a:schemeClr val="tx1"/>
                              </a:solidFill>
                              <a:latin typeface="Shadows Into Light Two" panose="02000506000000020004" pitchFamily="2" charset="0"/>
                            </a:rPr>
                            <a:t>= </a:t>
                          </a:r>
                          <a14:m>
                            <m:oMath xmlns:m="http://schemas.openxmlformats.org/officeDocument/2006/math">
                              <m:f>
                                <m:fPr>
                                  <m:ctrlPr>
                                    <a:rPr lang="en-GB" sz="2400" b="0" i="1" baseline="0" smtClean="0">
                                      <a:solidFill>
                                        <a:schemeClr val="tx1"/>
                                      </a:solidFill>
                                      <a:latin typeface="Cambria Math" panose="02040503050406030204" pitchFamily="18" charset="0"/>
                                    </a:rPr>
                                  </m:ctrlPr>
                                </m:fPr>
                                <m:num>
                                  <m:r>
                                    <m:rPr>
                                      <m:nor/>
                                    </m:rPr>
                                    <a:rPr lang="en-GB" sz="2400" b="0" i="0" baseline="0" smtClean="0">
                                      <a:solidFill>
                                        <a:schemeClr val="tx1"/>
                                      </a:solidFill>
                                      <a:latin typeface="Shadows Into Light Two" panose="02000506000000020004" pitchFamily="2" charset="0"/>
                                    </a:rPr>
                                    <m:t>1</m:t>
                                  </m:r>
                                </m:num>
                                <m:den>
                                  <m:r>
                                    <m:rPr>
                                      <m:nor/>
                                    </m:rPr>
                                    <a:rPr lang="en-GB" sz="2400" b="0" i="0" baseline="0" smtClean="0">
                                      <a:solidFill>
                                        <a:schemeClr val="tx1"/>
                                      </a:solidFill>
                                      <a:latin typeface="Shadows Into Light Two" panose="02000506000000020004" pitchFamily="2" charset="0"/>
                                    </a:rPr>
                                    <m:t>1</m:t>
                                  </m:r>
                                  <m:r>
                                    <m:rPr>
                                      <m:nor/>
                                    </m:rPr>
                                    <a:rPr lang="en-GB" sz="2400" b="0" i="0" baseline="0" smtClean="0">
                                      <a:solidFill>
                                        <a:schemeClr val="tx1"/>
                                      </a:solidFill>
                                      <a:latin typeface="Shadows Into Light Two" panose="02000506000000020004" pitchFamily="2" charset="0"/>
                                    </a:rPr>
                                    <m:t>xb</m:t>
                                  </m:r>
                                  <m:r>
                                    <m:rPr>
                                      <m:nor/>
                                    </m:rPr>
                                    <a:rPr lang="en-GB" sz="2400" b="0" i="0" baseline="0" smtClean="0">
                                      <a:solidFill>
                                        <a:schemeClr val="tx1"/>
                                      </a:solidFill>
                                      <a:latin typeface="Shadows Into Light Two" panose="02000506000000020004" pitchFamily="2" charset="0"/>
                                      <a:ea typeface="Cambria Math" panose="02040503050406030204" pitchFamily="18" charset="0"/>
                                    </a:rPr>
                                    <m:t>×</m:t>
                                  </m:r>
                                  <m:r>
                                    <m:rPr>
                                      <m:nor/>
                                    </m:rPr>
                                    <a:rPr lang="en-GB" sz="2400" b="0" i="0" baseline="0" smtClean="0">
                                      <a:solidFill>
                                        <a:schemeClr val="tx1"/>
                                      </a:solidFill>
                                      <a:latin typeface="Shadows Into Light Two" panose="02000506000000020004" pitchFamily="2" charset="0"/>
                                    </a:rPr>
                                    <m:t>b</m:t>
                                  </m:r>
                                  <m:r>
                                    <m:rPr>
                                      <m:nor/>
                                    </m:rPr>
                                    <a:rPr lang="en-GB" sz="2400" b="0" i="0" baseline="0" smtClean="0">
                                      <a:solidFill>
                                        <a:schemeClr val="tx1"/>
                                      </a:solidFill>
                                      <a:latin typeface="Shadows Into Light Two" panose="02000506000000020004" pitchFamily="2" charset="0"/>
                                      <a:ea typeface="Cambria Math" panose="02040503050406030204" pitchFamily="18" charset="0"/>
                                    </a:rPr>
                                    <m:t>×</m:t>
                                  </m:r>
                                  <m:r>
                                    <m:rPr>
                                      <m:nor/>
                                    </m:rPr>
                                    <a:rPr lang="en-GB" sz="2400" b="0" i="0" baseline="0" smtClean="0">
                                      <a:solidFill>
                                        <a:schemeClr val="tx1"/>
                                      </a:solidFill>
                                      <a:latin typeface="Shadows Into Light Two" panose="02000506000000020004" pitchFamily="2" charset="0"/>
                                    </a:rPr>
                                    <m:t>b</m:t>
                                  </m:r>
                                  <m:r>
                                    <m:rPr>
                                      <m:nor/>
                                    </m:rPr>
                                    <a:rPr lang="en-GB" sz="2400" b="0" i="0" baseline="0" smtClean="0">
                                      <a:solidFill>
                                        <a:schemeClr val="tx1"/>
                                      </a:solidFill>
                                      <a:latin typeface="Shadows Into Light Two" panose="02000506000000020004" pitchFamily="2" charset="0"/>
                                      <a:ea typeface="Cambria Math" panose="02040503050406030204" pitchFamily="18" charset="0"/>
                                    </a:rPr>
                                    <m:t>×</m:t>
                                  </m:r>
                                  <m:r>
                                    <m:rPr>
                                      <m:nor/>
                                    </m:rPr>
                                    <a:rPr lang="en-GB" sz="2400" b="0" i="0" baseline="0" smtClean="0">
                                      <a:solidFill>
                                        <a:schemeClr val="tx1"/>
                                      </a:solidFill>
                                      <a:latin typeface="Shadows Into Light Two" panose="02000506000000020004" pitchFamily="2" charset="0"/>
                                    </a:rPr>
                                    <m:t>b</m:t>
                                  </m:r>
                                </m:den>
                              </m:f>
                              <m:r>
                                <a:rPr lang="en-GB" sz="2400" b="0" i="1" baseline="0" smtClean="0">
                                  <a:solidFill>
                                    <a:schemeClr val="tx1"/>
                                  </a:solidFill>
                                  <a:latin typeface="Cambria Math" panose="02040503050406030204" pitchFamily="18" charset="0"/>
                                </a:rPr>
                                <m:t>=</m:t>
                              </m:r>
                              <m:f>
                                <m:fPr>
                                  <m:ctrlPr>
                                    <a:rPr lang="en-GB" sz="2400" b="0" i="1" baseline="0" smtClean="0">
                                      <a:solidFill>
                                        <a:schemeClr val="tx1"/>
                                      </a:solidFill>
                                      <a:latin typeface="Cambria Math" panose="02040503050406030204" pitchFamily="18" charset="0"/>
                                    </a:rPr>
                                  </m:ctrlPr>
                                </m:fPr>
                                <m:num>
                                  <m:r>
                                    <m:rPr>
                                      <m:nor/>
                                    </m:rPr>
                                    <a:rPr lang="en-GB" sz="2400" b="0" i="0" baseline="0" smtClean="0">
                                      <a:solidFill>
                                        <a:schemeClr val="tx1"/>
                                      </a:solidFill>
                                      <a:latin typeface="Shadows Into Light Two" panose="02000506000000020004" pitchFamily="2" charset="0"/>
                                    </a:rPr>
                                    <m:t>1</m:t>
                                  </m:r>
                                </m:num>
                                <m:den>
                                  <m:r>
                                    <m:rPr>
                                      <m:nor/>
                                    </m:rPr>
                                    <a:rPr lang="en-GB" sz="2400" b="0" i="0" baseline="0" smtClean="0">
                                      <a:solidFill>
                                        <a:schemeClr val="tx1"/>
                                      </a:solidFill>
                                      <a:latin typeface="Shadows Into Light Two" panose="02000506000000020004" pitchFamily="2" charset="0"/>
                                    </a:rPr>
                                    <m:t>b</m:t>
                                  </m:r>
                                  <m:r>
                                    <m:rPr>
                                      <m:nor/>
                                    </m:rPr>
                                    <a:rPr lang="en-GB" sz="2400" b="0" i="0" baseline="30000" smtClean="0">
                                      <a:solidFill>
                                        <a:schemeClr val="tx1"/>
                                      </a:solidFill>
                                      <a:latin typeface="Shadows Into Light Two" panose="02000506000000020004" pitchFamily="2" charset="0"/>
                                      <a:ea typeface="Cambria Math" panose="02040503050406030204" pitchFamily="18" charset="0"/>
                                    </a:rPr>
                                    <m:t>4</m:t>
                                  </m:r>
                                </m:den>
                              </m:f>
                            </m:oMath>
                          </a14:m>
                          <a:endParaRPr lang="en-GB" sz="2400" b="1" baseline="0" dirty="0">
                            <a:latin typeface="Shadows Into Light Two" panose="02000506000000020004" pitchFamily="2" charset="0"/>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1600" dirty="0"/>
                            <a:t>Write each of the following as a single power:</a:t>
                          </a:r>
                        </a:p>
                        <a:p>
                          <a:pPr marL="0" lvl="0" indent="0" algn="ctr" rtl="0">
                            <a:spcBef>
                              <a:spcPts val="0"/>
                            </a:spcBef>
                            <a:spcAft>
                              <a:spcPts val="0"/>
                            </a:spcAft>
                            <a:buNone/>
                          </a:pPr>
                          <a:endParaRPr lang="en-GB" sz="900" dirty="0"/>
                        </a:p>
                        <a:p>
                          <a:pPr marL="0" lvl="0" indent="0" algn="ctr" rtl="0">
                            <a:spcBef>
                              <a:spcPts val="0"/>
                            </a:spcBef>
                            <a:spcAft>
                              <a:spcPts val="0"/>
                            </a:spcAft>
                            <a:buNone/>
                          </a:pPr>
                          <a:r>
                            <a:rPr lang="en-GB" sz="2400" dirty="0"/>
                            <a:t>a) c</a:t>
                          </a:r>
                          <a:r>
                            <a:rPr lang="en-GB" sz="2400" baseline="30000" dirty="0"/>
                            <a:t>6</a:t>
                          </a:r>
                          <a:r>
                            <a:rPr lang="en-GB" sz="2400" baseline="0" dirty="0"/>
                            <a:t> ÷ a</a:t>
                          </a:r>
                          <a:r>
                            <a:rPr lang="en-GB" sz="2400" baseline="30000" dirty="0"/>
                            <a:t>4</a:t>
                          </a:r>
                        </a:p>
                        <a:p>
                          <a:pPr marL="0" lvl="0" indent="0" algn="ctr" rtl="0">
                            <a:spcBef>
                              <a:spcPts val="0"/>
                            </a:spcBef>
                            <a:spcAft>
                              <a:spcPts val="0"/>
                            </a:spcAft>
                            <a:buNone/>
                          </a:pPr>
                          <a:endParaRPr lang="en-GB" sz="2400" baseline="0" dirty="0"/>
                        </a:p>
                        <a:p>
                          <a:pPr marL="0" lvl="0" indent="0" algn="ctr" rtl="0">
                            <a:spcBef>
                              <a:spcPts val="0"/>
                            </a:spcBef>
                            <a:spcAft>
                              <a:spcPts val="0"/>
                            </a:spcAft>
                            <a:buNone/>
                          </a:pPr>
                          <a:endParaRPr lang="en-GB" sz="2400" baseline="0" dirty="0"/>
                        </a:p>
                        <a:p>
                          <a:pPr marL="0" lvl="0" indent="0" algn="ctr" rtl="0">
                            <a:spcBef>
                              <a:spcPts val="0"/>
                            </a:spcBef>
                            <a:spcAft>
                              <a:spcPts val="0"/>
                            </a:spcAft>
                            <a:buNone/>
                          </a:pPr>
                          <a:endParaRPr lang="en-GB" sz="2400" baseline="0" dirty="0"/>
                        </a:p>
                        <a:p>
                          <a:pPr marL="0" lvl="0" indent="0" algn="ctr" rtl="0">
                            <a:spcBef>
                              <a:spcPts val="0"/>
                            </a:spcBef>
                            <a:spcAft>
                              <a:spcPts val="0"/>
                            </a:spcAft>
                            <a:buNone/>
                          </a:pPr>
                          <a:endParaRPr lang="en-GB" sz="2400" baseline="0" dirty="0"/>
                        </a:p>
                        <a:p>
                          <a:pPr marL="0" lvl="0" indent="0" algn="ctr" rtl="0">
                            <a:spcBef>
                              <a:spcPts val="0"/>
                            </a:spcBef>
                            <a:spcAft>
                              <a:spcPts val="0"/>
                            </a:spcAft>
                            <a:buNone/>
                          </a:pPr>
                          <a:endParaRPr lang="en-GB" sz="24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2400" dirty="0"/>
                            <a:t>b) d</a:t>
                          </a:r>
                          <a:r>
                            <a:rPr lang="en-GB" sz="2400" baseline="30000" dirty="0"/>
                            <a:t>2</a:t>
                          </a:r>
                          <a:r>
                            <a:rPr lang="en-GB" sz="2400" baseline="0" dirty="0"/>
                            <a:t> ÷ d</a:t>
                          </a:r>
                          <a:r>
                            <a:rPr lang="en-GB" sz="2400" baseline="30000" dirty="0"/>
                            <a:t>5</a:t>
                          </a:r>
                        </a:p>
                        <a:p>
                          <a:pPr marL="0" lvl="0" indent="0" algn="ctr" rtl="0">
                            <a:spcBef>
                              <a:spcPts val="0"/>
                            </a:spcBef>
                            <a:spcAft>
                              <a:spcPts val="0"/>
                            </a:spcAft>
                            <a:buClr>
                              <a:schemeClr val="dk1"/>
                            </a:buClr>
                            <a:buSzPts val="1100"/>
                            <a:buFont typeface="Arial"/>
                            <a:buNone/>
                          </a:pPr>
                          <a:endParaRPr dirty="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679621">
                    <a:tc gridSpan="2">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1" i="0" u="none" strike="noStrike" kern="0" cap="none" spc="0" normalizeH="0" baseline="0" noProof="0" dirty="0">
                              <a:ln>
                                <a:noFill/>
                              </a:ln>
                              <a:solidFill>
                                <a:srgbClr val="000000"/>
                              </a:solidFill>
                              <a:effectLst/>
                              <a:uLnTx/>
                              <a:uFillTx/>
                              <a:latin typeface="Arial"/>
                              <a:cs typeface="Arial"/>
                              <a:sym typeface="Arial"/>
                            </a:rPr>
                            <a:t>Extension:  </a:t>
                          </a:r>
                          <a:r>
                            <a:rPr kumimoji="0" lang="en-GB" sz="1400" b="0" i="0" u="none" strike="noStrike" kern="0" cap="none" spc="0" normalizeH="0" baseline="0" noProof="0" dirty="0">
                              <a:ln>
                                <a:noFill/>
                              </a:ln>
                              <a:solidFill>
                                <a:srgbClr val="000000"/>
                              </a:solidFill>
                              <a:effectLst/>
                              <a:uLnTx/>
                              <a:uFillTx/>
                              <a:latin typeface="Arial"/>
                              <a:cs typeface="Arial"/>
                              <a:sym typeface="Arial"/>
                            </a:rPr>
                            <a:t>What is the connection between the indices the two part a)’s and the indices in each answer?  Can you generalise this?  How else could you write the answers to the part b) questions?</a:t>
                          </a: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tcPr>
                    </a:tc>
                    <a:tc hMerge="1">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GB" sz="1600" b="0" i="0" u="none" strike="noStrike" kern="0" cap="none" spc="0" normalizeH="0" baseline="0" noProof="0" dirty="0">
                            <a:ln>
                              <a:noFill/>
                            </a:ln>
                            <a:solidFill>
                              <a:srgbClr val="000000"/>
                            </a:solidFill>
                            <a:effectLst/>
                            <a:uLnTx/>
                            <a:uFillTx/>
                            <a:latin typeface="Arial"/>
                            <a:cs typeface="Arial"/>
                            <a:sym typeface="Arial"/>
                          </a:endParaRPr>
                        </a:p>
                      </a:txBody>
                      <a:tcPr marL="91425" marR="91425" marT="91425" marB="91425">
                        <a:lnL w="9525" cap="flat" cmpd="sng" algn="ctr">
                          <a:solidFill>
                            <a:srgbClr val="000000"/>
                          </a:solidFill>
                          <a:prstDash val="solid"/>
                          <a:round/>
                          <a:headEnd type="none" w="sm" len="sm"/>
                          <a:tailEnd type="none" w="sm" len="sm"/>
                        </a:lnL>
                        <a:lnR w="9525" cap="flat" cmpd="sng" algn="ctr">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tcPr>
                    </a:tc>
                    <a:extLst>
                      <a:ext uri="{0D108BD9-81ED-4DB2-BD59-A6C34878D82A}">
                        <a16:rowId xmlns:a16="http://schemas.microsoft.com/office/drawing/2014/main" val="1651434107"/>
                      </a:ext>
                    </a:extLst>
                  </a:tr>
                </a:tbl>
              </a:graphicData>
            </a:graphic>
          </p:graphicFrame>
        </mc:Choice>
        <mc:Fallback xmlns="">
          <p:graphicFrame>
            <p:nvGraphicFramePr>
              <p:cNvPr id="120" name="Google Shape;120;ga2e4b46b51_0_0"/>
              <p:cNvGraphicFramePr/>
              <p:nvPr>
                <p:extLst>
                  <p:ext uri="{D42A27DB-BD31-4B8C-83A1-F6EECF244321}">
                    <p14:modId xmlns:p14="http://schemas.microsoft.com/office/powerpoint/2010/main" val="3776015683"/>
                  </p:ext>
                </p:extLst>
              </p:nvPr>
            </p:nvGraphicFramePr>
            <p:xfrm>
              <a:off x="130629" y="154380"/>
              <a:ext cx="8882742" cy="6629479"/>
            </p:xfrm>
            <a:graphic>
              <a:graphicData uri="http://schemas.openxmlformats.org/drawingml/2006/table">
                <a:tbl>
                  <a:tblPr>
                    <a:noFill/>
                    <a:tableStyleId>{2572A604-6930-44FA-8A8C-41554DEEE212}</a:tableStyleId>
                  </a:tblPr>
                  <a:tblGrid>
                    <a:gridCol w="4441371">
                      <a:extLst>
                        <a:ext uri="{9D8B030D-6E8A-4147-A177-3AD203B41FA5}">
                          <a16:colId xmlns:a16="http://schemas.microsoft.com/office/drawing/2014/main" val="20000"/>
                        </a:ext>
                      </a:extLst>
                    </a:gridCol>
                    <a:gridCol w="4441371">
                      <a:extLst>
                        <a:ext uri="{9D8B030D-6E8A-4147-A177-3AD203B41FA5}">
                          <a16:colId xmlns:a16="http://schemas.microsoft.com/office/drawing/2014/main" val="20001"/>
                        </a:ext>
                      </a:extLst>
                    </a:gridCol>
                  </a:tblGrid>
                  <a:tr h="433945">
                    <a:tc gridSpan="2">
                      <a:txBody>
                        <a:bodyPr/>
                        <a:lstStyle/>
                        <a:p>
                          <a:pPr marL="0" lvl="0" indent="0" algn="ctr" rtl="0">
                            <a:spcBef>
                              <a:spcPts val="0"/>
                            </a:spcBef>
                            <a:spcAft>
                              <a:spcPts val="0"/>
                            </a:spcAft>
                            <a:buNone/>
                          </a:pPr>
                          <a:r>
                            <a:rPr lang="en-GB" b="1" dirty="0"/>
                            <a:t>Laws of Indices (Division) (1)</a:t>
                          </a:r>
                          <a:endParaRPr b="1" dirty="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0"/>
                      </a:ext>
                    </a:extLst>
                  </a:tr>
                  <a:tr h="527956">
                    <a:tc>
                      <a:txBody>
                        <a:bodyPr/>
                        <a:lstStyle/>
                        <a:p>
                          <a:pPr marL="0" lvl="0" indent="0" algn="ctr" rtl="0">
                            <a:spcBef>
                              <a:spcPts val="0"/>
                            </a:spcBef>
                            <a:spcAft>
                              <a:spcPts val="0"/>
                            </a:spcAft>
                            <a:buNone/>
                          </a:pPr>
                          <a:r>
                            <a:rPr lang="en-GB" sz="1800" dirty="0"/>
                            <a:t>I DO</a:t>
                          </a:r>
                          <a:endParaRPr sz="1800" dirty="0"/>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4CCCC"/>
                        </a:solidFill>
                      </a:tcPr>
                    </a:tc>
                    <a:tc>
                      <a:txBody>
                        <a:bodyPr/>
                        <a:lstStyle/>
                        <a:p>
                          <a:pPr marL="0" lvl="0" indent="0" algn="ctr" rtl="0">
                            <a:spcBef>
                              <a:spcPts val="0"/>
                            </a:spcBef>
                            <a:spcAft>
                              <a:spcPts val="0"/>
                            </a:spcAft>
                            <a:buNone/>
                          </a:pPr>
                          <a:r>
                            <a:rPr lang="en-GB" sz="1800" dirty="0"/>
                            <a:t>WE DO</a:t>
                          </a:r>
                          <a:endParaRPr sz="1800" dirty="0"/>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extLst>
                      <a:ext uri="{0D108BD9-81ED-4DB2-BD59-A6C34878D82A}">
                        <a16:rowId xmlns:a16="http://schemas.microsoft.com/office/drawing/2014/main" val="10001"/>
                      </a:ext>
                    </a:extLst>
                  </a:tr>
                  <a:tr h="4987957">
                    <a:tc>
                      <a:txBody>
                        <a:bodyPr/>
                        <a:lstStyle/>
                        <a:p>
                          <a:endParaRPr lang="en-US"/>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blipFill>
                          <a:blip r:embed="rId3"/>
                          <a:stretch>
                            <a:fillRect l="-286" t="-19593" r="-100286" b="-13995"/>
                          </a:stretch>
                        </a:blipFill>
                      </a:tcPr>
                    </a:tc>
                    <a:tc>
                      <a:txBody>
                        <a:bodyPr/>
                        <a:lstStyle/>
                        <a:p>
                          <a:pPr marL="0" lvl="0" indent="0" algn="ctr" rtl="0">
                            <a:spcBef>
                              <a:spcPts val="0"/>
                            </a:spcBef>
                            <a:spcAft>
                              <a:spcPts val="0"/>
                            </a:spcAft>
                            <a:buNone/>
                          </a:pPr>
                          <a:r>
                            <a:rPr lang="en-GB" sz="1600" dirty="0"/>
                            <a:t>Write each of the following as a single power:</a:t>
                          </a:r>
                        </a:p>
                        <a:p>
                          <a:pPr marL="0" lvl="0" indent="0" algn="ctr" rtl="0">
                            <a:spcBef>
                              <a:spcPts val="0"/>
                            </a:spcBef>
                            <a:spcAft>
                              <a:spcPts val="0"/>
                            </a:spcAft>
                            <a:buNone/>
                          </a:pPr>
                          <a:endParaRPr lang="en-GB" sz="900" dirty="0"/>
                        </a:p>
                        <a:p>
                          <a:pPr marL="0" lvl="0" indent="0" algn="ctr" rtl="0">
                            <a:spcBef>
                              <a:spcPts val="0"/>
                            </a:spcBef>
                            <a:spcAft>
                              <a:spcPts val="0"/>
                            </a:spcAft>
                            <a:buNone/>
                          </a:pPr>
                          <a:r>
                            <a:rPr lang="en-GB" sz="2400" dirty="0"/>
                            <a:t>a) c</a:t>
                          </a:r>
                          <a:r>
                            <a:rPr lang="en-GB" sz="2400" baseline="30000" dirty="0"/>
                            <a:t>6</a:t>
                          </a:r>
                          <a:r>
                            <a:rPr lang="en-GB" sz="2400" baseline="0" dirty="0"/>
                            <a:t> ÷ a</a:t>
                          </a:r>
                          <a:r>
                            <a:rPr lang="en-GB" sz="2400" baseline="30000" dirty="0"/>
                            <a:t>4</a:t>
                          </a:r>
                        </a:p>
                        <a:p>
                          <a:pPr marL="0" lvl="0" indent="0" algn="ctr" rtl="0">
                            <a:spcBef>
                              <a:spcPts val="0"/>
                            </a:spcBef>
                            <a:spcAft>
                              <a:spcPts val="0"/>
                            </a:spcAft>
                            <a:buNone/>
                          </a:pPr>
                          <a:endParaRPr lang="en-GB" sz="2400" baseline="0" dirty="0"/>
                        </a:p>
                        <a:p>
                          <a:pPr marL="0" lvl="0" indent="0" algn="ctr" rtl="0">
                            <a:spcBef>
                              <a:spcPts val="0"/>
                            </a:spcBef>
                            <a:spcAft>
                              <a:spcPts val="0"/>
                            </a:spcAft>
                            <a:buNone/>
                          </a:pPr>
                          <a:endParaRPr lang="en-GB" sz="2400" baseline="0" dirty="0"/>
                        </a:p>
                        <a:p>
                          <a:pPr marL="0" lvl="0" indent="0" algn="ctr" rtl="0">
                            <a:spcBef>
                              <a:spcPts val="0"/>
                            </a:spcBef>
                            <a:spcAft>
                              <a:spcPts val="0"/>
                            </a:spcAft>
                            <a:buNone/>
                          </a:pPr>
                          <a:endParaRPr lang="en-GB" sz="2400" baseline="0" dirty="0"/>
                        </a:p>
                        <a:p>
                          <a:pPr marL="0" lvl="0" indent="0" algn="ctr" rtl="0">
                            <a:spcBef>
                              <a:spcPts val="0"/>
                            </a:spcBef>
                            <a:spcAft>
                              <a:spcPts val="0"/>
                            </a:spcAft>
                            <a:buNone/>
                          </a:pPr>
                          <a:endParaRPr lang="en-GB" sz="2400" baseline="0" dirty="0"/>
                        </a:p>
                        <a:p>
                          <a:pPr marL="0" lvl="0" indent="0" algn="ctr" rtl="0">
                            <a:spcBef>
                              <a:spcPts val="0"/>
                            </a:spcBef>
                            <a:spcAft>
                              <a:spcPts val="0"/>
                            </a:spcAft>
                            <a:buNone/>
                          </a:pPr>
                          <a:endParaRPr lang="en-GB" sz="24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2400" dirty="0"/>
                            <a:t>b) d</a:t>
                          </a:r>
                          <a:r>
                            <a:rPr lang="en-GB" sz="2400" baseline="30000" dirty="0"/>
                            <a:t>2</a:t>
                          </a:r>
                          <a:r>
                            <a:rPr lang="en-GB" sz="2400" baseline="0" dirty="0"/>
                            <a:t> ÷ d</a:t>
                          </a:r>
                          <a:r>
                            <a:rPr lang="en-GB" sz="2400" baseline="30000" dirty="0"/>
                            <a:t>5</a:t>
                          </a:r>
                        </a:p>
                        <a:p>
                          <a:pPr marL="0" lvl="0" indent="0" algn="ctr" rtl="0">
                            <a:spcBef>
                              <a:spcPts val="0"/>
                            </a:spcBef>
                            <a:spcAft>
                              <a:spcPts val="0"/>
                            </a:spcAft>
                            <a:buClr>
                              <a:schemeClr val="dk1"/>
                            </a:buClr>
                            <a:buSzPts val="1100"/>
                            <a:buFont typeface="Arial"/>
                            <a:buNone/>
                          </a:pPr>
                          <a:endParaRPr dirty="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679621">
                    <a:tc gridSpan="2">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1" i="0" u="none" strike="noStrike" kern="0" cap="none" spc="0" normalizeH="0" baseline="0" noProof="0" dirty="0">
                              <a:ln>
                                <a:noFill/>
                              </a:ln>
                              <a:solidFill>
                                <a:srgbClr val="000000"/>
                              </a:solidFill>
                              <a:effectLst/>
                              <a:uLnTx/>
                              <a:uFillTx/>
                              <a:latin typeface="Arial"/>
                              <a:cs typeface="Arial"/>
                              <a:sym typeface="Arial"/>
                            </a:rPr>
                            <a:t>Extension:  </a:t>
                          </a:r>
                          <a:r>
                            <a:rPr kumimoji="0" lang="en-GB" sz="1400" b="0" i="0" u="none" strike="noStrike" kern="0" cap="none" spc="0" normalizeH="0" baseline="0" noProof="0" dirty="0">
                              <a:ln>
                                <a:noFill/>
                              </a:ln>
                              <a:solidFill>
                                <a:srgbClr val="000000"/>
                              </a:solidFill>
                              <a:effectLst/>
                              <a:uLnTx/>
                              <a:uFillTx/>
                              <a:latin typeface="Arial"/>
                              <a:cs typeface="Arial"/>
                              <a:sym typeface="Arial"/>
                            </a:rPr>
                            <a:t>What is the connection between the indices the two part a)’s and the indices in each answer?  Can you generalise this?  How else could you write the answers to the part b) questions?</a:t>
                          </a: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tcPr>
                    </a:tc>
                    <a:tc hMerge="1">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GB" sz="1600" b="0" i="0" u="none" strike="noStrike" kern="0" cap="none" spc="0" normalizeH="0" baseline="0" noProof="0" dirty="0">
                            <a:ln>
                              <a:noFill/>
                            </a:ln>
                            <a:solidFill>
                              <a:srgbClr val="000000"/>
                            </a:solidFill>
                            <a:effectLst/>
                            <a:uLnTx/>
                            <a:uFillTx/>
                            <a:latin typeface="Arial"/>
                            <a:cs typeface="Arial"/>
                            <a:sym typeface="Arial"/>
                          </a:endParaRPr>
                        </a:p>
                      </a:txBody>
                      <a:tcPr marL="91425" marR="91425" marT="91425" marB="91425">
                        <a:lnL w="9525" cap="flat" cmpd="sng" algn="ctr">
                          <a:solidFill>
                            <a:srgbClr val="000000"/>
                          </a:solidFill>
                          <a:prstDash val="solid"/>
                          <a:round/>
                          <a:headEnd type="none" w="sm" len="sm"/>
                          <a:tailEnd type="none" w="sm" len="sm"/>
                        </a:lnL>
                        <a:lnR w="9525" cap="flat" cmpd="sng" algn="ctr">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tcPr>
                    </a:tc>
                    <a:extLst>
                      <a:ext uri="{0D108BD9-81ED-4DB2-BD59-A6C34878D82A}">
                        <a16:rowId xmlns:a16="http://schemas.microsoft.com/office/drawing/2014/main" val="1651434107"/>
                      </a:ext>
                    </a:extLst>
                  </a:tr>
                </a:tbl>
              </a:graphicData>
            </a:graphic>
          </p:graphicFrame>
        </mc:Fallback>
      </mc:AlternateContent>
      <p:cxnSp>
        <p:nvCxnSpPr>
          <p:cNvPr id="3" name="Straight Connector 2">
            <a:extLst>
              <a:ext uri="{FF2B5EF4-FFF2-40B4-BE49-F238E27FC236}">
                <a16:creationId xmlns:a16="http://schemas.microsoft.com/office/drawing/2014/main" id="{9EBA8CFF-79BD-8245-BC17-751D3C5CAF93}"/>
              </a:ext>
            </a:extLst>
          </p:cNvPr>
          <p:cNvCxnSpPr/>
          <p:nvPr/>
        </p:nvCxnSpPr>
        <p:spPr>
          <a:xfrm flipV="1">
            <a:off x="3085071" y="2615669"/>
            <a:ext cx="296562" cy="247135"/>
          </a:xfrm>
          <a:prstGeom prst="line">
            <a:avLst/>
          </a:prstGeom>
          <a:ln w="28575"/>
        </p:spPr>
        <p:style>
          <a:lnRef idx="1">
            <a:schemeClr val="dk1"/>
          </a:lnRef>
          <a:fillRef idx="0">
            <a:schemeClr val="dk1"/>
          </a:fillRef>
          <a:effectRef idx="0">
            <a:schemeClr val="dk1"/>
          </a:effectRef>
          <a:fontRef idx="minor">
            <a:schemeClr val="tx1"/>
          </a:fontRef>
        </p:style>
      </p:cxnSp>
      <p:cxnSp>
        <p:nvCxnSpPr>
          <p:cNvPr id="5" name="Straight Connector 4">
            <a:extLst>
              <a:ext uri="{FF2B5EF4-FFF2-40B4-BE49-F238E27FC236}">
                <a16:creationId xmlns:a16="http://schemas.microsoft.com/office/drawing/2014/main" id="{EA7EEA3A-FBD2-794B-95E9-0BCFD5DEF762}"/>
              </a:ext>
            </a:extLst>
          </p:cNvPr>
          <p:cNvCxnSpPr/>
          <p:nvPr/>
        </p:nvCxnSpPr>
        <p:spPr>
          <a:xfrm flipV="1">
            <a:off x="2697890" y="2613610"/>
            <a:ext cx="296562" cy="247135"/>
          </a:xfrm>
          <a:prstGeom prst="line">
            <a:avLst/>
          </a:prstGeom>
          <a:ln w="28575"/>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24F86325-CD2A-6046-802E-0FC8EBCFC031}"/>
              </a:ext>
            </a:extLst>
          </p:cNvPr>
          <p:cNvCxnSpPr/>
          <p:nvPr/>
        </p:nvCxnSpPr>
        <p:spPr>
          <a:xfrm flipV="1">
            <a:off x="3715265" y="2193324"/>
            <a:ext cx="296562" cy="247135"/>
          </a:xfrm>
          <a:prstGeom prst="line">
            <a:avLst/>
          </a:prstGeom>
          <a:ln w="28575"/>
        </p:spPr>
        <p:style>
          <a:lnRef idx="1">
            <a:schemeClr val="dk1"/>
          </a:lnRef>
          <a:fillRef idx="0">
            <a:schemeClr val="dk1"/>
          </a:fillRef>
          <a:effectRef idx="0">
            <a:schemeClr val="dk1"/>
          </a:effectRef>
          <a:fontRef idx="minor">
            <a:schemeClr val="tx1"/>
          </a:fontRef>
        </p:style>
      </p:cxnSp>
      <p:cxnSp>
        <p:nvCxnSpPr>
          <p:cNvPr id="7" name="Straight Connector 6">
            <a:extLst>
              <a:ext uri="{FF2B5EF4-FFF2-40B4-BE49-F238E27FC236}">
                <a16:creationId xmlns:a16="http://schemas.microsoft.com/office/drawing/2014/main" id="{29909744-87F4-704E-80B2-67566CD453F7}"/>
              </a:ext>
            </a:extLst>
          </p:cNvPr>
          <p:cNvCxnSpPr/>
          <p:nvPr/>
        </p:nvCxnSpPr>
        <p:spPr>
          <a:xfrm flipV="1">
            <a:off x="3233352" y="2193324"/>
            <a:ext cx="296562" cy="247135"/>
          </a:xfrm>
          <a:prstGeom prst="line">
            <a:avLst/>
          </a:prstGeom>
          <a:ln w="28575"/>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B3F6EC11-0976-1E40-8531-3FC48C5CD1A8}"/>
              </a:ext>
            </a:extLst>
          </p:cNvPr>
          <p:cNvCxnSpPr/>
          <p:nvPr/>
        </p:nvCxnSpPr>
        <p:spPr>
          <a:xfrm flipV="1">
            <a:off x="2936790" y="4241455"/>
            <a:ext cx="296562" cy="247135"/>
          </a:xfrm>
          <a:prstGeom prst="line">
            <a:avLst/>
          </a:prstGeom>
          <a:ln w="28575"/>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A7F91EAA-10BF-8346-A51C-BC49B2482DB4}"/>
              </a:ext>
            </a:extLst>
          </p:cNvPr>
          <p:cNvCxnSpPr/>
          <p:nvPr/>
        </p:nvCxnSpPr>
        <p:spPr>
          <a:xfrm flipV="1">
            <a:off x="2640228" y="4241454"/>
            <a:ext cx="296562" cy="247135"/>
          </a:xfrm>
          <a:prstGeom prst="line">
            <a:avLst/>
          </a:prstGeom>
          <a:ln w="28575"/>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C63A9CC9-3EE4-5640-B98E-41AB9FE48CEF}"/>
              </a:ext>
            </a:extLst>
          </p:cNvPr>
          <p:cNvCxnSpPr/>
          <p:nvPr/>
        </p:nvCxnSpPr>
        <p:spPr>
          <a:xfrm flipV="1">
            <a:off x="2368380" y="4241453"/>
            <a:ext cx="296562" cy="247135"/>
          </a:xfrm>
          <a:prstGeom prst="line">
            <a:avLst/>
          </a:prstGeom>
          <a:ln w="28575"/>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CE36C213-6B02-8344-93ED-7D926B2CC133}"/>
              </a:ext>
            </a:extLst>
          </p:cNvPr>
          <p:cNvCxnSpPr/>
          <p:nvPr/>
        </p:nvCxnSpPr>
        <p:spPr>
          <a:xfrm flipV="1">
            <a:off x="3529914" y="4635942"/>
            <a:ext cx="296562" cy="247135"/>
          </a:xfrm>
          <a:prstGeom prst="line">
            <a:avLst/>
          </a:prstGeom>
          <a:ln w="28575"/>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87B50A1C-15A0-5A49-B26F-2F1193500E3B}"/>
              </a:ext>
            </a:extLst>
          </p:cNvPr>
          <p:cNvCxnSpPr/>
          <p:nvPr/>
        </p:nvCxnSpPr>
        <p:spPr>
          <a:xfrm flipV="1">
            <a:off x="3233352" y="4635941"/>
            <a:ext cx="296562" cy="247135"/>
          </a:xfrm>
          <a:prstGeom prst="line">
            <a:avLst/>
          </a:prstGeom>
          <a:ln w="28575"/>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A8407824-193C-A749-93B8-0EFDA1D883AB}"/>
              </a:ext>
            </a:extLst>
          </p:cNvPr>
          <p:cNvCxnSpPr/>
          <p:nvPr/>
        </p:nvCxnSpPr>
        <p:spPr>
          <a:xfrm flipV="1">
            <a:off x="2961504" y="4635940"/>
            <a:ext cx="296562" cy="247135"/>
          </a:xfrm>
          <a:prstGeom prst="line">
            <a:avLst/>
          </a:prstGeom>
          <a:ln w="28575"/>
        </p:spPr>
        <p:style>
          <a:lnRef idx="1">
            <a:schemeClr val="dk1"/>
          </a:lnRef>
          <a:fillRef idx="0">
            <a:schemeClr val="dk1"/>
          </a:fillRef>
          <a:effectRef idx="0">
            <a:schemeClr val="dk1"/>
          </a:effectRef>
          <a:fontRef idx="minor">
            <a:schemeClr val="tx1"/>
          </a:fontRef>
        </p:style>
      </p:cxnSp>
      <p:sp>
        <p:nvSpPr>
          <p:cNvPr id="14" name="TextBox 13">
            <a:extLst>
              <a:ext uri="{FF2B5EF4-FFF2-40B4-BE49-F238E27FC236}">
                <a16:creationId xmlns:a16="http://schemas.microsoft.com/office/drawing/2014/main" id="{ABB8E938-6EFF-B646-B398-A53ED177AA5A}"/>
              </a:ext>
            </a:extLst>
          </p:cNvPr>
          <p:cNvSpPr txBox="1"/>
          <p:nvPr/>
        </p:nvSpPr>
        <p:spPr>
          <a:xfrm>
            <a:off x="262435" y="3064088"/>
            <a:ext cx="2513716" cy="523220"/>
          </a:xfrm>
          <a:custGeom>
            <a:avLst/>
            <a:gdLst>
              <a:gd name="connsiteX0" fmla="*/ 0 w 2513716"/>
              <a:gd name="connsiteY0" fmla="*/ 0 h 523220"/>
              <a:gd name="connsiteX1" fmla="*/ 603292 w 2513716"/>
              <a:gd name="connsiteY1" fmla="*/ 0 h 523220"/>
              <a:gd name="connsiteX2" fmla="*/ 1156309 w 2513716"/>
              <a:gd name="connsiteY2" fmla="*/ 0 h 523220"/>
              <a:gd name="connsiteX3" fmla="*/ 1835013 w 2513716"/>
              <a:gd name="connsiteY3" fmla="*/ 0 h 523220"/>
              <a:gd name="connsiteX4" fmla="*/ 2513716 w 2513716"/>
              <a:gd name="connsiteY4" fmla="*/ 0 h 523220"/>
              <a:gd name="connsiteX5" fmla="*/ 2513716 w 2513716"/>
              <a:gd name="connsiteY5" fmla="*/ 523220 h 523220"/>
              <a:gd name="connsiteX6" fmla="*/ 1935561 w 2513716"/>
              <a:gd name="connsiteY6" fmla="*/ 523220 h 523220"/>
              <a:gd name="connsiteX7" fmla="*/ 1357407 w 2513716"/>
              <a:gd name="connsiteY7" fmla="*/ 523220 h 523220"/>
              <a:gd name="connsiteX8" fmla="*/ 678703 w 2513716"/>
              <a:gd name="connsiteY8" fmla="*/ 523220 h 523220"/>
              <a:gd name="connsiteX9" fmla="*/ 0 w 2513716"/>
              <a:gd name="connsiteY9" fmla="*/ 523220 h 523220"/>
              <a:gd name="connsiteX10" fmla="*/ 0 w 2513716"/>
              <a:gd name="connsiteY10"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13716" h="523220" extrusionOk="0">
                <a:moveTo>
                  <a:pt x="0" y="0"/>
                </a:moveTo>
                <a:cubicBezTo>
                  <a:pt x="133895" y="-10657"/>
                  <a:pt x="428585" y="-8944"/>
                  <a:pt x="603292" y="0"/>
                </a:cubicBezTo>
                <a:cubicBezTo>
                  <a:pt x="777999" y="8944"/>
                  <a:pt x="916956" y="-11635"/>
                  <a:pt x="1156309" y="0"/>
                </a:cubicBezTo>
                <a:cubicBezTo>
                  <a:pt x="1395662" y="11635"/>
                  <a:pt x="1658154" y="-18793"/>
                  <a:pt x="1835013" y="0"/>
                </a:cubicBezTo>
                <a:cubicBezTo>
                  <a:pt x="2011872" y="18793"/>
                  <a:pt x="2189859" y="241"/>
                  <a:pt x="2513716" y="0"/>
                </a:cubicBezTo>
                <a:cubicBezTo>
                  <a:pt x="2536828" y="254862"/>
                  <a:pt x="2531305" y="310615"/>
                  <a:pt x="2513716" y="523220"/>
                </a:cubicBezTo>
                <a:cubicBezTo>
                  <a:pt x="2321192" y="542231"/>
                  <a:pt x="2204767" y="523344"/>
                  <a:pt x="1935561" y="523220"/>
                </a:cubicBezTo>
                <a:cubicBezTo>
                  <a:pt x="1666356" y="523096"/>
                  <a:pt x="1485954" y="543240"/>
                  <a:pt x="1357407" y="523220"/>
                </a:cubicBezTo>
                <a:cubicBezTo>
                  <a:pt x="1228860" y="503200"/>
                  <a:pt x="903967" y="498547"/>
                  <a:pt x="678703" y="523220"/>
                </a:cubicBezTo>
                <a:cubicBezTo>
                  <a:pt x="453439" y="547893"/>
                  <a:pt x="161667" y="535338"/>
                  <a:pt x="0" y="523220"/>
                </a:cubicBezTo>
                <a:cubicBezTo>
                  <a:pt x="20967" y="296089"/>
                  <a:pt x="-10113" y="248443"/>
                  <a:pt x="0" y="0"/>
                </a:cubicBezTo>
                <a:close/>
              </a:path>
            </a:pathLst>
          </a:custGeom>
          <a:noFill/>
          <a:ln w="19050">
            <a:solidFill>
              <a:srgbClr val="7030A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txBody>
          <a:bodyPr wrap="square" rtlCol="0">
            <a:spAutoFit/>
          </a:bodyPr>
          <a:lstStyle/>
          <a:p>
            <a:pPr lvl="0" algn="ctr"/>
            <a:r>
              <a:rPr lang="en-GB" dirty="0">
                <a:solidFill>
                  <a:srgbClr val="7030A0"/>
                </a:solidFill>
                <a:latin typeface="Shadows Into Light Two" panose="02000506000000020004" pitchFamily="2" charset="0"/>
              </a:rPr>
              <a:t>Write as a fraction, then cancel the fraction down.</a:t>
            </a:r>
          </a:p>
        </p:txBody>
      </p:sp>
    </p:spTree>
    <p:extLst>
      <p:ext uri="{BB962C8B-B14F-4D97-AF65-F5344CB8AC3E}">
        <p14:creationId xmlns:p14="http://schemas.microsoft.com/office/powerpoint/2010/main" val="2216677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120" name="Google Shape;120;ga2e4b46b51_0_0"/>
              <p:cNvGraphicFramePr/>
              <p:nvPr>
                <p:extLst>
                  <p:ext uri="{D42A27DB-BD31-4B8C-83A1-F6EECF244321}">
                    <p14:modId xmlns:p14="http://schemas.microsoft.com/office/powerpoint/2010/main" val="2505707688"/>
                  </p:ext>
                </p:extLst>
              </p:nvPr>
            </p:nvGraphicFramePr>
            <p:xfrm>
              <a:off x="130629" y="154380"/>
              <a:ext cx="8882742" cy="6617123"/>
            </p:xfrm>
            <a:graphic>
              <a:graphicData uri="http://schemas.openxmlformats.org/drawingml/2006/table">
                <a:tbl>
                  <a:tblPr>
                    <a:noFill/>
                    <a:tableStyleId>{2572A604-6930-44FA-8A8C-41554DEEE212}</a:tableStyleId>
                  </a:tblPr>
                  <a:tblGrid>
                    <a:gridCol w="3450183">
                      <a:extLst>
                        <a:ext uri="{9D8B030D-6E8A-4147-A177-3AD203B41FA5}">
                          <a16:colId xmlns:a16="http://schemas.microsoft.com/office/drawing/2014/main" val="20000"/>
                        </a:ext>
                      </a:extLst>
                    </a:gridCol>
                    <a:gridCol w="3450183">
                      <a:extLst>
                        <a:ext uri="{9D8B030D-6E8A-4147-A177-3AD203B41FA5}">
                          <a16:colId xmlns:a16="http://schemas.microsoft.com/office/drawing/2014/main" val="20001"/>
                        </a:ext>
                      </a:extLst>
                    </a:gridCol>
                    <a:gridCol w="1982376">
                      <a:extLst>
                        <a:ext uri="{9D8B030D-6E8A-4147-A177-3AD203B41FA5}">
                          <a16:colId xmlns:a16="http://schemas.microsoft.com/office/drawing/2014/main" val="20002"/>
                        </a:ext>
                      </a:extLst>
                    </a:gridCol>
                  </a:tblGrid>
                  <a:tr h="433945">
                    <a:tc gridSpan="3">
                      <a:txBody>
                        <a:bodyPr/>
                        <a:lstStyle/>
                        <a:p>
                          <a:pPr marL="0" lvl="0" indent="0" algn="ctr" rtl="0">
                            <a:spcBef>
                              <a:spcPts val="0"/>
                            </a:spcBef>
                            <a:spcAft>
                              <a:spcPts val="0"/>
                            </a:spcAft>
                            <a:buNone/>
                          </a:pPr>
                          <a:r>
                            <a:rPr lang="en-GB" b="1" dirty="0"/>
                            <a:t>Laws of Indices (Division) (2)</a:t>
                          </a:r>
                          <a:endParaRPr b="1" dirty="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27956">
                    <a:tc>
                      <a:txBody>
                        <a:bodyPr/>
                        <a:lstStyle/>
                        <a:p>
                          <a:pPr marL="0" lvl="0" indent="0" algn="ctr" rtl="0">
                            <a:spcBef>
                              <a:spcPts val="0"/>
                            </a:spcBef>
                            <a:spcAft>
                              <a:spcPts val="0"/>
                            </a:spcAft>
                            <a:buNone/>
                          </a:pPr>
                          <a:r>
                            <a:rPr lang="en-GB" sz="1800" dirty="0"/>
                            <a:t>I DO</a:t>
                          </a:r>
                          <a:endParaRPr sz="1800" dirty="0"/>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4CCCC"/>
                        </a:solidFill>
                      </a:tcPr>
                    </a:tc>
                    <a:tc>
                      <a:txBody>
                        <a:bodyPr/>
                        <a:lstStyle/>
                        <a:p>
                          <a:pPr marL="0" lvl="0" indent="0" algn="ctr" rtl="0">
                            <a:spcBef>
                              <a:spcPts val="0"/>
                            </a:spcBef>
                            <a:spcAft>
                              <a:spcPts val="0"/>
                            </a:spcAft>
                            <a:buNone/>
                          </a:pPr>
                          <a:r>
                            <a:rPr lang="en-GB" sz="1800" dirty="0"/>
                            <a:t>WE DO</a:t>
                          </a:r>
                          <a:endParaRPr sz="1800" dirty="0"/>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tc>
                      <a:txBody>
                        <a:bodyPr/>
                        <a:lstStyle/>
                        <a:p>
                          <a:pPr marL="0" lvl="0" indent="0" algn="ctr" rtl="0">
                            <a:spcBef>
                              <a:spcPts val="0"/>
                            </a:spcBef>
                            <a:spcAft>
                              <a:spcPts val="0"/>
                            </a:spcAft>
                            <a:buNone/>
                          </a:pPr>
                          <a:r>
                            <a:rPr lang="en-GB" sz="1800" dirty="0"/>
                            <a:t>YOU DO</a:t>
                          </a:r>
                          <a:endParaRPr sz="1800" dirty="0"/>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extLst>
                      <a:ext uri="{0D108BD9-81ED-4DB2-BD59-A6C34878D82A}">
                        <a16:rowId xmlns:a16="http://schemas.microsoft.com/office/drawing/2014/main" val="10001"/>
                      </a:ext>
                    </a:extLst>
                  </a:tr>
                  <a:tr h="5655222">
                    <a:tc>
                      <a:txBody>
                        <a:bodyPr/>
                        <a:lstStyle/>
                        <a:p>
                          <a:pPr marL="0" lvl="0" indent="0" algn="ctr" rtl="0">
                            <a:spcBef>
                              <a:spcPts val="0"/>
                            </a:spcBef>
                            <a:spcAft>
                              <a:spcPts val="0"/>
                            </a:spcAft>
                            <a:buNone/>
                          </a:pPr>
                          <a:r>
                            <a:rPr lang="en-GB" sz="1600" dirty="0"/>
                            <a:t>Write each of the following as a single power:</a:t>
                          </a:r>
                        </a:p>
                        <a:p>
                          <a:pPr marL="0" lvl="0" indent="0" algn="ctr" rtl="0">
                            <a:spcBef>
                              <a:spcPts val="0"/>
                            </a:spcBef>
                            <a:spcAft>
                              <a:spcPts val="0"/>
                            </a:spcAft>
                            <a:buNone/>
                          </a:pPr>
                          <a:endParaRPr lang="en-GB" sz="1100" dirty="0"/>
                        </a:p>
                        <a:p>
                          <a:pPr marL="0" lvl="0" indent="0" algn="ctr" rtl="0">
                            <a:spcBef>
                              <a:spcPts val="0"/>
                            </a:spcBef>
                            <a:spcAft>
                              <a:spcPts val="0"/>
                            </a:spcAft>
                            <a:buNone/>
                          </a:pPr>
                          <a:r>
                            <a:rPr lang="en-GB" sz="2400" dirty="0">
                              <a:solidFill>
                                <a:schemeClr val="tx1"/>
                              </a:solidFill>
                            </a:rPr>
                            <a:t>a) </a:t>
                          </a:r>
                          <a:r>
                            <a:rPr lang="en-GB" sz="2400" dirty="0">
                              <a:solidFill>
                                <a:srgbClr val="FF0000"/>
                              </a:solidFill>
                            </a:rPr>
                            <a:t>g</a:t>
                          </a:r>
                          <a:r>
                            <a:rPr lang="en-GB" sz="2400" baseline="30000" dirty="0">
                              <a:solidFill>
                                <a:srgbClr val="FF0000"/>
                              </a:solidFill>
                            </a:rPr>
                            <a:t>6</a:t>
                          </a:r>
                          <a:r>
                            <a:rPr lang="en-GB" sz="2400" baseline="0" dirty="0"/>
                            <a:t> ÷ </a:t>
                          </a:r>
                          <a:r>
                            <a:rPr lang="en-GB" sz="2400" baseline="0" dirty="0">
                              <a:solidFill>
                                <a:srgbClr val="00B050"/>
                              </a:solidFill>
                            </a:rPr>
                            <a:t>g</a:t>
                          </a:r>
                          <a:r>
                            <a:rPr lang="en-GB" sz="2400" baseline="30000" dirty="0">
                              <a:solidFill>
                                <a:srgbClr val="00B050"/>
                              </a:solidFill>
                            </a:rPr>
                            <a:t>4</a:t>
                          </a:r>
                        </a:p>
                        <a:p>
                          <a:pPr marL="0" lvl="0" indent="0" algn="ctr" rtl="0">
                            <a:spcBef>
                              <a:spcPts val="0"/>
                            </a:spcBef>
                            <a:spcAft>
                              <a:spcPts val="0"/>
                            </a:spcAft>
                            <a:buNone/>
                          </a:pPr>
                          <a14:m>
                            <m:oMathPara xmlns:m="http://schemas.openxmlformats.org/officeDocument/2006/math">
                              <m:oMathParaPr>
                                <m:jc m:val="centerGroup"/>
                              </m:oMathParaPr>
                              <m:oMath xmlns:m="http://schemas.openxmlformats.org/officeDocument/2006/math">
                                <m:r>
                                  <m:rPr>
                                    <m:nor/>
                                  </m:rPr>
                                  <a:rPr lang="en-GB" sz="2400" b="0" i="0" spc="300" baseline="0" smtClean="0">
                                    <a:latin typeface="Shadows Into Light Two" panose="02000506000000020004" pitchFamily="2" charset="0"/>
                                  </a:rPr>
                                  <m:t>=</m:t>
                                </m:r>
                                <m:f>
                                  <m:fPr>
                                    <m:ctrlPr>
                                      <a:rPr lang="en-GB" sz="2400" b="0" i="1" spc="300" baseline="0" smtClean="0">
                                        <a:latin typeface="Cambria Math" panose="02040503050406030204" pitchFamily="18" charset="0"/>
                                      </a:rPr>
                                    </m:ctrlPr>
                                  </m:fPr>
                                  <m:num>
                                    <m:sSup>
                                      <m:sSupPr>
                                        <m:ctrlPr>
                                          <a:rPr lang="en-GB" sz="2400" b="0" i="1" spc="300" baseline="0" smtClean="0">
                                            <a:solidFill>
                                              <a:srgbClr val="FF0000"/>
                                            </a:solidFill>
                                            <a:latin typeface="Cambria Math" panose="02040503050406030204" pitchFamily="18" charset="0"/>
                                          </a:rPr>
                                        </m:ctrlPr>
                                      </m:sSupPr>
                                      <m:e>
                                        <m:r>
                                          <m:rPr>
                                            <m:nor/>
                                          </m:rPr>
                                          <a:rPr lang="en-GB" sz="2400" b="0" i="0" spc="300" baseline="0" smtClean="0">
                                            <a:solidFill>
                                              <a:srgbClr val="FF0000"/>
                                            </a:solidFill>
                                            <a:latin typeface="Shadows Into Light Two" panose="02000506000000020004" pitchFamily="2" charset="0"/>
                                          </a:rPr>
                                          <m:t>1</m:t>
                                        </m:r>
                                        <m:r>
                                          <m:rPr>
                                            <m:nor/>
                                          </m:rPr>
                                          <a:rPr lang="en-GB" sz="2400" b="0" i="0" spc="300" baseline="0" smtClean="0">
                                            <a:solidFill>
                                              <a:srgbClr val="FF0000"/>
                                            </a:solidFill>
                                            <a:latin typeface="Shadows Into Light Two" panose="02000506000000020004" pitchFamily="2" charset="0"/>
                                          </a:rPr>
                                          <m:t>xg</m:t>
                                        </m:r>
                                      </m:e>
                                      <m:sup>
                                        <m:r>
                                          <m:rPr>
                                            <m:nor/>
                                          </m:rPr>
                                          <a:rPr lang="en-GB" sz="2400" b="0" i="0" spc="300" baseline="0" smtClean="0">
                                            <a:solidFill>
                                              <a:srgbClr val="FF0000"/>
                                            </a:solidFill>
                                            <a:latin typeface="Shadows Into Light Two" panose="02000506000000020004" pitchFamily="2" charset="0"/>
                                          </a:rPr>
                                          <m:t>6</m:t>
                                        </m:r>
                                      </m:sup>
                                    </m:sSup>
                                  </m:num>
                                  <m:den>
                                    <m:sSup>
                                      <m:sSupPr>
                                        <m:ctrlPr>
                                          <a:rPr lang="en-GB" sz="2400" b="0" i="1" spc="300" baseline="0" smtClean="0">
                                            <a:solidFill>
                                              <a:srgbClr val="00B050"/>
                                            </a:solidFill>
                                            <a:latin typeface="Cambria Math" panose="02040503050406030204" pitchFamily="18" charset="0"/>
                                          </a:rPr>
                                        </m:ctrlPr>
                                      </m:sSupPr>
                                      <m:e>
                                        <m:r>
                                          <m:rPr>
                                            <m:nor/>
                                          </m:rPr>
                                          <a:rPr lang="en-GB" sz="2400" b="0" i="0" spc="300" baseline="0" smtClean="0">
                                            <a:solidFill>
                                              <a:srgbClr val="00B050"/>
                                            </a:solidFill>
                                            <a:latin typeface="Shadows Into Light Two" panose="02000506000000020004" pitchFamily="2" charset="0"/>
                                          </a:rPr>
                                          <m:t>1</m:t>
                                        </m:r>
                                        <m:r>
                                          <m:rPr>
                                            <m:nor/>
                                          </m:rPr>
                                          <a:rPr lang="en-GB" sz="2400" b="0" i="0" spc="300" baseline="0" smtClean="0">
                                            <a:solidFill>
                                              <a:srgbClr val="00B050"/>
                                            </a:solidFill>
                                            <a:latin typeface="Shadows Into Light Two" panose="02000506000000020004" pitchFamily="2" charset="0"/>
                                          </a:rPr>
                                          <m:t>xg</m:t>
                                        </m:r>
                                      </m:e>
                                      <m:sup>
                                        <m:r>
                                          <m:rPr>
                                            <m:nor/>
                                          </m:rPr>
                                          <a:rPr lang="en-GB" sz="2400" b="0" i="0" spc="300" baseline="0" smtClean="0">
                                            <a:solidFill>
                                              <a:srgbClr val="00B050"/>
                                            </a:solidFill>
                                            <a:latin typeface="Shadows Into Light Two" panose="02000506000000020004" pitchFamily="2" charset="0"/>
                                          </a:rPr>
                                          <m:t>4</m:t>
                                        </m:r>
                                      </m:sup>
                                    </m:sSup>
                                  </m:den>
                                </m:f>
                                <m:r>
                                  <m:rPr>
                                    <m:nor/>
                                  </m:rPr>
                                  <a:rPr lang="en-GB" sz="2400" b="0" i="0" spc="300" baseline="0" smtClean="0">
                                    <a:latin typeface="Shadows Into Light Two" panose="02000506000000020004" pitchFamily="2" charset="0"/>
                                  </a:rPr>
                                  <m:t>=</m:t>
                                </m:r>
                                <m:f>
                                  <m:fPr>
                                    <m:ctrlPr>
                                      <a:rPr lang="en-GB" sz="2400" b="0" i="1" spc="300" baseline="0" smtClean="0">
                                        <a:latin typeface="Cambria Math" panose="02040503050406030204" pitchFamily="18" charset="0"/>
                                      </a:rPr>
                                    </m:ctrlPr>
                                  </m:fPr>
                                  <m:num>
                                    <m:r>
                                      <m:rPr>
                                        <m:nor/>
                                      </m:rPr>
                                      <a:rPr lang="en-GB" sz="2400" b="0" i="0" spc="300" baseline="0" smtClean="0">
                                        <a:solidFill>
                                          <a:srgbClr val="FF0000"/>
                                        </a:solidFill>
                                        <a:latin typeface="Shadows Into Light Two" panose="02000506000000020004" pitchFamily="2" charset="0"/>
                                      </a:rPr>
                                      <m:t>1</m:t>
                                    </m:r>
                                  </m:num>
                                  <m:den>
                                    <m:r>
                                      <m:rPr>
                                        <m:nor/>
                                      </m:rPr>
                                      <a:rPr lang="en-GB" sz="2400" b="0" i="0" spc="300" baseline="0" smtClean="0">
                                        <a:solidFill>
                                          <a:srgbClr val="00B050"/>
                                        </a:solidFill>
                                        <a:latin typeface="Shadows Into Light Two" panose="02000506000000020004" pitchFamily="2" charset="0"/>
                                      </a:rPr>
                                      <m:t>1</m:t>
                                    </m:r>
                                  </m:den>
                                </m:f>
                                <m:r>
                                  <m:rPr>
                                    <m:nor/>
                                  </m:rPr>
                                  <a:rPr lang="en-GB" sz="2400" b="0" i="0" spc="300" baseline="0" smtClean="0">
                                    <a:solidFill>
                                      <a:schemeClr val="tx1"/>
                                    </a:solidFill>
                                    <a:latin typeface="Shadows Into Light Two" panose="02000506000000020004" pitchFamily="2" charset="0"/>
                                    <a:ea typeface="Cambria Math" panose="02040503050406030204" pitchFamily="18" charset="0"/>
                                  </a:rPr>
                                  <m:t>×</m:t>
                                </m:r>
                                <m:f>
                                  <m:fPr>
                                    <m:ctrlPr>
                                      <a:rPr lang="en-GB" sz="2400" b="0" i="1" spc="300" baseline="0" smtClean="0">
                                        <a:solidFill>
                                          <a:schemeClr val="tx1"/>
                                        </a:solidFill>
                                        <a:latin typeface="Cambria Math" panose="02040503050406030204" pitchFamily="18" charset="0"/>
                                        <a:ea typeface="Cambria Math" panose="02040503050406030204" pitchFamily="18" charset="0"/>
                                      </a:rPr>
                                    </m:ctrlPr>
                                  </m:fPr>
                                  <m:num>
                                    <m:sSup>
                                      <m:sSupPr>
                                        <m:ctrlPr>
                                          <a:rPr lang="en-GB" sz="2400" b="0" i="1" spc="300" baseline="0" smtClean="0">
                                            <a:solidFill>
                                              <a:srgbClr val="FF0000"/>
                                            </a:solidFill>
                                            <a:latin typeface="Cambria Math" panose="02040503050406030204" pitchFamily="18" charset="0"/>
                                            <a:ea typeface="Cambria Math" panose="02040503050406030204" pitchFamily="18" charset="0"/>
                                          </a:rPr>
                                        </m:ctrlPr>
                                      </m:sSupPr>
                                      <m:e>
                                        <m:r>
                                          <m:rPr>
                                            <m:nor/>
                                          </m:rPr>
                                          <a:rPr lang="en-GB" sz="2400" b="0" i="0" spc="300" baseline="0" smtClean="0">
                                            <a:solidFill>
                                              <a:srgbClr val="FF0000"/>
                                            </a:solidFill>
                                            <a:latin typeface="Shadows Into Light Two" panose="02000506000000020004" pitchFamily="2" charset="0"/>
                                            <a:ea typeface="Cambria Math" panose="02040503050406030204" pitchFamily="18" charset="0"/>
                                          </a:rPr>
                                          <m:t>g</m:t>
                                        </m:r>
                                      </m:e>
                                      <m:sup>
                                        <m:r>
                                          <m:rPr>
                                            <m:nor/>
                                          </m:rPr>
                                          <a:rPr lang="en-GB" sz="2400" b="0" i="0" spc="300" baseline="0" smtClean="0">
                                            <a:solidFill>
                                              <a:srgbClr val="FF0000"/>
                                            </a:solidFill>
                                            <a:latin typeface="Shadows Into Light Two" panose="02000506000000020004" pitchFamily="2" charset="0"/>
                                            <a:ea typeface="Cambria Math" panose="02040503050406030204" pitchFamily="18" charset="0"/>
                                          </a:rPr>
                                          <m:t>6</m:t>
                                        </m:r>
                                      </m:sup>
                                    </m:sSup>
                                  </m:num>
                                  <m:den>
                                    <m:sSup>
                                      <m:sSupPr>
                                        <m:ctrlPr>
                                          <a:rPr lang="en-GB" sz="2400" b="0" i="1" spc="300" baseline="0" smtClean="0">
                                            <a:solidFill>
                                              <a:srgbClr val="00B050"/>
                                            </a:solidFill>
                                            <a:latin typeface="Cambria Math" panose="02040503050406030204" pitchFamily="18" charset="0"/>
                                            <a:ea typeface="Cambria Math" panose="02040503050406030204" pitchFamily="18" charset="0"/>
                                          </a:rPr>
                                        </m:ctrlPr>
                                      </m:sSupPr>
                                      <m:e>
                                        <m:r>
                                          <m:rPr>
                                            <m:nor/>
                                          </m:rPr>
                                          <a:rPr lang="en-GB" sz="2400" b="0" i="0" spc="300" baseline="0" smtClean="0">
                                            <a:solidFill>
                                              <a:srgbClr val="00B050"/>
                                            </a:solidFill>
                                            <a:latin typeface="Shadows Into Light Two" panose="02000506000000020004" pitchFamily="2" charset="0"/>
                                            <a:ea typeface="Cambria Math" panose="02040503050406030204" pitchFamily="18" charset="0"/>
                                          </a:rPr>
                                          <m:t>g</m:t>
                                        </m:r>
                                      </m:e>
                                      <m:sup>
                                        <m:r>
                                          <m:rPr>
                                            <m:nor/>
                                          </m:rPr>
                                          <a:rPr lang="en-GB" sz="2400" b="0" i="0" spc="300" baseline="0" smtClean="0">
                                            <a:solidFill>
                                              <a:srgbClr val="00B050"/>
                                            </a:solidFill>
                                            <a:latin typeface="Shadows Into Light Two" panose="02000506000000020004" pitchFamily="2" charset="0"/>
                                            <a:ea typeface="Cambria Math" panose="02040503050406030204" pitchFamily="18" charset="0"/>
                                          </a:rPr>
                                          <m:t>4</m:t>
                                        </m:r>
                                      </m:sup>
                                    </m:sSup>
                                  </m:den>
                                </m:f>
                              </m:oMath>
                            </m:oMathPara>
                          </a14:m>
                          <a:endParaRPr lang="en-GB" sz="2400" i="0" spc="300" baseline="0" dirty="0">
                            <a:latin typeface="Shadows Into Light Two" panose="02000506000000020004" pitchFamily="2" charset="0"/>
                          </a:endParaRPr>
                        </a:p>
                        <a:p>
                          <a:pPr marL="0" lvl="0" indent="0" algn="ctr" rtl="0">
                            <a:lnSpc>
                              <a:spcPct val="150000"/>
                            </a:lnSpc>
                            <a:spcBef>
                              <a:spcPts val="0"/>
                            </a:spcBef>
                            <a:spcAft>
                              <a:spcPts val="0"/>
                            </a:spcAft>
                            <a:buNone/>
                          </a:pPr>
                          <a:r>
                            <a:rPr lang="en-GB" sz="2400" b="1" spc="300" baseline="0" dirty="0">
                              <a:latin typeface="Shadows Into Light Two" panose="02000506000000020004" pitchFamily="2" charset="0"/>
                            </a:rPr>
                            <a:t>1xg</a:t>
                          </a:r>
                          <a:r>
                            <a:rPr lang="en-GB" sz="2400" b="1" spc="300" baseline="30000" dirty="0">
                              <a:latin typeface="Shadows Into Light Two" panose="02000506000000020004" pitchFamily="2" charset="0"/>
                            </a:rPr>
                            <a:t>6-4</a:t>
                          </a:r>
                          <a:r>
                            <a:rPr lang="en-GB" sz="2400" b="1" spc="300" baseline="0" dirty="0">
                              <a:latin typeface="Shadows Into Light Two" panose="02000506000000020004" pitchFamily="2" charset="0"/>
                            </a:rPr>
                            <a:t>=g</a:t>
                          </a:r>
                          <a:r>
                            <a:rPr lang="en-GB" sz="2400" b="1" spc="300" baseline="30000" dirty="0">
                              <a:latin typeface="Shadows Into Light Two" panose="02000506000000020004" pitchFamily="2" charset="0"/>
                            </a:rPr>
                            <a:t>2</a:t>
                          </a:r>
                          <a:endParaRPr lang="en-GB" sz="2400" b="1" spc="300" baseline="0" dirty="0">
                            <a:latin typeface="Shadows Into Light Two" panose="02000506000000020004" pitchFamily="2" charset="0"/>
                          </a:endParaRPr>
                        </a:p>
                        <a:p>
                          <a:pPr marL="0" lvl="0" indent="0" algn="ctr" rtl="0">
                            <a:spcBef>
                              <a:spcPts val="0"/>
                            </a:spcBef>
                            <a:spcAft>
                              <a:spcPts val="0"/>
                            </a:spcAft>
                            <a:buNone/>
                          </a:pPr>
                          <a:endParaRPr lang="en-GB" sz="2400" baseline="30000" dirty="0"/>
                        </a:p>
                        <a:p>
                          <a:pPr marL="0" lvl="0" indent="0" algn="ctr" rtl="0">
                            <a:spcBef>
                              <a:spcPts val="0"/>
                            </a:spcBef>
                            <a:spcAft>
                              <a:spcPts val="0"/>
                            </a:spcAft>
                            <a:buNone/>
                          </a:pPr>
                          <a:endParaRPr lang="en-GB" sz="24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GB" sz="24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2400" dirty="0"/>
                            <a:t>b) </a:t>
                          </a:r>
                          <a:r>
                            <a:rPr lang="en-GB" sz="2400" dirty="0">
                              <a:solidFill>
                                <a:srgbClr val="FF0000"/>
                              </a:solidFill>
                            </a:rPr>
                            <a:t>y</a:t>
                          </a:r>
                          <a:r>
                            <a:rPr lang="en-GB" sz="2400" baseline="30000" dirty="0">
                              <a:solidFill>
                                <a:srgbClr val="FF0000"/>
                              </a:solidFill>
                            </a:rPr>
                            <a:t>4</a:t>
                          </a:r>
                          <a:r>
                            <a:rPr lang="en-GB" sz="2400" baseline="0" dirty="0"/>
                            <a:t> ÷ </a:t>
                          </a:r>
                          <a:r>
                            <a:rPr lang="en-GB" sz="2400" baseline="0" dirty="0">
                              <a:solidFill>
                                <a:srgbClr val="00B050"/>
                              </a:solidFill>
                            </a:rPr>
                            <a:t>y</a:t>
                          </a:r>
                          <a:r>
                            <a:rPr lang="en-GB" sz="2400" baseline="30000" dirty="0">
                              <a:solidFill>
                                <a:srgbClr val="00B050"/>
                              </a:solidFill>
                            </a:rPr>
                            <a:t>9</a:t>
                          </a:r>
                        </a:p>
                        <a:p>
                          <a:pPr marL="0" lvl="0" indent="0" algn="ctr" rtl="0">
                            <a:spcBef>
                              <a:spcPts val="0"/>
                            </a:spcBef>
                            <a:spcAft>
                              <a:spcPts val="0"/>
                            </a:spcAft>
                            <a:buNone/>
                          </a:pPr>
                          <a14:m>
                            <m:oMathPara xmlns:m="http://schemas.openxmlformats.org/officeDocument/2006/math">
                              <m:oMathParaPr>
                                <m:jc m:val="centerGroup"/>
                              </m:oMathParaPr>
                              <m:oMath xmlns:m="http://schemas.openxmlformats.org/officeDocument/2006/math">
                                <m:r>
                                  <m:rPr>
                                    <m:nor/>
                                  </m:rPr>
                                  <a:rPr lang="en-GB" sz="2400" b="0" i="0" spc="300" baseline="0" smtClean="0">
                                    <a:latin typeface="Shadows Into Light Two" panose="02000506000000020004" pitchFamily="2" charset="0"/>
                                  </a:rPr>
                                  <m:t>=</m:t>
                                </m:r>
                                <m:f>
                                  <m:fPr>
                                    <m:ctrlPr>
                                      <a:rPr lang="en-GB" sz="2400" b="0" i="1" spc="300" baseline="0" smtClean="0">
                                        <a:latin typeface="Cambria Math" panose="02040503050406030204" pitchFamily="18" charset="0"/>
                                      </a:rPr>
                                    </m:ctrlPr>
                                  </m:fPr>
                                  <m:num>
                                    <m:sSup>
                                      <m:sSupPr>
                                        <m:ctrlPr>
                                          <a:rPr lang="en-GB" sz="2400" b="0" i="1" spc="300" baseline="0" smtClean="0">
                                            <a:solidFill>
                                              <a:srgbClr val="FF0000"/>
                                            </a:solidFill>
                                            <a:latin typeface="Cambria Math" panose="02040503050406030204" pitchFamily="18" charset="0"/>
                                          </a:rPr>
                                        </m:ctrlPr>
                                      </m:sSupPr>
                                      <m:e>
                                        <m:r>
                                          <m:rPr>
                                            <m:nor/>
                                          </m:rPr>
                                          <a:rPr lang="en-GB" sz="2400" b="0" i="0" spc="300" baseline="0" smtClean="0">
                                            <a:solidFill>
                                              <a:srgbClr val="FF0000"/>
                                            </a:solidFill>
                                            <a:latin typeface="Shadows Into Light Two" panose="02000506000000020004" pitchFamily="2" charset="0"/>
                                          </a:rPr>
                                          <m:t>1</m:t>
                                        </m:r>
                                        <m:r>
                                          <m:rPr>
                                            <m:nor/>
                                          </m:rPr>
                                          <a:rPr lang="en-GB" sz="2400" b="0" i="0" spc="300" baseline="0" smtClean="0">
                                            <a:solidFill>
                                              <a:srgbClr val="FF0000"/>
                                            </a:solidFill>
                                            <a:latin typeface="Shadows Into Light Two" panose="02000506000000020004" pitchFamily="2" charset="0"/>
                                          </a:rPr>
                                          <m:t>xy</m:t>
                                        </m:r>
                                      </m:e>
                                      <m:sup>
                                        <m:r>
                                          <m:rPr>
                                            <m:nor/>
                                          </m:rPr>
                                          <a:rPr lang="en-GB" sz="2400" b="0" i="0" spc="300" baseline="0" smtClean="0">
                                            <a:solidFill>
                                              <a:srgbClr val="FF0000"/>
                                            </a:solidFill>
                                            <a:latin typeface="Shadows Into Light Two" panose="02000506000000020004" pitchFamily="2" charset="0"/>
                                          </a:rPr>
                                          <m:t>4</m:t>
                                        </m:r>
                                      </m:sup>
                                    </m:sSup>
                                  </m:num>
                                  <m:den>
                                    <m:sSup>
                                      <m:sSupPr>
                                        <m:ctrlPr>
                                          <a:rPr lang="en-GB" sz="2400" b="0" i="1" spc="300" baseline="0" smtClean="0">
                                            <a:solidFill>
                                              <a:srgbClr val="00B050"/>
                                            </a:solidFill>
                                            <a:latin typeface="Cambria Math" panose="02040503050406030204" pitchFamily="18" charset="0"/>
                                          </a:rPr>
                                        </m:ctrlPr>
                                      </m:sSupPr>
                                      <m:e>
                                        <m:r>
                                          <m:rPr>
                                            <m:nor/>
                                          </m:rPr>
                                          <a:rPr lang="en-GB" sz="2400" b="0" i="0" spc="300" baseline="0" smtClean="0">
                                            <a:solidFill>
                                              <a:srgbClr val="00B050"/>
                                            </a:solidFill>
                                            <a:latin typeface="Shadows Into Light Two" panose="02000506000000020004" pitchFamily="2" charset="0"/>
                                          </a:rPr>
                                          <m:t>1</m:t>
                                        </m:r>
                                        <m:r>
                                          <m:rPr>
                                            <m:nor/>
                                          </m:rPr>
                                          <a:rPr lang="en-GB" sz="2400" b="0" i="0" spc="300" baseline="0" smtClean="0">
                                            <a:solidFill>
                                              <a:srgbClr val="00B050"/>
                                            </a:solidFill>
                                            <a:latin typeface="Shadows Into Light Two" panose="02000506000000020004" pitchFamily="2" charset="0"/>
                                          </a:rPr>
                                          <m:t>xy</m:t>
                                        </m:r>
                                      </m:e>
                                      <m:sup>
                                        <m:r>
                                          <m:rPr>
                                            <m:nor/>
                                          </m:rPr>
                                          <a:rPr lang="en-GB" sz="2400" b="0" i="0" spc="300" baseline="0" smtClean="0">
                                            <a:solidFill>
                                              <a:srgbClr val="00B050"/>
                                            </a:solidFill>
                                            <a:latin typeface="Shadows Into Light Two" panose="02000506000000020004" pitchFamily="2" charset="0"/>
                                          </a:rPr>
                                          <m:t>9</m:t>
                                        </m:r>
                                      </m:sup>
                                    </m:sSup>
                                  </m:den>
                                </m:f>
                                <m:r>
                                  <m:rPr>
                                    <m:nor/>
                                  </m:rPr>
                                  <a:rPr lang="en-GB" sz="2400" b="0" i="0" spc="300" baseline="0" smtClean="0">
                                    <a:latin typeface="Shadows Into Light Two" panose="02000506000000020004" pitchFamily="2" charset="0"/>
                                  </a:rPr>
                                  <m:t>=</m:t>
                                </m:r>
                                <m:f>
                                  <m:fPr>
                                    <m:ctrlPr>
                                      <a:rPr lang="en-GB" sz="2400" b="0" i="1" spc="300" baseline="0" smtClean="0">
                                        <a:latin typeface="Cambria Math" panose="02040503050406030204" pitchFamily="18" charset="0"/>
                                      </a:rPr>
                                    </m:ctrlPr>
                                  </m:fPr>
                                  <m:num>
                                    <m:r>
                                      <m:rPr>
                                        <m:nor/>
                                      </m:rPr>
                                      <a:rPr lang="en-GB" sz="2400" b="0" i="0" spc="300" baseline="0" smtClean="0">
                                        <a:solidFill>
                                          <a:srgbClr val="FF0000"/>
                                        </a:solidFill>
                                        <a:latin typeface="Shadows Into Light Two" panose="02000506000000020004" pitchFamily="2" charset="0"/>
                                      </a:rPr>
                                      <m:t>1</m:t>
                                    </m:r>
                                  </m:num>
                                  <m:den>
                                    <m:r>
                                      <m:rPr>
                                        <m:nor/>
                                      </m:rPr>
                                      <a:rPr lang="en-GB" sz="2400" b="0" i="0" spc="300" baseline="0" smtClean="0">
                                        <a:solidFill>
                                          <a:srgbClr val="00B050"/>
                                        </a:solidFill>
                                        <a:latin typeface="Shadows Into Light Two" panose="02000506000000020004" pitchFamily="2" charset="0"/>
                                      </a:rPr>
                                      <m:t>1</m:t>
                                    </m:r>
                                  </m:den>
                                </m:f>
                                <m:r>
                                  <m:rPr>
                                    <m:nor/>
                                  </m:rPr>
                                  <a:rPr lang="en-GB" sz="2400" b="0" i="0" spc="300" baseline="0" smtClean="0">
                                    <a:solidFill>
                                      <a:schemeClr val="tx1"/>
                                    </a:solidFill>
                                    <a:latin typeface="Shadows Into Light Two" panose="02000506000000020004" pitchFamily="2" charset="0"/>
                                    <a:ea typeface="Cambria Math" panose="02040503050406030204" pitchFamily="18" charset="0"/>
                                  </a:rPr>
                                  <m:t>×</m:t>
                                </m:r>
                                <m:f>
                                  <m:fPr>
                                    <m:ctrlPr>
                                      <a:rPr lang="en-GB" sz="2400" b="0" i="1" spc="300" baseline="0" smtClean="0">
                                        <a:solidFill>
                                          <a:schemeClr val="tx1"/>
                                        </a:solidFill>
                                        <a:latin typeface="Cambria Math" panose="02040503050406030204" pitchFamily="18" charset="0"/>
                                        <a:ea typeface="Cambria Math" panose="02040503050406030204" pitchFamily="18" charset="0"/>
                                      </a:rPr>
                                    </m:ctrlPr>
                                  </m:fPr>
                                  <m:num>
                                    <m:sSup>
                                      <m:sSupPr>
                                        <m:ctrlPr>
                                          <a:rPr lang="en-GB" sz="2400" b="0" i="1" spc="300" baseline="0" smtClean="0">
                                            <a:solidFill>
                                              <a:srgbClr val="FF0000"/>
                                            </a:solidFill>
                                            <a:latin typeface="Cambria Math" panose="02040503050406030204" pitchFamily="18" charset="0"/>
                                            <a:ea typeface="Cambria Math" panose="02040503050406030204" pitchFamily="18" charset="0"/>
                                          </a:rPr>
                                        </m:ctrlPr>
                                      </m:sSupPr>
                                      <m:e>
                                        <m:r>
                                          <m:rPr>
                                            <m:nor/>
                                          </m:rPr>
                                          <a:rPr lang="en-GB" sz="2400" b="0" i="0" spc="300" baseline="0" smtClean="0">
                                            <a:solidFill>
                                              <a:srgbClr val="FF0000"/>
                                            </a:solidFill>
                                            <a:latin typeface="Shadows Into Light Two" panose="02000506000000020004" pitchFamily="2" charset="0"/>
                                            <a:ea typeface="Cambria Math" panose="02040503050406030204" pitchFamily="18" charset="0"/>
                                          </a:rPr>
                                          <m:t>y</m:t>
                                        </m:r>
                                      </m:e>
                                      <m:sup>
                                        <m:r>
                                          <m:rPr>
                                            <m:nor/>
                                          </m:rPr>
                                          <a:rPr lang="en-GB" sz="2400" b="0" i="0" spc="300" baseline="0" smtClean="0">
                                            <a:solidFill>
                                              <a:srgbClr val="FF0000"/>
                                            </a:solidFill>
                                            <a:latin typeface="Shadows Into Light Two" panose="02000506000000020004" pitchFamily="2" charset="0"/>
                                            <a:ea typeface="Cambria Math" panose="02040503050406030204" pitchFamily="18" charset="0"/>
                                          </a:rPr>
                                          <m:t>4</m:t>
                                        </m:r>
                                      </m:sup>
                                    </m:sSup>
                                  </m:num>
                                  <m:den>
                                    <m:sSup>
                                      <m:sSupPr>
                                        <m:ctrlPr>
                                          <a:rPr lang="en-GB" sz="2400" b="0" i="1" spc="300" baseline="0" smtClean="0">
                                            <a:solidFill>
                                              <a:srgbClr val="00B050"/>
                                            </a:solidFill>
                                            <a:latin typeface="Cambria Math" panose="02040503050406030204" pitchFamily="18" charset="0"/>
                                            <a:ea typeface="Cambria Math" panose="02040503050406030204" pitchFamily="18" charset="0"/>
                                          </a:rPr>
                                        </m:ctrlPr>
                                      </m:sSupPr>
                                      <m:e>
                                        <m:r>
                                          <m:rPr>
                                            <m:nor/>
                                          </m:rPr>
                                          <a:rPr lang="en-GB" sz="2400" b="0" i="0" spc="300" baseline="0" smtClean="0">
                                            <a:solidFill>
                                              <a:srgbClr val="00B050"/>
                                            </a:solidFill>
                                            <a:latin typeface="Shadows Into Light Two" panose="02000506000000020004" pitchFamily="2" charset="0"/>
                                            <a:ea typeface="Cambria Math" panose="02040503050406030204" pitchFamily="18" charset="0"/>
                                          </a:rPr>
                                          <m:t>g</m:t>
                                        </m:r>
                                      </m:e>
                                      <m:sup>
                                        <m:r>
                                          <m:rPr>
                                            <m:nor/>
                                          </m:rPr>
                                          <a:rPr lang="en-GB" sz="2400" b="0" i="0" spc="300" baseline="0" smtClean="0">
                                            <a:solidFill>
                                              <a:srgbClr val="00B050"/>
                                            </a:solidFill>
                                            <a:latin typeface="Shadows Into Light Two" panose="02000506000000020004" pitchFamily="2" charset="0"/>
                                            <a:ea typeface="Cambria Math" panose="02040503050406030204" pitchFamily="18" charset="0"/>
                                          </a:rPr>
                                          <m:t>9</m:t>
                                        </m:r>
                                      </m:sup>
                                    </m:sSup>
                                  </m:den>
                                </m:f>
                              </m:oMath>
                            </m:oMathPara>
                          </a14:m>
                          <a:endParaRPr lang="en-GB" sz="2400" i="0" spc="300" baseline="0" dirty="0">
                            <a:latin typeface="Shadows Into Light Two" panose="02000506000000020004" pitchFamily="2" charset="0"/>
                          </a:endParaRPr>
                        </a:p>
                        <a:p>
                          <a:pPr marL="0" lvl="0" indent="0" algn="ctr" rtl="0">
                            <a:lnSpc>
                              <a:spcPct val="150000"/>
                            </a:lnSpc>
                            <a:spcBef>
                              <a:spcPts val="0"/>
                            </a:spcBef>
                            <a:spcAft>
                              <a:spcPts val="0"/>
                            </a:spcAft>
                            <a:buNone/>
                          </a:pPr>
                          <a:r>
                            <a:rPr lang="en-GB" sz="2400" b="1" spc="300" baseline="0" dirty="0">
                              <a:latin typeface="Shadows Into Light Two" panose="02000506000000020004" pitchFamily="2" charset="0"/>
                            </a:rPr>
                            <a:t>1xy</a:t>
                          </a:r>
                          <a:r>
                            <a:rPr lang="en-GB" sz="2400" b="1" spc="300" baseline="30000" dirty="0">
                              <a:latin typeface="Shadows Into Light Two" panose="02000506000000020004" pitchFamily="2" charset="0"/>
                            </a:rPr>
                            <a:t>4-9</a:t>
                          </a:r>
                          <a:r>
                            <a:rPr lang="en-GB" sz="2400" b="1" spc="300" baseline="0" dirty="0">
                              <a:latin typeface="Shadows Into Light Two" panose="02000506000000020004" pitchFamily="2" charset="0"/>
                            </a:rPr>
                            <a:t>=y</a:t>
                          </a:r>
                          <a:r>
                            <a:rPr lang="en-GB" sz="2400" b="1" spc="300" baseline="30000" dirty="0">
                              <a:latin typeface="Shadows Into Light Two" panose="02000506000000020004" pitchFamily="2" charset="0"/>
                            </a:rPr>
                            <a:t>-5</a:t>
                          </a:r>
                          <a:endParaRPr lang="en-GB" sz="2400" b="1" spc="300" baseline="0" dirty="0">
                            <a:latin typeface="Shadows Into Light Two" panose="02000506000000020004" pitchFamily="2" charset="0"/>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1600" dirty="0"/>
                            <a:t>Write each of the following as a single power:</a:t>
                          </a:r>
                        </a:p>
                        <a:p>
                          <a:pPr marL="0" lvl="0" indent="0" algn="ctr" rtl="0">
                            <a:spcBef>
                              <a:spcPts val="0"/>
                            </a:spcBef>
                            <a:spcAft>
                              <a:spcPts val="0"/>
                            </a:spcAft>
                            <a:buNone/>
                          </a:pPr>
                          <a:endParaRPr lang="en-GB" sz="900" dirty="0"/>
                        </a:p>
                        <a:p>
                          <a:pPr marL="0" lvl="0" indent="0" algn="ctr" rtl="0">
                            <a:spcBef>
                              <a:spcPts val="0"/>
                            </a:spcBef>
                            <a:spcAft>
                              <a:spcPts val="0"/>
                            </a:spcAft>
                            <a:buNone/>
                          </a:pPr>
                          <a:r>
                            <a:rPr lang="en-GB" sz="2400" dirty="0"/>
                            <a:t>c</a:t>
                          </a:r>
                          <a:r>
                            <a:rPr lang="en-GB" sz="2400" baseline="30000" dirty="0"/>
                            <a:t>6</a:t>
                          </a:r>
                          <a:r>
                            <a:rPr lang="en-GB" sz="2400" baseline="0" dirty="0"/>
                            <a:t> ÷ a</a:t>
                          </a:r>
                          <a:r>
                            <a:rPr lang="en-GB" sz="2400" baseline="30000" dirty="0"/>
                            <a:t>4</a:t>
                          </a:r>
                        </a:p>
                        <a:p>
                          <a:pPr marL="0" lvl="0" indent="0" algn="ctr" rtl="0">
                            <a:spcBef>
                              <a:spcPts val="0"/>
                            </a:spcBef>
                            <a:spcAft>
                              <a:spcPts val="0"/>
                            </a:spcAft>
                            <a:buNone/>
                          </a:pPr>
                          <a:endParaRPr lang="en-GB" sz="2400" baseline="0" dirty="0"/>
                        </a:p>
                        <a:p>
                          <a:pPr marL="0" lvl="0" indent="0" algn="ctr" rtl="0">
                            <a:spcBef>
                              <a:spcPts val="0"/>
                            </a:spcBef>
                            <a:spcAft>
                              <a:spcPts val="0"/>
                            </a:spcAft>
                            <a:buNone/>
                          </a:pPr>
                          <a:endParaRPr lang="en-GB" sz="2400" baseline="0" dirty="0"/>
                        </a:p>
                        <a:p>
                          <a:pPr marL="0" lvl="0" indent="0" algn="ctr" rtl="0">
                            <a:spcBef>
                              <a:spcPts val="0"/>
                            </a:spcBef>
                            <a:spcAft>
                              <a:spcPts val="0"/>
                            </a:spcAft>
                            <a:buNone/>
                          </a:pPr>
                          <a:endParaRPr lang="en-GB" sz="2400" baseline="0" dirty="0"/>
                        </a:p>
                        <a:p>
                          <a:pPr marL="0" lvl="0" indent="0" algn="ctr" rtl="0">
                            <a:spcBef>
                              <a:spcPts val="0"/>
                            </a:spcBef>
                            <a:spcAft>
                              <a:spcPts val="0"/>
                            </a:spcAft>
                            <a:buNone/>
                          </a:pPr>
                          <a:endParaRPr lang="en-GB" sz="2400" baseline="0" dirty="0"/>
                        </a:p>
                        <a:p>
                          <a:pPr marL="0" lvl="0" indent="0" algn="ctr" rtl="0">
                            <a:spcBef>
                              <a:spcPts val="0"/>
                            </a:spcBef>
                            <a:spcAft>
                              <a:spcPts val="0"/>
                            </a:spcAft>
                            <a:buNone/>
                          </a:pPr>
                          <a:endParaRPr lang="en-GB" sz="24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2400" dirty="0"/>
                            <a:t>d</a:t>
                          </a:r>
                          <a:r>
                            <a:rPr lang="en-GB" sz="2400" baseline="30000" dirty="0"/>
                            <a:t>2</a:t>
                          </a:r>
                          <a:r>
                            <a:rPr lang="en-GB" sz="2400" baseline="0" dirty="0"/>
                            <a:t> ÷ d</a:t>
                          </a:r>
                          <a:r>
                            <a:rPr lang="en-GB" sz="2400" baseline="30000" dirty="0"/>
                            <a:t>5</a:t>
                          </a:r>
                        </a:p>
                        <a:p>
                          <a:pPr marL="0" lvl="0" indent="0" algn="ctr" rtl="0">
                            <a:spcBef>
                              <a:spcPts val="0"/>
                            </a:spcBef>
                            <a:spcAft>
                              <a:spcPts val="0"/>
                            </a:spcAft>
                            <a:buClr>
                              <a:schemeClr val="dk1"/>
                            </a:buClr>
                            <a:buSzPts val="1100"/>
                            <a:buFont typeface="Arial"/>
                            <a:buNone/>
                          </a:pPr>
                          <a:endParaRPr dirty="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1600" dirty="0"/>
                            <a:t>Write each of the following as a single power:</a:t>
                          </a:r>
                        </a:p>
                        <a:p>
                          <a:pPr marL="0" lvl="0" indent="0" algn="ctr" rtl="0">
                            <a:spcBef>
                              <a:spcPts val="0"/>
                            </a:spcBef>
                            <a:spcAft>
                              <a:spcPts val="0"/>
                            </a:spcAft>
                            <a:buNone/>
                          </a:pPr>
                          <a:endParaRPr lang="en-GB" sz="1600" dirty="0"/>
                        </a:p>
                        <a:p>
                          <a:pPr marL="0" lvl="0" indent="0" algn="ctr" rtl="0">
                            <a:spcBef>
                              <a:spcPts val="0"/>
                            </a:spcBef>
                            <a:spcAft>
                              <a:spcPts val="0"/>
                            </a:spcAft>
                            <a:buNone/>
                          </a:pPr>
                          <a:r>
                            <a:rPr lang="en-GB" sz="2400" dirty="0"/>
                            <a:t>y</a:t>
                          </a:r>
                          <a:r>
                            <a:rPr lang="en-GB" sz="2400" baseline="30000" dirty="0"/>
                            <a:t>7</a:t>
                          </a:r>
                          <a:r>
                            <a:rPr lang="en-GB" sz="2400" baseline="0" dirty="0"/>
                            <a:t> ÷ y</a:t>
                          </a:r>
                          <a:r>
                            <a:rPr lang="en-GB" sz="2400" baseline="30000" dirty="0"/>
                            <a:t>4</a:t>
                          </a:r>
                        </a:p>
                        <a:p>
                          <a:pPr marL="0" lvl="0" indent="0" algn="ctr" rtl="0">
                            <a:spcBef>
                              <a:spcPts val="0"/>
                            </a:spcBef>
                            <a:spcAft>
                              <a:spcPts val="0"/>
                            </a:spcAft>
                            <a:buNone/>
                          </a:pPr>
                          <a:endParaRPr lang="en-GB" sz="2400" baseline="30000" dirty="0"/>
                        </a:p>
                        <a:p>
                          <a:pPr marL="0" lvl="0" indent="0" algn="ctr" rtl="0">
                            <a:spcBef>
                              <a:spcPts val="0"/>
                            </a:spcBef>
                            <a:spcAft>
                              <a:spcPts val="0"/>
                            </a:spcAft>
                            <a:buNone/>
                          </a:pPr>
                          <a:r>
                            <a:rPr lang="en-GB" sz="2400" dirty="0"/>
                            <a:t>y</a:t>
                          </a:r>
                          <a:r>
                            <a:rPr lang="en-GB" sz="2400" baseline="30000" dirty="0"/>
                            <a:t>4</a:t>
                          </a:r>
                          <a:r>
                            <a:rPr lang="en-GB" sz="2400" baseline="0" dirty="0"/>
                            <a:t> ÷ y</a:t>
                          </a:r>
                          <a:r>
                            <a:rPr lang="en-GB" sz="2400" baseline="30000" dirty="0"/>
                            <a:t>7</a:t>
                          </a:r>
                        </a:p>
                        <a:p>
                          <a:pPr marL="0" lvl="0" indent="0" algn="ctr" rtl="0">
                            <a:spcBef>
                              <a:spcPts val="0"/>
                            </a:spcBef>
                            <a:spcAft>
                              <a:spcPts val="0"/>
                            </a:spcAft>
                            <a:buNone/>
                          </a:pPr>
                          <a:endParaRPr lang="en-GB" sz="24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2400" dirty="0"/>
                            <a:t>y</a:t>
                          </a:r>
                          <a:r>
                            <a:rPr lang="en-GB" sz="2400" baseline="30000" dirty="0"/>
                            <a:t>10</a:t>
                          </a:r>
                          <a:r>
                            <a:rPr lang="en-GB" sz="2400" baseline="0" dirty="0"/>
                            <a:t> ÷ y</a:t>
                          </a:r>
                          <a:r>
                            <a:rPr lang="en-GB" sz="2400" baseline="30000" dirty="0"/>
                            <a:t>7</a:t>
                          </a:r>
                        </a:p>
                        <a:p>
                          <a:pPr marL="0" lvl="0" indent="0" algn="ctr" rtl="0">
                            <a:spcBef>
                              <a:spcPts val="0"/>
                            </a:spcBef>
                            <a:spcAft>
                              <a:spcPts val="0"/>
                            </a:spcAft>
                            <a:buNone/>
                          </a:pPr>
                          <a:endParaRPr lang="en-GB" sz="24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2400" dirty="0"/>
                            <a:t>y</a:t>
                          </a:r>
                          <a:r>
                            <a:rPr lang="en-GB" sz="2400" baseline="30000" dirty="0"/>
                            <a:t>11</a:t>
                          </a:r>
                          <a:r>
                            <a:rPr lang="en-GB" sz="2400" baseline="0" dirty="0"/>
                            <a:t> ÷ y</a:t>
                          </a:r>
                          <a:r>
                            <a:rPr lang="en-GB" sz="2400" baseline="30000" dirty="0"/>
                            <a:t>8</a:t>
                          </a:r>
                        </a:p>
                        <a:p>
                          <a:pPr marL="0" lvl="0" indent="0" algn="ctr" rtl="0">
                            <a:spcBef>
                              <a:spcPts val="0"/>
                            </a:spcBef>
                            <a:spcAft>
                              <a:spcPts val="0"/>
                            </a:spcAft>
                            <a:buNone/>
                          </a:pPr>
                          <a:endParaRPr lang="en-GB" sz="24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2400" dirty="0"/>
                            <a:t>y</a:t>
                          </a:r>
                          <a:r>
                            <a:rPr lang="en-GB" sz="2400" baseline="30000" dirty="0"/>
                            <a:t>12</a:t>
                          </a:r>
                          <a:r>
                            <a:rPr lang="en-GB" sz="2400" baseline="0" dirty="0"/>
                            <a:t> ÷ y</a:t>
                          </a:r>
                          <a:r>
                            <a:rPr lang="en-GB" sz="2400" baseline="30000" dirty="0"/>
                            <a:t>7</a:t>
                          </a:r>
                        </a:p>
                        <a:p>
                          <a:pPr marL="0" lvl="0" indent="0" algn="ctr" rtl="0">
                            <a:spcBef>
                              <a:spcPts val="0"/>
                            </a:spcBef>
                            <a:spcAft>
                              <a:spcPts val="0"/>
                            </a:spcAft>
                            <a:buNone/>
                          </a:pPr>
                          <a:endParaRPr lang="en-GB" sz="24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2400" dirty="0"/>
                            <a:t>(y</a:t>
                          </a:r>
                          <a:r>
                            <a:rPr lang="en-GB" sz="2400" baseline="30000" dirty="0"/>
                            <a:t>9 </a:t>
                          </a:r>
                          <a:r>
                            <a:rPr lang="en-GB" sz="2400" dirty="0"/>
                            <a:t>x y</a:t>
                          </a:r>
                          <a:r>
                            <a:rPr lang="en-GB" sz="2400" baseline="30000" dirty="0"/>
                            <a:t>3</a:t>
                          </a:r>
                          <a:r>
                            <a:rPr lang="en-GB" sz="2400" baseline="0" dirty="0"/>
                            <a:t>) ÷ y</a:t>
                          </a:r>
                          <a:r>
                            <a:rPr lang="en-GB" sz="2400" baseline="30000" dirty="0"/>
                            <a:t>8</a:t>
                          </a:r>
                        </a:p>
                        <a:p>
                          <a:pPr marL="0" lvl="0" indent="0" algn="ctr" rtl="0">
                            <a:spcBef>
                              <a:spcPts val="0"/>
                            </a:spcBef>
                            <a:spcAft>
                              <a:spcPts val="0"/>
                            </a:spcAft>
                            <a:buNone/>
                          </a:pPr>
                          <a:endParaRPr lang="en-GB" sz="24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GB" sz="20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GB" sz="20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2000" b="1" baseline="30000" dirty="0"/>
                            <a:t>ANSWER IN YOUR BOOKS</a:t>
                          </a: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mc:Choice>
        <mc:Fallback xmlns="">
          <p:graphicFrame>
            <p:nvGraphicFramePr>
              <p:cNvPr id="120" name="Google Shape;120;ga2e4b46b51_0_0"/>
              <p:cNvGraphicFramePr/>
              <p:nvPr>
                <p:extLst>
                  <p:ext uri="{D42A27DB-BD31-4B8C-83A1-F6EECF244321}">
                    <p14:modId xmlns:p14="http://schemas.microsoft.com/office/powerpoint/2010/main" val="2505707688"/>
                  </p:ext>
                </p:extLst>
              </p:nvPr>
            </p:nvGraphicFramePr>
            <p:xfrm>
              <a:off x="130629" y="154380"/>
              <a:ext cx="8882742" cy="6617123"/>
            </p:xfrm>
            <a:graphic>
              <a:graphicData uri="http://schemas.openxmlformats.org/drawingml/2006/table">
                <a:tbl>
                  <a:tblPr>
                    <a:noFill/>
                    <a:tableStyleId>{2572A604-6930-44FA-8A8C-41554DEEE212}</a:tableStyleId>
                  </a:tblPr>
                  <a:tblGrid>
                    <a:gridCol w="3450183">
                      <a:extLst>
                        <a:ext uri="{9D8B030D-6E8A-4147-A177-3AD203B41FA5}">
                          <a16:colId xmlns:a16="http://schemas.microsoft.com/office/drawing/2014/main" val="20000"/>
                        </a:ext>
                      </a:extLst>
                    </a:gridCol>
                    <a:gridCol w="3450183">
                      <a:extLst>
                        <a:ext uri="{9D8B030D-6E8A-4147-A177-3AD203B41FA5}">
                          <a16:colId xmlns:a16="http://schemas.microsoft.com/office/drawing/2014/main" val="20001"/>
                        </a:ext>
                      </a:extLst>
                    </a:gridCol>
                    <a:gridCol w="1982376">
                      <a:extLst>
                        <a:ext uri="{9D8B030D-6E8A-4147-A177-3AD203B41FA5}">
                          <a16:colId xmlns:a16="http://schemas.microsoft.com/office/drawing/2014/main" val="20002"/>
                        </a:ext>
                      </a:extLst>
                    </a:gridCol>
                  </a:tblGrid>
                  <a:tr h="433945">
                    <a:tc gridSpan="3">
                      <a:txBody>
                        <a:bodyPr/>
                        <a:lstStyle/>
                        <a:p>
                          <a:pPr marL="0" lvl="0" indent="0" algn="ctr" rtl="0">
                            <a:spcBef>
                              <a:spcPts val="0"/>
                            </a:spcBef>
                            <a:spcAft>
                              <a:spcPts val="0"/>
                            </a:spcAft>
                            <a:buNone/>
                          </a:pPr>
                          <a:r>
                            <a:rPr lang="en-GB" b="1" dirty="0"/>
                            <a:t>Laws of Indices (Division) (2)</a:t>
                          </a:r>
                          <a:endParaRPr b="1" dirty="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27956">
                    <a:tc>
                      <a:txBody>
                        <a:bodyPr/>
                        <a:lstStyle/>
                        <a:p>
                          <a:pPr marL="0" lvl="0" indent="0" algn="ctr" rtl="0">
                            <a:spcBef>
                              <a:spcPts val="0"/>
                            </a:spcBef>
                            <a:spcAft>
                              <a:spcPts val="0"/>
                            </a:spcAft>
                            <a:buNone/>
                          </a:pPr>
                          <a:r>
                            <a:rPr lang="en-GB" sz="1800" dirty="0"/>
                            <a:t>I DO</a:t>
                          </a:r>
                          <a:endParaRPr sz="1800" dirty="0"/>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4CCCC"/>
                        </a:solidFill>
                      </a:tcPr>
                    </a:tc>
                    <a:tc>
                      <a:txBody>
                        <a:bodyPr/>
                        <a:lstStyle/>
                        <a:p>
                          <a:pPr marL="0" lvl="0" indent="0" algn="ctr" rtl="0">
                            <a:spcBef>
                              <a:spcPts val="0"/>
                            </a:spcBef>
                            <a:spcAft>
                              <a:spcPts val="0"/>
                            </a:spcAft>
                            <a:buNone/>
                          </a:pPr>
                          <a:r>
                            <a:rPr lang="en-GB" sz="1800" dirty="0"/>
                            <a:t>WE DO</a:t>
                          </a:r>
                          <a:endParaRPr sz="1800" dirty="0"/>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tc>
                      <a:txBody>
                        <a:bodyPr/>
                        <a:lstStyle/>
                        <a:p>
                          <a:pPr marL="0" lvl="0" indent="0" algn="ctr" rtl="0">
                            <a:spcBef>
                              <a:spcPts val="0"/>
                            </a:spcBef>
                            <a:spcAft>
                              <a:spcPts val="0"/>
                            </a:spcAft>
                            <a:buNone/>
                          </a:pPr>
                          <a:r>
                            <a:rPr lang="en-GB" sz="1800" dirty="0"/>
                            <a:t>YOU DO</a:t>
                          </a:r>
                          <a:endParaRPr sz="1800" dirty="0"/>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extLst>
                      <a:ext uri="{0D108BD9-81ED-4DB2-BD59-A6C34878D82A}">
                        <a16:rowId xmlns:a16="http://schemas.microsoft.com/office/drawing/2014/main" val="10001"/>
                      </a:ext>
                    </a:extLst>
                  </a:tr>
                  <a:tr h="5655222">
                    <a:tc>
                      <a:txBody>
                        <a:bodyPr/>
                        <a:lstStyle/>
                        <a:p>
                          <a:endParaRPr lang="en-US"/>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blipFill>
                          <a:blip r:embed="rId3"/>
                          <a:stretch>
                            <a:fillRect l="-368" t="-17265" r="-157721" b="-224"/>
                          </a:stretch>
                        </a:blipFill>
                      </a:tcPr>
                    </a:tc>
                    <a:tc>
                      <a:txBody>
                        <a:bodyPr/>
                        <a:lstStyle/>
                        <a:p>
                          <a:pPr marL="0" lvl="0" indent="0" algn="ctr" rtl="0">
                            <a:spcBef>
                              <a:spcPts val="0"/>
                            </a:spcBef>
                            <a:spcAft>
                              <a:spcPts val="0"/>
                            </a:spcAft>
                            <a:buNone/>
                          </a:pPr>
                          <a:r>
                            <a:rPr lang="en-GB" sz="1600" dirty="0"/>
                            <a:t>Write each of the following as a single power:</a:t>
                          </a:r>
                        </a:p>
                        <a:p>
                          <a:pPr marL="0" lvl="0" indent="0" algn="ctr" rtl="0">
                            <a:spcBef>
                              <a:spcPts val="0"/>
                            </a:spcBef>
                            <a:spcAft>
                              <a:spcPts val="0"/>
                            </a:spcAft>
                            <a:buNone/>
                          </a:pPr>
                          <a:endParaRPr lang="en-GB" sz="900" dirty="0"/>
                        </a:p>
                        <a:p>
                          <a:pPr marL="0" lvl="0" indent="0" algn="ctr" rtl="0">
                            <a:spcBef>
                              <a:spcPts val="0"/>
                            </a:spcBef>
                            <a:spcAft>
                              <a:spcPts val="0"/>
                            </a:spcAft>
                            <a:buNone/>
                          </a:pPr>
                          <a:r>
                            <a:rPr lang="en-GB" sz="2400" dirty="0"/>
                            <a:t>c</a:t>
                          </a:r>
                          <a:r>
                            <a:rPr lang="en-GB" sz="2400" baseline="30000" dirty="0"/>
                            <a:t>6</a:t>
                          </a:r>
                          <a:r>
                            <a:rPr lang="en-GB" sz="2400" baseline="0" dirty="0"/>
                            <a:t> ÷ a</a:t>
                          </a:r>
                          <a:r>
                            <a:rPr lang="en-GB" sz="2400" baseline="30000" dirty="0"/>
                            <a:t>4</a:t>
                          </a:r>
                        </a:p>
                        <a:p>
                          <a:pPr marL="0" lvl="0" indent="0" algn="ctr" rtl="0">
                            <a:spcBef>
                              <a:spcPts val="0"/>
                            </a:spcBef>
                            <a:spcAft>
                              <a:spcPts val="0"/>
                            </a:spcAft>
                            <a:buNone/>
                          </a:pPr>
                          <a:endParaRPr lang="en-GB" sz="2400" baseline="0" dirty="0"/>
                        </a:p>
                        <a:p>
                          <a:pPr marL="0" lvl="0" indent="0" algn="ctr" rtl="0">
                            <a:spcBef>
                              <a:spcPts val="0"/>
                            </a:spcBef>
                            <a:spcAft>
                              <a:spcPts val="0"/>
                            </a:spcAft>
                            <a:buNone/>
                          </a:pPr>
                          <a:endParaRPr lang="en-GB" sz="2400" baseline="0" dirty="0"/>
                        </a:p>
                        <a:p>
                          <a:pPr marL="0" lvl="0" indent="0" algn="ctr" rtl="0">
                            <a:spcBef>
                              <a:spcPts val="0"/>
                            </a:spcBef>
                            <a:spcAft>
                              <a:spcPts val="0"/>
                            </a:spcAft>
                            <a:buNone/>
                          </a:pPr>
                          <a:endParaRPr lang="en-GB" sz="2400" baseline="0" dirty="0"/>
                        </a:p>
                        <a:p>
                          <a:pPr marL="0" lvl="0" indent="0" algn="ctr" rtl="0">
                            <a:spcBef>
                              <a:spcPts val="0"/>
                            </a:spcBef>
                            <a:spcAft>
                              <a:spcPts val="0"/>
                            </a:spcAft>
                            <a:buNone/>
                          </a:pPr>
                          <a:endParaRPr lang="en-GB" sz="2400" baseline="0" dirty="0"/>
                        </a:p>
                        <a:p>
                          <a:pPr marL="0" lvl="0" indent="0" algn="ctr" rtl="0">
                            <a:spcBef>
                              <a:spcPts val="0"/>
                            </a:spcBef>
                            <a:spcAft>
                              <a:spcPts val="0"/>
                            </a:spcAft>
                            <a:buNone/>
                          </a:pPr>
                          <a:endParaRPr lang="en-GB" sz="24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2400" dirty="0"/>
                            <a:t>d</a:t>
                          </a:r>
                          <a:r>
                            <a:rPr lang="en-GB" sz="2400" baseline="30000" dirty="0"/>
                            <a:t>2</a:t>
                          </a:r>
                          <a:r>
                            <a:rPr lang="en-GB" sz="2400" baseline="0" dirty="0"/>
                            <a:t> ÷ d</a:t>
                          </a:r>
                          <a:r>
                            <a:rPr lang="en-GB" sz="2400" baseline="30000" dirty="0"/>
                            <a:t>5</a:t>
                          </a:r>
                        </a:p>
                        <a:p>
                          <a:pPr marL="0" lvl="0" indent="0" algn="ctr" rtl="0">
                            <a:spcBef>
                              <a:spcPts val="0"/>
                            </a:spcBef>
                            <a:spcAft>
                              <a:spcPts val="0"/>
                            </a:spcAft>
                            <a:buClr>
                              <a:schemeClr val="dk1"/>
                            </a:buClr>
                            <a:buSzPts val="1100"/>
                            <a:buFont typeface="Arial"/>
                            <a:buNone/>
                          </a:pPr>
                          <a:endParaRPr dirty="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1600" dirty="0"/>
                            <a:t>Write each of the following as a single power:</a:t>
                          </a:r>
                        </a:p>
                        <a:p>
                          <a:pPr marL="0" lvl="0" indent="0" algn="ctr" rtl="0">
                            <a:spcBef>
                              <a:spcPts val="0"/>
                            </a:spcBef>
                            <a:spcAft>
                              <a:spcPts val="0"/>
                            </a:spcAft>
                            <a:buNone/>
                          </a:pPr>
                          <a:endParaRPr lang="en-GB" sz="1600" dirty="0"/>
                        </a:p>
                        <a:p>
                          <a:pPr marL="0" lvl="0" indent="0" algn="ctr" rtl="0">
                            <a:spcBef>
                              <a:spcPts val="0"/>
                            </a:spcBef>
                            <a:spcAft>
                              <a:spcPts val="0"/>
                            </a:spcAft>
                            <a:buNone/>
                          </a:pPr>
                          <a:r>
                            <a:rPr lang="en-GB" sz="2400" dirty="0"/>
                            <a:t>y</a:t>
                          </a:r>
                          <a:r>
                            <a:rPr lang="en-GB" sz="2400" baseline="30000" dirty="0"/>
                            <a:t>7</a:t>
                          </a:r>
                          <a:r>
                            <a:rPr lang="en-GB" sz="2400" baseline="0" dirty="0"/>
                            <a:t> ÷ y</a:t>
                          </a:r>
                          <a:r>
                            <a:rPr lang="en-GB" sz="2400" baseline="30000" dirty="0"/>
                            <a:t>4</a:t>
                          </a:r>
                        </a:p>
                        <a:p>
                          <a:pPr marL="0" lvl="0" indent="0" algn="ctr" rtl="0">
                            <a:spcBef>
                              <a:spcPts val="0"/>
                            </a:spcBef>
                            <a:spcAft>
                              <a:spcPts val="0"/>
                            </a:spcAft>
                            <a:buNone/>
                          </a:pPr>
                          <a:endParaRPr lang="en-GB" sz="2400" baseline="30000" dirty="0"/>
                        </a:p>
                        <a:p>
                          <a:pPr marL="0" lvl="0" indent="0" algn="ctr" rtl="0">
                            <a:spcBef>
                              <a:spcPts val="0"/>
                            </a:spcBef>
                            <a:spcAft>
                              <a:spcPts val="0"/>
                            </a:spcAft>
                            <a:buNone/>
                          </a:pPr>
                          <a:r>
                            <a:rPr lang="en-GB" sz="2400" dirty="0"/>
                            <a:t>y</a:t>
                          </a:r>
                          <a:r>
                            <a:rPr lang="en-GB" sz="2400" baseline="30000" dirty="0"/>
                            <a:t>4</a:t>
                          </a:r>
                          <a:r>
                            <a:rPr lang="en-GB" sz="2400" baseline="0" dirty="0"/>
                            <a:t> ÷ y</a:t>
                          </a:r>
                          <a:r>
                            <a:rPr lang="en-GB" sz="2400" baseline="30000" dirty="0"/>
                            <a:t>7</a:t>
                          </a:r>
                        </a:p>
                        <a:p>
                          <a:pPr marL="0" lvl="0" indent="0" algn="ctr" rtl="0">
                            <a:spcBef>
                              <a:spcPts val="0"/>
                            </a:spcBef>
                            <a:spcAft>
                              <a:spcPts val="0"/>
                            </a:spcAft>
                            <a:buNone/>
                          </a:pPr>
                          <a:endParaRPr lang="en-GB" sz="24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2400" dirty="0"/>
                            <a:t>y</a:t>
                          </a:r>
                          <a:r>
                            <a:rPr lang="en-GB" sz="2400" baseline="30000" dirty="0"/>
                            <a:t>10</a:t>
                          </a:r>
                          <a:r>
                            <a:rPr lang="en-GB" sz="2400" baseline="0" dirty="0"/>
                            <a:t> ÷ y</a:t>
                          </a:r>
                          <a:r>
                            <a:rPr lang="en-GB" sz="2400" baseline="30000" dirty="0"/>
                            <a:t>7</a:t>
                          </a:r>
                        </a:p>
                        <a:p>
                          <a:pPr marL="0" lvl="0" indent="0" algn="ctr" rtl="0">
                            <a:spcBef>
                              <a:spcPts val="0"/>
                            </a:spcBef>
                            <a:spcAft>
                              <a:spcPts val="0"/>
                            </a:spcAft>
                            <a:buNone/>
                          </a:pPr>
                          <a:endParaRPr lang="en-GB" sz="24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2400" dirty="0"/>
                            <a:t>y</a:t>
                          </a:r>
                          <a:r>
                            <a:rPr lang="en-GB" sz="2400" baseline="30000" dirty="0"/>
                            <a:t>11</a:t>
                          </a:r>
                          <a:r>
                            <a:rPr lang="en-GB" sz="2400" baseline="0" dirty="0"/>
                            <a:t> ÷ y</a:t>
                          </a:r>
                          <a:r>
                            <a:rPr lang="en-GB" sz="2400" baseline="30000" dirty="0"/>
                            <a:t>8</a:t>
                          </a:r>
                        </a:p>
                        <a:p>
                          <a:pPr marL="0" lvl="0" indent="0" algn="ctr" rtl="0">
                            <a:spcBef>
                              <a:spcPts val="0"/>
                            </a:spcBef>
                            <a:spcAft>
                              <a:spcPts val="0"/>
                            </a:spcAft>
                            <a:buNone/>
                          </a:pPr>
                          <a:endParaRPr lang="en-GB" sz="24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2400" dirty="0"/>
                            <a:t>y</a:t>
                          </a:r>
                          <a:r>
                            <a:rPr lang="en-GB" sz="2400" baseline="30000" dirty="0"/>
                            <a:t>12</a:t>
                          </a:r>
                          <a:r>
                            <a:rPr lang="en-GB" sz="2400" baseline="0" dirty="0"/>
                            <a:t> ÷ y</a:t>
                          </a:r>
                          <a:r>
                            <a:rPr lang="en-GB" sz="2400" baseline="30000" dirty="0"/>
                            <a:t>7</a:t>
                          </a:r>
                        </a:p>
                        <a:p>
                          <a:pPr marL="0" lvl="0" indent="0" algn="ctr" rtl="0">
                            <a:spcBef>
                              <a:spcPts val="0"/>
                            </a:spcBef>
                            <a:spcAft>
                              <a:spcPts val="0"/>
                            </a:spcAft>
                            <a:buNone/>
                          </a:pPr>
                          <a:endParaRPr lang="en-GB" sz="24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2400" dirty="0"/>
                            <a:t>(y</a:t>
                          </a:r>
                          <a:r>
                            <a:rPr lang="en-GB" sz="2400" baseline="30000" dirty="0"/>
                            <a:t>9 </a:t>
                          </a:r>
                          <a:r>
                            <a:rPr lang="en-GB" sz="2400" dirty="0"/>
                            <a:t>x y</a:t>
                          </a:r>
                          <a:r>
                            <a:rPr lang="en-GB" sz="2400" baseline="30000" dirty="0"/>
                            <a:t>3</a:t>
                          </a:r>
                          <a:r>
                            <a:rPr lang="en-GB" sz="2400" baseline="0" dirty="0"/>
                            <a:t>) ÷ y</a:t>
                          </a:r>
                          <a:r>
                            <a:rPr lang="en-GB" sz="2400" baseline="30000" dirty="0"/>
                            <a:t>8</a:t>
                          </a:r>
                        </a:p>
                        <a:p>
                          <a:pPr marL="0" lvl="0" indent="0" algn="ctr" rtl="0">
                            <a:spcBef>
                              <a:spcPts val="0"/>
                            </a:spcBef>
                            <a:spcAft>
                              <a:spcPts val="0"/>
                            </a:spcAft>
                            <a:buNone/>
                          </a:pPr>
                          <a:endParaRPr lang="en-GB" sz="24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GB" sz="20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GB" sz="20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2000" b="1" baseline="30000" dirty="0"/>
                            <a:t>ANSWER IN YOUR BOOKS</a:t>
                          </a: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mc:Fallback>
      </mc:AlternateContent>
      <p:sp>
        <p:nvSpPr>
          <p:cNvPr id="15" name="TextBox 14">
            <a:extLst>
              <a:ext uri="{FF2B5EF4-FFF2-40B4-BE49-F238E27FC236}">
                <a16:creationId xmlns:a16="http://schemas.microsoft.com/office/drawing/2014/main" id="{1E6376FC-C477-3147-AA53-EF9443801389}"/>
              </a:ext>
            </a:extLst>
          </p:cNvPr>
          <p:cNvSpPr txBox="1"/>
          <p:nvPr/>
        </p:nvSpPr>
        <p:spPr>
          <a:xfrm>
            <a:off x="476619" y="3861490"/>
            <a:ext cx="2817341" cy="738664"/>
          </a:xfrm>
          <a:custGeom>
            <a:avLst/>
            <a:gdLst>
              <a:gd name="connsiteX0" fmla="*/ 0 w 2817341"/>
              <a:gd name="connsiteY0" fmla="*/ 0 h 738664"/>
              <a:gd name="connsiteX1" fmla="*/ 535295 w 2817341"/>
              <a:gd name="connsiteY1" fmla="*/ 0 h 738664"/>
              <a:gd name="connsiteX2" fmla="*/ 1014243 w 2817341"/>
              <a:gd name="connsiteY2" fmla="*/ 0 h 738664"/>
              <a:gd name="connsiteX3" fmla="*/ 1634058 w 2817341"/>
              <a:gd name="connsiteY3" fmla="*/ 0 h 738664"/>
              <a:gd name="connsiteX4" fmla="*/ 2169353 w 2817341"/>
              <a:gd name="connsiteY4" fmla="*/ 0 h 738664"/>
              <a:gd name="connsiteX5" fmla="*/ 2817341 w 2817341"/>
              <a:gd name="connsiteY5" fmla="*/ 0 h 738664"/>
              <a:gd name="connsiteX6" fmla="*/ 2817341 w 2817341"/>
              <a:gd name="connsiteY6" fmla="*/ 384105 h 738664"/>
              <a:gd name="connsiteX7" fmla="*/ 2817341 w 2817341"/>
              <a:gd name="connsiteY7" fmla="*/ 738664 h 738664"/>
              <a:gd name="connsiteX8" fmla="*/ 2253873 w 2817341"/>
              <a:gd name="connsiteY8" fmla="*/ 738664 h 738664"/>
              <a:gd name="connsiteX9" fmla="*/ 1774925 w 2817341"/>
              <a:gd name="connsiteY9" fmla="*/ 738664 h 738664"/>
              <a:gd name="connsiteX10" fmla="*/ 1211457 w 2817341"/>
              <a:gd name="connsiteY10" fmla="*/ 738664 h 738664"/>
              <a:gd name="connsiteX11" fmla="*/ 647988 w 2817341"/>
              <a:gd name="connsiteY11" fmla="*/ 738664 h 738664"/>
              <a:gd name="connsiteX12" fmla="*/ 0 w 2817341"/>
              <a:gd name="connsiteY12" fmla="*/ 738664 h 738664"/>
              <a:gd name="connsiteX13" fmla="*/ 0 w 2817341"/>
              <a:gd name="connsiteY13" fmla="*/ 354559 h 738664"/>
              <a:gd name="connsiteX14" fmla="*/ 0 w 2817341"/>
              <a:gd name="connsiteY14" fmla="*/ 0 h 738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817341" h="738664" extrusionOk="0">
                <a:moveTo>
                  <a:pt x="0" y="0"/>
                </a:moveTo>
                <a:cubicBezTo>
                  <a:pt x="235879" y="-17074"/>
                  <a:pt x="353268" y="7052"/>
                  <a:pt x="535295" y="0"/>
                </a:cubicBezTo>
                <a:cubicBezTo>
                  <a:pt x="717322" y="-7052"/>
                  <a:pt x="902342" y="-23783"/>
                  <a:pt x="1014243" y="0"/>
                </a:cubicBezTo>
                <a:cubicBezTo>
                  <a:pt x="1126144" y="23783"/>
                  <a:pt x="1336195" y="16731"/>
                  <a:pt x="1634058" y="0"/>
                </a:cubicBezTo>
                <a:cubicBezTo>
                  <a:pt x="1931922" y="-16731"/>
                  <a:pt x="1914577" y="10678"/>
                  <a:pt x="2169353" y="0"/>
                </a:cubicBezTo>
                <a:cubicBezTo>
                  <a:pt x="2424130" y="-10678"/>
                  <a:pt x="2506927" y="-21528"/>
                  <a:pt x="2817341" y="0"/>
                </a:cubicBezTo>
                <a:cubicBezTo>
                  <a:pt x="2814434" y="171952"/>
                  <a:pt x="2828623" y="235716"/>
                  <a:pt x="2817341" y="384105"/>
                </a:cubicBezTo>
                <a:cubicBezTo>
                  <a:pt x="2806059" y="532495"/>
                  <a:pt x="2804146" y="631633"/>
                  <a:pt x="2817341" y="738664"/>
                </a:cubicBezTo>
                <a:cubicBezTo>
                  <a:pt x="2647849" y="750032"/>
                  <a:pt x="2449012" y="753842"/>
                  <a:pt x="2253873" y="738664"/>
                </a:cubicBezTo>
                <a:cubicBezTo>
                  <a:pt x="2058734" y="723486"/>
                  <a:pt x="1918116" y="744515"/>
                  <a:pt x="1774925" y="738664"/>
                </a:cubicBezTo>
                <a:cubicBezTo>
                  <a:pt x="1631734" y="732813"/>
                  <a:pt x="1370784" y="757548"/>
                  <a:pt x="1211457" y="738664"/>
                </a:cubicBezTo>
                <a:cubicBezTo>
                  <a:pt x="1052130" y="719780"/>
                  <a:pt x="833796" y="761315"/>
                  <a:pt x="647988" y="738664"/>
                </a:cubicBezTo>
                <a:cubicBezTo>
                  <a:pt x="462180" y="716013"/>
                  <a:pt x="183917" y="729141"/>
                  <a:pt x="0" y="738664"/>
                </a:cubicBezTo>
                <a:cubicBezTo>
                  <a:pt x="9088" y="606558"/>
                  <a:pt x="13507" y="455153"/>
                  <a:pt x="0" y="354559"/>
                </a:cubicBezTo>
                <a:cubicBezTo>
                  <a:pt x="-13507" y="253966"/>
                  <a:pt x="-7572" y="159552"/>
                  <a:pt x="0" y="0"/>
                </a:cubicBezTo>
                <a:close/>
              </a:path>
            </a:pathLst>
          </a:custGeom>
          <a:noFill/>
          <a:ln w="19050">
            <a:solidFill>
              <a:srgbClr val="7030A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txBody>
          <a:bodyPr wrap="square" rtlCol="0">
            <a:spAutoFit/>
          </a:bodyPr>
          <a:lstStyle/>
          <a:p>
            <a:pPr lvl="0" algn="ctr"/>
            <a:r>
              <a:rPr lang="en-GB" dirty="0">
                <a:solidFill>
                  <a:srgbClr val="7030A0"/>
                </a:solidFill>
                <a:latin typeface="Shadows Into Light Two" panose="02000506000000020004" pitchFamily="2" charset="0"/>
              </a:rPr>
              <a:t>WHEN DIVIDING, IF BASE NUMBERS ARE THE SAME, WE </a:t>
            </a:r>
            <a:r>
              <a:rPr lang="en-GB" b="1" u="sng" dirty="0">
                <a:solidFill>
                  <a:srgbClr val="7030A0"/>
                </a:solidFill>
                <a:latin typeface="Shadows Into Light Two" panose="02000506000000020004" pitchFamily="2" charset="0"/>
              </a:rPr>
              <a:t>SUBTRACT</a:t>
            </a:r>
            <a:r>
              <a:rPr lang="en-GB" dirty="0">
                <a:solidFill>
                  <a:srgbClr val="7030A0"/>
                </a:solidFill>
                <a:latin typeface="Shadows Into Light Two" panose="02000506000000020004" pitchFamily="2" charset="0"/>
              </a:rPr>
              <a:t> THE INDICES</a:t>
            </a:r>
          </a:p>
        </p:txBody>
      </p:sp>
      <p:cxnSp>
        <p:nvCxnSpPr>
          <p:cNvPr id="16" name="Straight Arrow Connector 15">
            <a:extLst>
              <a:ext uri="{FF2B5EF4-FFF2-40B4-BE49-F238E27FC236}">
                <a16:creationId xmlns:a16="http://schemas.microsoft.com/office/drawing/2014/main" id="{A5611A3E-217F-FF42-8471-F07F724824C2}"/>
              </a:ext>
            </a:extLst>
          </p:cNvPr>
          <p:cNvCxnSpPr>
            <a:cxnSpLocks/>
          </p:cNvCxnSpPr>
          <p:nvPr/>
        </p:nvCxnSpPr>
        <p:spPr>
          <a:xfrm flipH="1" flipV="1">
            <a:off x="1791733" y="3657601"/>
            <a:ext cx="93556" cy="203889"/>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7332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120" name="Google Shape;120;ga2e4b46b51_0_0"/>
              <p:cNvGraphicFramePr/>
              <p:nvPr>
                <p:extLst>
                  <p:ext uri="{D42A27DB-BD31-4B8C-83A1-F6EECF244321}">
                    <p14:modId xmlns:p14="http://schemas.microsoft.com/office/powerpoint/2010/main" val="2226959315"/>
                  </p:ext>
                </p:extLst>
              </p:nvPr>
            </p:nvGraphicFramePr>
            <p:xfrm>
              <a:off x="130629" y="154380"/>
              <a:ext cx="8882742" cy="6617123"/>
            </p:xfrm>
            <a:graphic>
              <a:graphicData uri="http://schemas.openxmlformats.org/drawingml/2006/table">
                <a:tbl>
                  <a:tblPr>
                    <a:noFill/>
                    <a:tableStyleId>{2572A604-6930-44FA-8A8C-41554DEEE212}</a:tableStyleId>
                  </a:tblPr>
                  <a:tblGrid>
                    <a:gridCol w="3450183">
                      <a:extLst>
                        <a:ext uri="{9D8B030D-6E8A-4147-A177-3AD203B41FA5}">
                          <a16:colId xmlns:a16="http://schemas.microsoft.com/office/drawing/2014/main" val="20000"/>
                        </a:ext>
                      </a:extLst>
                    </a:gridCol>
                    <a:gridCol w="3450183">
                      <a:extLst>
                        <a:ext uri="{9D8B030D-6E8A-4147-A177-3AD203B41FA5}">
                          <a16:colId xmlns:a16="http://schemas.microsoft.com/office/drawing/2014/main" val="20001"/>
                        </a:ext>
                      </a:extLst>
                    </a:gridCol>
                    <a:gridCol w="1982376">
                      <a:extLst>
                        <a:ext uri="{9D8B030D-6E8A-4147-A177-3AD203B41FA5}">
                          <a16:colId xmlns:a16="http://schemas.microsoft.com/office/drawing/2014/main" val="20002"/>
                        </a:ext>
                      </a:extLst>
                    </a:gridCol>
                  </a:tblGrid>
                  <a:tr h="433945">
                    <a:tc gridSpan="3">
                      <a:txBody>
                        <a:bodyPr/>
                        <a:lstStyle/>
                        <a:p>
                          <a:pPr marL="0" lvl="0" indent="0" algn="ctr" rtl="0">
                            <a:spcBef>
                              <a:spcPts val="0"/>
                            </a:spcBef>
                            <a:spcAft>
                              <a:spcPts val="0"/>
                            </a:spcAft>
                            <a:buNone/>
                          </a:pPr>
                          <a:r>
                            <a:rPr lang="en-GB" b="1" dirty="0"/>
                            <a:t>Laws of Indices (Division) (3)</a:t>
                          </a:r>
                          <a:endParaRPr b="1" dirty="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27956">
                    <a:tc>
                      <a:txBody>
                        <a:bodyPr/>
                        <a:lstStyle/>
                        <a:p>
                          <a:pPr marL="0" lvl="0" indent="0" algn="ctr" rtl="0">
                            <a:spcBef>
                              <a:spcPts val="0"/>
                            </a:spcBef>
                            <a:spcAft>
                              <a:spcPts val="0"/>
                            </a:spcAft>
                            <a:buNone/>
                          </a:pPr>
                          <a:r>
                            <a:rPr lang="en-GB" sz="1800" dirty="0"/>
                            <a:t>I DO</a:t>
                          </a:r>
                          <a:endParaRPr sz="1800" dirty="0"/>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4CCCC"/>
                        </a:solidFill>
                      </a:tcPr>
                    </a:tc>
                    <a:tc>
                      <a:txBody>
                        <a:bodyPr/>
                        <a:lstStyle/>
                        <a:p>
                          <a:pPr marL="0" lvl="0" indent="0" algn="ctr" rtl="0">
                            <a:spcBef>
                              <a:spcPts val="0"/>
                            </a:spcBef>
                            <a:spcAft>
                              <a:spcPts val="0"/>
                            </a:spcAft>
                            <a:buNone/>
                          </a:pPr>
                          <a:r>
                            <a:rPr lang="en-GB" sz="1800" dirty="0"/>
                            <a:t>WE DO</a:t>
                          </a:r>
                          <a:endParaRPr sz="1800" dirty="0"/>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tc>
                      <a:txBody>
                        <a:bodyPr/>
                        <a:lstStyle/>
                        <a:p>
                          <a:pPr marL="0" lvl="0" indent="0" algn="ctr" rtl="0">
                            <a:spcBef>
                              <a:spcPts val="0"/>
                            </a:spcBef>
                            <a:spcAft>
                              <a:spcPts val="0"/>
                            </a:spcAft>
                            <a:buNone/>
                          </a:pPr>
                          <a:r>
                            <a:rPr lang="en-GB" sz="1800" dirty="0"/>
                            <a:t>YOU DO</a:t>
                          </a:r>
                          <a:endParaRPr sz="1800" dirty="0"/>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extLst>
                      <a:ext uri="{0D108BD9-81ED-4DB2-BD59-A6C34878D82A}">
                        <a16:rowId xmlns:a16="http://schemas.microsoft.com/office/drawing/2014/main" val="10001"/>
                      </a:ext>
                    </a:extLst>
                  </a:tr>
                  <a:tr h="5655222">
                    <a:tc>
                      <a:txBody>
                        <a:bodyPr/>
                        <a:lstStyle/>
                        <a:p>
                          <a:pPr marL="0" lvl="0" indent="0" algn="ctr" rtl="0">
                            <a:spcBef>
                              <a:spcPts val="0"/>
                            </a:spcBef>
                            <a:spcAft>
                              <a:spcPts val="0"/>
                            </a:spcAft>
                            <a:buNone/>
                          </a:pPr>
                          <a:r>
                            <a:rPr lang="en-GB" sz="1600" dirty="0"/>
                            <a:t>Write each of the following as a single power:</a:t>
                          </a:r>
                        </a:p>
                        <a:p>
                          <a:pPr marL="0" lvl="0" indent="0" algn="ctr" rtl="0">
                            <a:spcBef>
                              <a:spcPts val="0"/>
                            </a:spcBef>
                            <a:spcAft>
                              <a:spcPts val="0"/>
                            </a:spcAft>
                            <a:buNone/>
                          </a:pPr>
                          <a:endParaRPr lang="en-GB" sz="1100" dirty="0"/>
                        </a:p>
                        <a:p>
                          <a:pPr marL="0" lvl="0" indent="0" algn="ctr" rtl="0">
                            <a:spcBef>
                              <a:spcPts val="0"/>
                            </a:spcBef>
                            <a:spcAft>
                              <a:spcPts val="0"/>
                            </a:spcAft>
                            <a:buNone/>
                          </a:pPr>
                          <a:r>
                            <a:rPr lang="en-GB" sz="2400" dirty="0"/>
                            <a:t>a) 12b</a:t>
                          </a:r>
                          <a:r>
                            <a:rPr lang="en-GB" sz="2400" baseline="30000" dirty="0"/>
                            <a:t>5</a:t>
                          </a:r>
                          <a:r>
                            <a:rPr lang="en-GB" sz="2400" baseline="0" dirty="0"/>
                            <a:t> ÷ 2b</a:t>
                          </a:r>
                          <a:r>
                            <a:rPr lang="en-GB" sz="2400" baseline="30000" dirty="0"/>
                            <a:t>3</a:t>
                          </a:r>
                        </a:p>
                        <a:p>
                          <a:pPr marL="0" lvl="0" indent="0" algn="ctr" rtl="0">
                            <a:spcBef>
                              <a:spcPts val="0"/>
                            </a:spcBef>
                            <a:spcAft>
                              <a:spcPts val="0"/>
                            </a:spcAft>
                            <a:buNone/>
                          </a:pPr>
                          <a14:m>
                            <m:oMathPara xmlns:m="http://schemas.openxmlformats.org/officeDocument/2006/math">
                              <m:oMathParaPr>
                                <m:jc m:val="centerGroup"/>
                              </m:oMathParaPr>
                              <m:oMath xmlns:m="http://schemas.openxmlformats.org/officeDocument/2006/math">
                                <m:r>
                                  <m:rPr>
                                    <m:nor/>
                                  </m:rPr>
                                  <a:rPr lang="en-GB" sz="2400" b="0" i="0" spc="300" baseline="0" smtClean="0">
                                    <a:latin typeface="Shadows Into Light Two" panose="02000506000000020004" pitchFamily="2" charset="0"/>
                                  </a:rPr>
                                  <m:t>=</m:t>
                                </m:r>
                                <m:f>
                                  <m:fPr>
                                    <m:ctrlPr>
                                      <a:rPr lang="en-GB" sz="2400" b="0" i="1" spc="300" baseline="0" smtClean="0">
                                        <a:latin typeface="Cambria Math" panose="02040503050406030204" pitchFamily="18" charset="0"/>
                                      </a:rPr>
                                    </m:ctrlPr>
                                  </m:fPr>
                                  <m:num>
                                    <m:sSup>
                                      <m:sSupPr>
                                        <m:ctrlPr>
                                          <a:rPr lang="en-GB" sz="2400" b="0" i="1" spc="300" baseline="0" smtClean="0">
                                            <a:solidFill>
                                              <a:srgbClr val="FF0000"/>
                                            </a:solidFill>
                                            <a:latin typeface="Cambria Math" panose="02040503050406030204" pitchFamily="18" charset="0"/>
                                          </a:rPr>
                                        </m:ctrlPr>
                                      </m:sSupPr>
                                      <m:e>
                                        <m:r>
                                          <m:rPr>
                                            <m:nor/>
                                          </m:rPr>
                                          <a:rPr lang="en-GB" sz="2400" b="0" i="0" spc="300" baseline="0" smtClean="0">
                                            <a:solidFill>
                                              <a:srgbClr val="FF0000"/>
                                            </a:solidFill>
                                            <a:latin typeface="Shadows Into Light Two" panose="02000506000000020004" pitchFamily="2" charset="0"/>
                                          </a:rPr>
                                          <m:t>12</m:t>
                                        </m:r>
                                        <m:r>
                                          <m:rPr>
                                            <m:nor/>
                                          </m:rPr>
                                          <a:rPr lang="en-GB" sz="2400" b="0" i="0" spc="300" baseline="0" smtClean="0">
                                            <a:solidFill>
                                              <a:srgbClr val="FF0000"/>
                                            </a:solidFill>
                                            <a:latin typeface="Shadows Into Light Two" panose="02000506000000020004" pitchFamily="2" charset="0"/>
                                          </a:rPr>
                                          <m:t>xb</m:t>
                                        </m:r>
                                      </m:e>
                                      <m:sup>
                                        <m:r>
                                          <m:rPr>
                                            <m:nor/>
                                          </m:rPr>
                                          <a:rPr lang="en-GB" sz="2400" b="0" i="0" spc="300" baseline="0" smtClean="0">
                                            <a:solidFill>
                                              <a:srgbClr val="FF0000"/>
                                            </a:solidFill>
                                            <a:latin typeface="Shadows Into Light Two" panose="02000506000000020004" pitchFamily="2" charset="0"/>
                                          </a:rPr>
                                          <m:t>5</m:t>
                                        </m:r>
                                      </m:sup>
                                    </m:sSup>
                                  </m:num>
                                  <m:den>
                                    <m:sSup>
                                      <m:sSupPr>
                                        <m:ctrlPr>
                                          <a:rPr lang="en-GB" sz="2400" b="0" i="1" spc="300" baseline="0" smtClean="0">
                                            <a:solidFill>
                                              <a:srgbClr val="00B050"/>
                                            </a:solidFill>
                                            <a:latin typeface="Cambria Math" panose="02040503050406030204" pitchFamily="18" charset="0"/>
                                          </a:rPr>
                                        </m:ctrlPr>
                                      </m:sSupPr>
                                      <m:e>
                                        <m:r>
                                          <m:rPr>
                                            <m:nor/>
                                          </m:rPr>
                                          <a:rPr lang="en-GB" sz="2400" b="0" i="0" spc="300" baseline="0" smtClean="0">
                                            <a:solidFill>
                                              <a:srgbClr val="00B050"/>
                                            </a:solidFill>
                                            <a:latin typeface="Shadows Into Light Two" panose="02000506000000020004" pitchFamily="2" charset="0"/>
                                          </a:rPr>
                                          <m:t>2</m:t>
                                        </m:r>
                                        <m:r>
                                          <m:rPr>
                                            <m:nor/>
                                          </m:rPr>
                                          <a:rPr lang="en-GB" sz="2400" b="0" i="0" spc="300" baseline="0" smtClean="0">
                                            <a:solidFill>
                                              <a:srgbClr val="00B050"/>
                                            </a:solidFill>
                                            <a:latin typeface="Shadows Into Light Two" panose="02000506000000020004" pitchFamily="2" charset="0"/>
                                          </a:rPr>
                                          <m:t>xb</m:t>
                                        </m:r>
                                      </m:e>
                                      <m:sup>
                                        <m:r>
                                          <m:rPr>
                                            <m:nor/>
                                          </m:rPr>
                                          <a:rPr lang="en-GB" sz="2400" b="0" i="0" spc="300" baseline="0" smtClean="0">
                                            <a:solidFill>
                                              <a:srgbClr val="00B050"/>
                                            </a:solidFill>
                                            <a:latin typeface="Shadows Into Light Two" panose="02000506000000020004" pitchFamily="2" charset="0"/>
                                          </a:rPr>
                                          <m:t>3</m:t>
                                        </m:r>
                                      </m:sup>
                                    </m:sSup>
                                  </m:den>
                                </m:f>
                                <m:r>
                                  <m:rPr>
                                    <m:nor/>
                                  </m:rPr>
                                  <a:rPr lang="en-GB" sz="2400" b="0" i="0" spc="300" baseline="0" smtClean="0">
                                    <a:latin typeface="Shadows Into Light Two" panose="02000506000000020004" pitchFamily="2" charset="0"/>
                                  </a:rPr>
                                  <m:t>=</m:t>
                                </m:r>
                                <m:f>
                                  <m:fPr>
                                    <m:ctrlPr>
                                      <a:rPr lang="en-GB" sz="2400" b="0" i="1" spc="300" baseline="0" smtClean="0">
                                        <a:latin typeface="Cambria Math" panose="02040503050406030204" pitchFamily="18" charset="0"/>
                                      </a:rPr>
                                    </m:ctrlPr>
                                  </m:fPr>
                                  <m:num>
                                    <m:r>
                                      <m:rPr>
                                        <m:nor/>
                                      </m:rPr>
                                      <a:rPr lang="en-GB" sz="2400" b="0" i="0" spc="300" baseline="0" smtClean="0">
                                        <a:solidFill>
                                          <a:srgbClr val="FF0000"/>
                                        </a:solidFill>
                                        <a:latin typeface="Shadows Into Light Two" panose="02000506000000020004" pitchFamily="2" charset="0"/>
                                      </a:rPr>
                                      <m:t>12</m:t>
                                    </m:r>
                                  </m:num>
                                  <m:den>
                                    <m:r>
                                      <m:rPr>
                                        <m:nor/>
                                      </m:rPr>
                                      <a:rPr lang="en-GB" sz="2400" b="0" i="0" spc="300" baseline="0" smtClean="0">
                                        <a:solidFill>
                                          <a:srgbClr val="00B050"/>
                                        </a:solidFill>
                                        <a:latin typeface="Shadows Into Light Two" panose="02000506000000020004" pitchFamily="2" charset="0"/>
                                      </a:rPr>
                                      <m:t>2</m:t>
                                    </m:r>
                                  </m:den>
                                </m:f>
                                <m:r>
                                  <m:rPr>
                                    <m:nor/>
                                  </m:rPr>
                                  <a:rPr lang="en-GB" sz="2400" b="0" i="0" spc="300" baseline="0" smtClean="0">
                                    <a:solidFill>
                                      <a:schemeClr val="tx1"/>
                                    </a:solidFill>
                                    <a:latin typeface="Shadows Into Light Two" panose="02000506000000020004" pitchFamily="2" charset="0"/>
                                    <a:ea typeface="Cambria Math" panose="02040503050406030204" pitchFamily="18" charset="0"/>
                                  </a:rPr>
                                  <m:t>×</m:t>
                                </m:r>
                                <m:f>
                                  <m:fPr>
                                    <m:ctrlPr>
                                      <a:rPr lang="en-GB" sz="2400" b="0" i="1" spc="300" baseline="0" smtClean="0">
                                        <a:solidFill>
                                          <a:schemeClr val="tx1"/>
                                        </a:solidFill>
                                        <a:latin typeface="Cambria Math" panose="02040503050406030204" pitchFamily="18" charset="0"/>
                                        <a:ea typeface="Cambria Math" panose="02040503050406030204" pitchFamily="18" charset="0"/>
                                      </a:rPr>
                                    </m:ctrlPr>
                                  </m:fPr>
                                  <m:num>
                                    <m:sSup>
                                      <m:sSupPr>
                                        <m:ctrlPr>
                                          <a:rPr lang="en-GB" sz="2400" b="0" i="1" spc="300" baseline="0" smtClean="0">
                                            <a:solidFill>
                                              <a:srgbClr val="FF0000"/>
                                            </a:solidFill>
                                            <a:latin typeface="Cambria Math" panose="02040503050406030204" pitchFamily="18" charset="0"/>
                                            <a:ea typeface="Cambria Math" panose="02040503050406030204" pitchFamily="18" charset="0"/>
                                          </a:rPr>
                                        </m:ctrlPr>
                                      </m:sSupPr>
                                      <m:e>
                                        <m:r>
                                          <m:rPr>
                                            <m:nor/>
                                          </m:rPr>
                                          <a:rPr lang="en-GB" sz="2400" b="0" i="0" spc="300" baseline="0" smtClean="0">
                                            <a:solidFill>
                                              <a:srgbClr val="FF0000"/>
                                            </a:solidFill>
                                            <a:latin typeface="Shadows Into Light Two" panose="02000506000000020004" pitchFamily="2" charset="0"/>
                                            <a:ea typeface="Cambria Math" panose="02040503050406030204" pitchFamily="18" charset="0"/>
                                          </a:rPr>
                                          <m:t>b</m:t>
                                        </m:r>
                                      </m:e>
                                      <m:sup>
                                        <m:r>
                                          <m:rPr>
                                            <m:nor/>
                                          </m:rPr>
                                          <a:rPr lang="en-GB" sz="2400" b="0" i="0" spc="300" baseline="0" smtClean="0">
                                            <a:solidFill>
                                              <a:srgbClr val="FF0000"/>
                                            </a:solidFill>
                                            <a:latin typeface="Shadows Into Light Two" panose="02000506000000020004" pitchFamily="2" charset="0"/>
                                            <a:ea typeface="Cambria Math" panose="02040503050406030204" pitchFamily="18" charset="0"/>
                                          </a:rPr>
                                          <m:t>5</m:t>
                                        </m:r>
                                      </m:sup>
                                    </m:sSup>
                                  </m:num>
                                  <m:den>
                                    <m:sSup>
                                      <m:sSupPr>
                                        <m:ctrlPr>
                                          <a:rPr lang="en-GB" sz="2400" b="0" i="1" spc="300" baseline="0" smtClean="0">
                                            <a:solidFill>
                                              <a:srgbClr val="00B050"/>
                                            </a:solidFill>
                                            <a:latin typeface="Cambria Math" panose="02040503050406030204" pitchFamily="18" charset="0"/>
                                            <a:ea typeface="Cambria Math" panose="02040503050406030204" pitchFamily="18" charset="0"/>
                                          </a:rPr>
                                        </m:ctrlPr>
                                      </m:sSupPr>
                                      <m:e>
                                        <m:r>
                                          <m:rPr>
                                            <m:nor/>
                                          </m:rPr>
                                          <a:rPr lang="en-GB" sz="2400" b="0" i="0" spc="300" baseline="0" smtClean="0">
                                            <a:solidFill>
                                              <a:srgbClr val="00B050"/>
                                            </a:solidFill>
                                            <a:latin typeface="Shadows Into Light Two" panose="02000506000000020004" pitchFamily="2" charset="0"/>
                                            <a:ea typeface="Cambria Math" panose="02040503050406030204" pitchFamily="18" charset="0"/>
                                          </a:rPr>
                                          <m:t>b</m:t>
                                        </m:r>
                                      </m:e>
                                      <m:sup>
                                        <m:r>
                                          <m:rPr>
                                            <m:nor/>
                                          </m:rPr>
                                          <a:rPr lang="en-GB" sz="2400" b="0" i="0" spc="300" baseline="0" smtClean="0">
                                            <a:solidFill>
                                              <a:srgbClr val="00B050"/>
                                            </a:solidFill>
                                            <a:latin typeface="Shadows Into Light Two" panose="02000506000000020004" pitchFamily="2" charset="0"/>
                                            <a:ea typeface="Cambria Math" panose="02040503050406030204" pitchFamily="18" charset="0"/>
                                          </a:rPr>
                                          <m:t>3</m:t>
                                        </m:r>
                                      </m:sup>
                                    </m:sSup>
                                  </m:den>
                                </m:f>
                              </m:oMath>
                            </m:oMathPara>
                          </a14:m>
                          <a:endParaRPr lang="en-GB" sz="2400" i="0" spc="300" baseline="0" dirty="0">
                            <a:latin typeface="Shadows Into Light Two" panose="02000506000000020004" pitchFamily="2" charset="0"/>
                          </a:endParaRPr>
                        </a:p>
                        <a:p>
                          <a:pPr marL="0" lvl="0" indent="0" algn="ctr" rtl="0">
                            <a:lnSpc>
                              <a:spcPct val="150000"/>
                            </a:lnSpc>
                            <a:spcBef>
                              <a:spcPts val="0"/>
                            </a:spcBef>
                            <a:spcAft>
                              <a:spcPts val="0"/>
                            </a:spcAft>
                            <a:buNone/>
                          </a:pPr>
                          <a14:m>
                            <m:oMathPara xmlns:m="http://schemas.openxmlformats.org/officeDocument/2006/math">
                              <m:oMathParaPr>
                                <m:jc m:val="centerGroup"/>
                              </m:oMathParaPr>
                              <m:oMath xmlns:m="http://schemas.openxmlformats.org/officeDocument/2006/math">
                                <m:r>
                                  <m:rPr>
                                    <m:nor/>
                                  </m:rPr>
                                  <a:rPr lang="en-GB" sz="2400" b="1" i="0" spc="300" baseline="0" dirty="0" smtClean="0">
                                    <a:latin typeface="Shadows Into Light Two" panose="02000506000000020004" pitchFamily="2" charset="0"/>
                                  </a:rPr>
                                  <m:t>=6</m:t>
                                </m:r>
                                <m:r>
                                  <m:rPr>
                                    <m:nor/>
                                  </m:rPr>
                                  <a:rPr lang="en-GB" sz="2400" b="1" spc="300" baseline="0" dirty="0">
                                    <a:latin typeface="Shadows Into Light Two" panose="02000506000000020004" pitchFamily="2" charset="0"/>
                                  </a:rPr>
                                  <m:t>x</m:t>
                                </m:r>
                                <m:r>
                                  <m:rPr>
                                    <m:nor/>
                                  </m:rPr>
                                  <a:rPr lang="en-GB" sz="2400" b="1" i="0" spc="300" baseline="0" dirty="0" smtClean="0">
                                    <a:latin typeface="Shadows Into Light Two" panose="02000506000000020004" pitchFamily="2" charset="0"/>
                                  </a:rPr>
                                  <m:t>b</m:t>
                                </m:r>
                                <m:r>
                                  <m:rPr>
                                    <m:nor/>
                                  </m:rPr>
                                  <a:rPr lang="en-GB" sz="2400" b="1" i="0" spc="300" baseline="30000" dirty="0" smtClean="0">
                                    <a:latin typeface="Shadows Into Light Two" panose="02000506000000020004" pitchFamily="2" charset="0"/>
                                  </a:rPr>
                                  <m:t>5</m:t>
                                </m:r>
                                <m:r>
                                  <m:rPr>
                                    <m:nor/>
                                  </m:rPr>
                                  <a:rPr lang="en-GB" sz="2400" b="1" spc="300" baseline="30000" dirty="0">
                                    <a:latin typeface="Shadows Into Light Two" panose="02000506000000020004" pitchFamily="2" charset="0"/>
                                  </a:rPr>
                                  <m:t>−</m:t>
                                </m:r>
                                <m:r>
                                  <m:rPr>
                                    <m:nor/>
                                  </m:rPr>
                                  <a:rPr lang="en-GB" sz="2400" b="1" i="0" spc="300" baseline="30000" dirty="0" smtClean="0">
                                    <a:latin typeface="Shadows Into Light Two" panose="02000506000000020004" pitchFamily="2" charset="0"/>
                                  </a:rPr>
                                  <m:t>3 </m:t>
                                </m:r>
                                <m:r>
                                  <m:rPr>
                                    <m:nor/>
                                  </m:rPr>
                                  <a:rPr lang="en-GB" sz="2400" b="1" spc="300" baseline="0" dirty="0">
                                    <a:latin typeface="Shadows Into Light Two" panose="02000506000000020004" pitchFamily="2" charset="0"/>
                                  </a:rPr>
                                  <m:t>=</m:t>
                                </m:r>
                                <m:r>
                                  <m:rPr>
                                    <m:nor/>
                                  </m:rPr>
                                  <a:rPr lang="en-GB" sz="2400" b="1" i="0" spc="300" baseline="0" dirty="0" smtClean="0">
                                    <a:latin typeface="Shadows Into Light Two" panose="02000506000000020004" pitchFamily="2" charset="0"/>
                                  </a:rPr>
                                  <m:t> 6</m:t>
                                </m:r>
                                <m:r>
                                  <m:rPr>
                                    <m:nor/>
                                  </m:rPr>
                                  <a:rPr lang="en-GB" sz="2400" b="1" i="0" spc="300" baseline="0" dirty="0" smtClean="0">
                                    <a:latin typeface="Shadows Into Light Two" panose="02000506000000020004" pitchFamily="2" charset="0"/>
                                  </a:rPr>
                                  <m:t>b</m:t>
                                </m:r>
                                <m:r>
                                  <m:rPr>
                                    <m:nor/>
                                  </m:rPr>
                                  <a:rPr lang="en-GB" sz="2400" b="1" i="0" spc="300" baseline="30000" dirty="0" smtClean="0">
                                    <a:latin typeface="Shadows Into Light Two" panose="02000506000000020004" pitchFamily="2" charset="0"/>
                                  </a:rPr>
                                  <m:t>2</m:t>
                                </m:r>
                              </m:oMath>
                            </m:oMathPara>
                          </a14:m>
                          <a:endParaRPr lang="en-GB" sz="2400" b="1" spc="300" baseline="0" dirty="0">
                            <a:latin typeface="Shadows Into Light Two" panose="02000506000000020004" pitchFamily="2" charset="0"/>
                          </a:endParaRPr>
                        </a:p>
                        <a:p>
                          <a:pPr marL="0" lvl="0" indent="0" algn="ctr" rtl="0">
                            <a:spcBef>
                              <a:spcPts val="0"/>
                            </a:spcBef>
                            <a:spcAft>
                              <a:spcPts val="0"/>
                            </a:spcAft>
                            <a:buNone/>
                          </a:pPr>
                          <a:endParaRPr lang="en-GB" sz="2400" baseline="0" dirty="0"/>
                        </a:p>
                        <a:p>
                          <a:pPr marL="0" lvl="0" indent="0" algn="ctr" rtl="0">
                            <a:spcBef>
                              <a:spcPts val="0"/>
                            </a:spcBef>
                            <a:spcAft>
                              <a:spcPts val="0"/>
                            </a:spcAft>
                            <a:buNone/>
                          </a:pPr>
                          <a:endParaRPr lang="en-GB" sz="24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2400" dirty="0"/>
                            <a:t>b) 16y</a:t>
                          </a:r>
                          <a:r>
                            <a:rPr lang="en-GB" sz="2400" baseline="30000" dirty="0"/>
                            <a:t>3</a:t>
                          </a:r>
                          <a:r>
                            <a:rPr lang="en-GB" sz="2400" baseline="0" dirty="0"/>
                            <a:t> ÷ 2y</a:t>
                          </a:r>
                          <a:r>
                            <a:rPr lang="en-GB" sz="2400" baseline="30000" dirty="0"/>
                            <a:t>7</a:t>
                          </a:r>
                          <a:endParaRPr lang="en-GB" sz="2400" baseline="0" dirty="0"/>
                        </a:p>
                        <a:p>
                          <a:pPr marL="0" lvl="0" indent="0" algn="ctr" rtl="0">
                            <a:spcBef>
                              <a:spcPts val="0"/>
                            </a:spcBef>
                            <a:spcAft>
                              <a:spcPts val="0"/>
                            </a:spcAft>
                            <a:buNone/>
                          </a:pPr>
                          <a14:m>
                            <m:oMathPara xmlns:m="http://schemas.openxmlformats.org/officeDocument/2006/math">
                              <m:oMathParaPr>
                                <m:jc m:val="centerGroup"/>
                              </m:oMathParaPr>
                              <m:oMath xmlns:m="http://schemas.openxmlformats.org/officeDocument/2006/math">
                                <m:r>
                                  <m:rPr>
                                    <m:nor/>
                                  </m:rPr>
                                  <a:rPr lang="en-GB" sz="2400" b="0" i="0" spc="300" baseline="0" smtClean="0">
                                    <a:latin typeface="Shadows Into Light Two" panose="02000506000000020004" pitchFamily="2" charset="0"/>
                                  </a:rPr>
                                  <m:t>=</m:t>
                                </m:r>
                                <m:f>
                                  <m:fPr>
                                    <m:ctrlPr>
                                      <a:rPr lang="en-GB" sz="2400" b="0" i="1" spc="300" baseline="0" smtClean="0">
                                        <a:latin typeface="Cambria Math" panose="02040503050406030204" pitchFamily="18" charset="0"/>
                                      </a:rPr>
                                    </m:ctrlPr>
                                  </m:fPr>
                                  <m:num>
                                    <m:sSup>
                                      <m:sSupPr>
                                        <m:ctrlPr>
                                          <a:rPr lang="en-GB" sz="2400" b="0" i="1" spc="300" baseline="0" smtClean="0">
                                            <a:solidFill>
                                              <a:srgbClr val="FF0000"/>
                                            </a:solidFill>
                                            <a:latin typeface="Cambria Math" panose="02040503050406030204" pitchFamily="18" charset="0"/>
                                          </a:rPr>
                                        </m:ctrlPr>
                                      </m:sSupPr>
                                      <m:e>
                                        <m:r>
                                          <m:rPr>
                                            <m:nor/>
                                          </m:rPr>
                                          <a:rPr lang="en-GB" sz="2400" b="0" i="0" spc="300" baseline="0" smtClean="0">
                                            <a:solidFill>
                                              <a:srgbClr val="FF0000"/>
                                            </a:solidFill>
                                            <a:latin typeface="Shadows Into Light Two" panose="02000506000000020004" pitchFamily="2" charset="0"/>
                                          </a:rPr>
                                          <m:t>16</m:t>
                                        </m:r>
                                        <m:r>
                                          <m:rPr>
                                            <m:nor/>
                                          </m:rPr>
                                          <a:rPr lang="en-GB" sz="2400" b="0" i="0" spc="300" baseline="0" smtClean="0">
                                            <a:solidFill>
                                              <a:srgbClr val="FF0000"/>
                                            </a:solidFill>
                                            <a:latin typeface="Shadows Into Light Two" panose="02000506000000020004" pitchFamily="2" charset="0"/>
                                          </a:rPr>
                                          <m:t>xy</m:t>
                                        </m:r>
                                      </m:e>
                                      <m:sup>
                                        <m:r>
                                          <m:rPr>
                                            <m:nor/>
                                          </m:rPr>
                                          <a:rPr lang="en-GB" sz="2400" b="0" i="0" spc="300" baseline="0" smtClean="0">
                                            <a:solidFill>
                                              <a:srgbClr val="FF0000"/>
                                            </a:solidFill>
                                            <a:latin typeface="Shadows Into Light Two" panose="02000506000000020004" pitchFamily="2" charset="0"/>
                                          </a:rPr>
                                          <m:t>3</m:t>
                                        </m:r>
                                      </m:sup>
                                    </m:sSup>
                                  </m:num>
                                  <m:den>
                                    <m:sSup>
                                      <m:sSupPr>
                                        <m:ctrlPr>
                                          <a:rPr lang="en-GB" sz="2400" b="0" i="1" spc="300" baseline="0" smtClean="0">
                                            <a:solidFill>
                                              <a:srgbClr val="00B050"/>
                                            </a:solidFill>
                                            <a:latin typeface="Cambria Math" panose="02040503050406030204" pitchFamily="18" charset="0"/>
                                          </a:rPr>
                                        </m:ctrlPr>
                                      </m:sSupPr>
                                      <m:e>
                                        <m:r>
                                          <m:rPr>
                                            <m:nor/>
                                          </m:rPr>
                                          <a:rPr lang="en-GB" sz="2400" b="0" i="0" spc="300" baseline="0" smtClean="0">
                                            <a:solidFill>
                                              <a:srgbClr val="00B050"/>
                                            </a:solidFill>
                                            <a:latin typeface="Shadows Into Light Two" panose="02000506000000020004" pitchFamily="2" charset="0"/>
                                          </a:rPr>
                                          <m:t>2</m:t>
                                        </m:r>
                                        <m:r>
                                          <m:rPr>
                                            <m:nor/>
                                          </m:rPr>
                                          <a:rPr lang="en-GB" sz="2400" b="0" i="0" spc="300" baseline="0" smtClean="0">
                                            <a:solidFill>
                                              <a:srgbClr val="00B050"/>
                                            </a:solidFill>
                                            <a:latin typeface="Shadows Into Light Two" panose="02000506000000020004" pitchFamily="2" charset="0"/>
                                          </a:rPr>
                                          <m:t>xy</m:t>
                                        </m:r>
                                      </m:e>
                                      <m:sup>
                                        <m:r>
                                          <m:rPr>
                                            <m:nor/>
                                          </m:rPr>
                                          <a:rPr lang="en-GB" sz="2400" b="0" i="0" spc="300" baseline="0" smtClean="0">
                                            <a:solidFill>
                                              <a:srgbClr val="00B050"/>
                                            </a:solidFill>
                                            <a:latin typeface="Shadows Into Light Two" panose="02000506000000020004" pitchFamily="2" charset="0"/>
                                          </a:rPr>
                                          <m:t>7</m:t>
                                        </m:r>
                                      </m:sup>
                                    </m:sSup>
                                  </m:den>
                                </m:f>
                                <m:r>
                                  <m:rPr>
                                    <m:nor/>
                                  </m:rPr>
                                  <a:rPr lang="en-GB" sz="2400" b="0" i="0" spc="300" baseline="0" smtClean="0">
                                    <a:latin typeface="Shadows Into Light Two" panose="02000506000000020004" pitchFamily="2" charset="0"/>
                                  </a:rPr>
                                  <m:t>=</m:t>
                                </m:r>
                                <m:f>
                                  <m:fPr>
                                    <m:ctrlPr>
                                      <a:rPr lang="en-GB" sz="2400" b="0" i="1" spc="300" baseline="0" smtClean="0">
                                        <a:latin typeface="Cambria Math" panose="02040503050406030204" pitchFamily="18" charset="0"/>
                                      </a:rPr>
                                    </m:ctrlPr>
                                  </m:fPr>
                                  <m:num>
                                    <m:r>
                                      <m:rPr>
                                        <m:nor/>
                                      </m:rPr>
                                      <a:rPr lang="en-GB" sz="2400" b="0" i="0" spc="300" baseline="0" smtClean="0">
                                        <a:solidFill>
                                          <a:srgbClr val="FF0000"/>
                                        </a:solidFill>
                                        <a:latin typeface="Shadows Into Light Two" panose="02000506000000020004" pitchFamily="2" charset="0"/>
                                      </a:rPr>
                                      <m:t>16</m:t>
                                    </m:r>
                                  </m:num>
                                  <m:den>
                                    <m:r>
                                      <m:rPr>
                                        <m:nor/>
                                      </m:rPr>
                                      <a:rPr lang="en-GB" sz="2400" b="0" i="0" spc="300" baseline="0" smtClean="0">
                                        <a:solidFill>
                                          <a:srgbClr val="00B050"/>
                                        </a:solidFill>
                                        <a:latin typeface="Shadows Into Light Two" panose="02000506000000020004" pitchFamily="2" charset="0"/>
                                      </a:rPr>
                                      <m:t>2</m:t>
                                    </m:r>
                                  </m:den>
                                </m:f>
                                <m:r>
                                  <m:rPr>
                                    <m:nor/>
                                  </m:rPr>
                                  <a:rPr lang="en-GB" sz="2400" b="0" i="0" spc="300" baseline="0" smtClean="0">
                                    <a:solidFill>
                                      <a:schemeClr val="tx1"/>
                                    </a:solidFill>
                                    <a:latin typeface="Shadows Into Light Two" panose="02000506000000020004" pitchFamily="2" charset="0"/>
                                    <a:ea typeface="Cambria Math" panose="02040503050406030204" pitchFamily="18" charset="0"/>
                                  </a:rPr>
                                  <m:t>×</m:t>
                                </m:r>
                                <m:f>
                                  <m:fPr>
                                    <m:ctrlPr>
                                      <a:rPr lang="en-GB" sz="2400" b="0" i="1" spc="300" baseline="0" smtClean="0">
                                        <a:solidFill>
                                          <a:schemeClr val="tx1"/>
                                        </a:solidFill>
                                        <a:latin typeface="Cambria Math" panose="02040503050406030204" pitchFamily="18" charset="0"/>
                                        <a:ea typeface="Cambria Math" panose="02040503050406030204" pitchFamily="18" charset="0"/>
                                      </a:rPr>
                                    </m:ctrlPr>
                                  </m:fPr>
                                  <m:num>
                                    <m:sSup>
                                      <m:sSupPr>
                                        <m:ctrlPr>
                                          <a:rPr lang="en-GB" sz="2400" b="0" i="1" spc="300" baseline="0" smtClean="0">
                                            <a:solidFill>
                                              <a:srgbClr val="FF0000"/>
                                            </a:solidFill>
                                            <a:latin typeface="Cambria Math" panose="02040503050406030204" pitchFamily="18" charset="0"/>
                                            <a:ea typeface="Cambria Math" panose="02040503050406030204" pitchFamily="18" charset="0"/>
                                          </a:rPr>
                                        </m:ctrlPr>
                                      </m:sSupPr>
                                      <m:e>
                                        <m:r>
                                          <m:rPr>
                                            <m:nor/>
                                          </m:rPr>
                                          <a:rPr lang="en-GB" sz="2400" b="0" i="0" spc="300" baseline="0" smtClean="0">
                                            <a:solidFill>
                                              <a:srgbClr val="FF0000"/>
                                            </a:solidFill>
                                            <a:latin typeface="Shadows Into Light Two" panose="02000506000000020004" pitchFamily="2" charset="0"/>
                                            <a:ea typeface="Cambria Math" panose="02040503050406030204" pitchFamily="18" charset="0"/>
                                          </a:rPr>
                                          <m:t>y</m:t>
                                        </m:r>
                                      </m:e>
                                      <m:sup>
                                        <m:r>
                                          <m:rPr>
                                            <m:nor/>
                                          </m:rPr>
                                          <a:rPr lang="en-GB" sz="2400" b="0" i="0" spc="300" baseline="0" smtClean="0">
                                            <a:solidFill>
                                              <a:srgbClr val="FF0000"/>
                                            </a:solidFill>
                                            <a:latin typeface="Shadows Into Light Two" panose="02000506000000020004" pitchFamily="2" charset="0"/>
                                            <a:ea typeface="Cambria Math" panose="02040503050406030204" pitchFamily="18" charset="0"/>
                                          </a:rPr>
                                          <m:t>3</m:t>
                                        </m:r>
                                      </m:sup>
                                    </m:sSup>
                                  </m:num>
                                  <m:den>
                                    <m:sSup>
                                      <m:sSupPr>
                                        <m:ctrlPr>
                                          <a:rPr lang="en-GB" sz="2400" b="0" i="1" spc="300" baseline="0" smtClean="0">
                                            <a:solidFill>
                                              <a:srgbClr val="00B050"/>
                                            </a:solidFill>
                                            <a:latin typeface="Cambria Math" panose="02040503050406030204" pitchFamily="18" charset="0"/>
                                            <a:ea typeface="Cambria Math" panose="02040503050406030204" pitchFamily="18" charset="0"/>
                                          </a:rPr>
                                        </m:ctrlPr>
                                      </m:sSupPr>
                                      <m:e>
                                        <m:r>
                                          <m:rPr>
                                            <m:nor/>
                                          </m:rPr>
                                          <a:rPr lang="en-GB" sz="2400" b="0" i="0" spc="300" baseline="0" smtClean="0">
                                            <a:solidFill>
                                              <a:srgbClr val="00B050"/>
                                            </a:solidFill>
                                            <a:latin typeface="Shadows Into Light Two" panose="02000506000000020004" pitchFamily="2" charset="0"/>
                                            <a:ea typeface="Cambria Math" panose="02040503050406030204" pitchFamily="18" charset="0"/>
                                          </a:rPr>
                                          <m:t>y</m:t>
                                        </m:r>
                                      </m:e>
                                      <m:sup>
                                        <m:r>
                                          <m:rPr>
                                            <m:nor/>
                                          </m:rPr>
                                          <a:rPr lang="en-GB" sz="2400" b="0" i="0" spc="300" baseline="0" smtClean="0">
                                            <a:solidFill>
                                              <a:srgbClr val="00B050"/>
                                            </a:solidFill>
                                            <a:latin typeface="Shadows Into Light Two" panose="02000506000000020004" pitchFamily="2" charset="0"/>
                                            <a:ea typeface="Cambria Math" panose="02040503050406030204" pitchFamily="18" charset="0"/>
                                          </a:rPr>
                                          <m:t>7</m:t>
                                        </m:r>
                                      </m:sup>
                                    </m:sSup>
                                  </m:den>
                                </m:f>
                              </m:oMath>
                            </m:oMathPara>
                          </a14:m>
                          <a:endParaRPr lang="en-GB" sz="2400" i="0" spc="300" baseline="0" dirty="0">
                            <a:latin typeface="Shadows Into Light Two" panose="02000506000000020004" pitchFamily="2" charset="0"/>
                          </a:endParaRPr>
                        </a:p>
                        <a:p>
                          <a:pPr marL="0" lvl="0" indent="0" algn="ctr" rtl="0">
                            <a:lnSpc>
                              <a:spcPct val="150000"/>
                            </a:lnSpc>
                            <a:spcBef>
                              <a:spcPts val="0"/>
                            </a:spcBef>
                            <a:spcAft>
                              <a:spcPts val="0"/>
                            </a:spcAft>
                            <a:buNone/>
                          </a:pPr>
                          <a14:m>
                            <m:oMathPara xmlns:m="http://schemas.openxmlformats.org/officeDocument/2006/math">
                              <m:oMathParaPr>
                                <m:jc m:val="centerGroup"/>
                              </m:oMathParaPr>
                              <m:oMath xmlns:m="http://schemas.openxmlformats.org/officeDocument/2006/math">
                                <m:r>
                                  <m:rPr>
                                    <m:nor/>
                                  </m:rPr>
                                  <a:rPr lang="en-GB" sz="2400" b="1" i="0" spc="300" baseline="0" dirty="0" smtClean="0">
                                    <a:latin typeface="Shadows Into Light Two" panose="02000506000000020004" pitchFamily="2" charset="0"/>
                                  </a:rPr>
                                  <m:t>=8</m:t>
                                </m:r>
                                <m:r>
                                  <m:rPr>
                                    <m:nor/>
                                  </m:rPr>
                                  <a:rPr lang="en-GB" sz="2400" b="1" spc="300" baseline="0" dirty="0">
                                    <a:latin typeface="Shadows Into Light Two" panose="02000506000000020004" pitchFamily="2" charset="0"/>
                                  </a:rPr>
                                  <m:t>x</m:t>
                                </m:r>
                                <m:r>
                                  <m:rPr>
                                    <m:nor/>
                                  </m:rPr>
                                  <a:rPr lang="en-GB" sz="2400" b="1" i="0" spc="300" baseline="0" dirty="0" smtClean="0">
                                    <a:latin typeface="Shadows Into Light Two" panose="02000506000000020004" pitchFamily="2" charset="0"/>
                                  </a:rPr>
                                  <m:t>y</m:t>
                                </m:r>
                                <m:r>
                                  <m:rPr>
                                    <m:nor/>
                                  </m:rPr>
                                  <a:rPr lang="en-GB" sz="2400" b="1" i="0" spc="300" baseline="30000" dirty="0" smtClean="0">
                                    <a:latin typeface="Shadows Into Light Two" panose="02000506000000020004" pitchFamily="2" charset="0"/>
                                  </a:rPr>
                                  <m:t>3</m:t>
                                </m:r>
                                <m:r>
                                  <m:rPr>
                                    <m:nor/>
                                  </m:rPr>
                                  <a:rPr lang="en-GB" sz="2400" b="1" spc="300" baseline="30000" dirty="0">
                                    <a:latin typeface="Shadows Into Light Two" panose="02000506000000020004" pitchFamily="2" charset="0"/>
                                  </a:rPr>
                                  <m:t>−</m:t>
                                </m:r>
                                <m:r>
                                  <m:rPr>
                                    <m:nor/>
                                  </m:rPr>
                                  <a:rPr lang="en-GB" sz="2400" b="1" i="0" spc="300" baseline="30000" dirty="0" smtClean="0">
                                    <a:latin typeface="Shadows Into Light Two" panose="02000506000000020004" pitchFamily="2" charset="0"/>
                                  </a:rPr>
                                  <m:t>7 </m:t>
                                </m:r>
                                <m:r>
                                  <m:rPr>
                                    <m:nor/>
                                  </m:rPr>
                                  <a:rPr lang="en-GB" sz="2400" b="1" spc="300" baseline="0" dirty="0">
                                    <a:latin typeface="Shadows Into Light Two" panose="02000506000000020004" pitchFamily="2" charset="0"/>
                                  </a:rPr>
                                  <m:t>=</m:t>
                                </m:r>
                                <m:r>
                                  <m:rPr>
                                    <m:nor/>
                                  </m:rPr>
                                  <a:rPr lang="en-GB" sz="2400" b="1" i="0" spc="300" baseline="0" dirty="0" smtClean="0">
                                    <a:latin typeface="Shadows Into Light Two" panose="02000506000000020004" pitchFamily="2" charset="0"/>
                                  </a:rPr>
                                  <m:t> 8</m:t>
                                </m:r>
                                <m:r>
                                  <m:rPr>
                                    <m:nor/>
                                  </m:rPr>
                                  <a:rPr lang="en-GB" sz="2400" b="1" i="0" spc="300" baseline="0" dirty="0" smtClean="0">
                                    <a:latin typeface="Shadows Into Light Two" panose="02000506000000020004" pitchFamily="2" charset="0"/>
                                  </a:rPr>
                                  <m:t>y</m:t>
                                </m:r>
                                <m:r>
                                  <m:rPr>
                                    <m:nor/>
                                  </m:rPr>
                                  <a:rPr lang="en-GB" sz="2400" b="1" i="0" spc="300" baseline="30000" dirty="0" smtClean="0">
                                    <a:latin typeface="Shadows Into Light Two" panose="02000506000000020004" pitchFamily="2" charset="0"/>
                                  </a:rPr>
                                  <m:t>−4</m:t>
                                </m:r>
                              </m:oMath>
                            </m:oMathPara>
                          </a14:m>
                          <a:endParaRPr lang="en-GB" sz="2400" b="1" spc="300" baseline="0" dirty="0">
                            <a:latin typeface="Shadows Into Light Two" panose="02000506000000020004" pitchFamily="2" charset="0"/>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GB" sz="2400" baseline="30000" dirty="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1600" dirty="0"/>
                            <a:t>Write each of the following as a single power:</a:t>
                          </a:r>
                        </a:p>
                        <a:p>
                          <a:pPr marL="0" lvl="0" indent="0" algn="ctr" rtl="0">
                            <a:spcBef>
                              <a:spcPts val="0"/>
                            </a:spcBef>
                            <a:spcAft>
                              <a:spcPts val="0"/>
                            </a:spcAft>
                            <a:buNone/>
                          </a:pPr>
                          <a:endParaRPr lang="en-GB" sz="900" dirty="0"/>
                        </a:p>
                        <a:p>
                          <a:pPr marL="0" lvl="0" indent="0" algn="ctr" rtl="0">
                            <a:spcBef>
                              <a:spcPts val="0"/>
                            </a:spcBef>
                            <a:spcAft>
                              <a:spcPts val="0"/>
                            </a:spcAft>
                            <a:buNone/>
                          </a:pPr>
                          <a:r>
                            <a:rPr lang="en-GB" sz="2400" dirty="0"/>
                            <a:t>10d</a:t>
                          </a:r>
                          <a:r>
                            <a:rPr lang="en-GB" sz="2400" baseline="30000" dirty="0"/>
                            <a:t>7</a:t>
                          </a:r>
                          <a:r>
                            <a:rPr lang="en-GB" sz="2400" baseline="0" dirty="0"/>
                            <a:t> ÷ 4d</a:t>
                          </a:r>
                          <a:r>
                            <a:rPr lang="en-GB" sz="2400" baseline="30000" dirty="0"/>
                            <a:t>5</a:t>
                          </a:r>
                        </a:p>
                        <a:p>
                          <a:pPr marL="0" lvl="0" indent="0" algn="ctr" rtl="0">
                            <a:spcBef>
                              <a:spcPts val="0"/>
                            </a:spcBef>
                            <a:spcAft>
                              <a:spcPts val="0"/>
                            </a:spcAft>
                            <a:buNone/>
                          </a:pPr>
                          <a:endParaRPr lang="en-GB" sz="2400" baseline="30000" dirty="0"/>
                        </a:p>
                        <a:p>
                          <a:pPr marL="0" lvl="0" indent="0" algn="ctr" rtl="0">
                            <a:spcBef>
                              <a:spcPts val="0"/>
                            </a:spcBef>
                            <a:spcAft>
                              <a:spcPts val="0"/>
                            </a:spcAft>
                            <a:buNone/>
                          </a:pPr>
                          <a:endParaRPr lang="en-GB" sz="2400" baseline="30000" dirty="0"/>
                        </a:p>
                        <a:p>
                          <a:pPr marL="0" lvl="0" indent="0" algn="ctr" rtl="0">
                            <a:spcBef>
                              <a:spcPts val="0"/>
                            </a:spcBef>
                            <a:spcAft>
                              <a:spcPts val="0"/>
                            </a:spcAft>
                            <a:buNone/>
                          </a:pPr>
                          <a:endParaRPr lang="en-GB" sz="2400" baseline="30000" dirty="0"/>
                        </a:p>
                        <a:p>
                          <a:pPr marL="0" lvl="0" indent="0" algn="ctr" rtl="0">
                            <a:spcBef>
                              <a:spcPts val="0"/>
                            </a:spcBef>
                            <a:spcAft>
                              <a:spcPts val="0"/>
                            </a:spcAft>
                            <a:buNone/>
                          </a:pPr>
                          <a:endParaRPr lang="en-GB" sz="2400" baseline="30000" dirty="0"/>
                        </a:p>
                        <a:p>
                          <a:pPr marL="0" lvl="0" indent="0" algn="ctr" rtl="0">
                            <a:spcBef>
                              <a:spcPts val="0"/>
                            </a:spcBef>
                            <a:spcAft>
                              <a:spcPts val="0"/>
                            </a:spcAft>
                            <a:buNone/>
                          </a:pPr>
                          <a:endParaRPr lang="en-GB" sz="2400" baseline="30000" dirty="0"/>
                        </a:p>
                        <a:p>
                          <a:pPr marL="0" lvl="0" indent="0" algn="ctr" rtl="0">
                            <a:spcBef>
                              <a:spcPts val="0"/>
                            </a:spcBef>
                            <a:spcAft>
                              <a:spcPts val="0"/>
                            </a:spcAft>
                            <a:buNone/>
                          </a:pPr>
                          <a:endParaRPr lang="en-GB" sz="2400" baseline="30000" dirty="0"/>
                        </a:p>
                        <a:p>
                          <a:pPr marL="0" lvl="0" indent="0" algn="ctr" rtl="0">
                            <a:spcBef>
                              <a:spcPts val="0"/>
                            </a:spcBef>
                            <a:spcAft>
                              <a:spcPts val="0"/>
                            </a:spcAft>
                            <a:buNone/>
                          </a:pPr>
                          <a:endParaRPr lang="en-GB" sz="24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2400" dirty="0"/>
                            <a:t>2e</a:t>
                          </a:r>
                          <a:r>
                            <a:rPr lang="en-GB" sz="2400" baseline="30000" dirty="0"/>
                            <a:t>6</a:t>
                          </a:r>
                          <a:r>
                            <a:rPr lang="en-GB" sz="2400" baseline="0" dirty="0"/>
                            <a:t> ÷ 4e</a:t>
                          </a:r>
                          <a:r>
                            <a:rPr lang="en-GB" sz="2400" baseline="30000" dirty="0"/>
                            <a:t>11</a:t>
                          </a:r>
                        </a:p>
                        <a:p>
                          <a:pPr marL="0" lvl="0" indent="0" algn="ctr" rtl="0">
                            <a:spcBef>
                              <a:spcPts val="0"/>
                            </a:spcBef>
                            <a:spcAft>
                              <a:spcPts val="0"/>
                            </a:spcAft>
                            <a:buClr>
                              <a:schemeClr val="dk1"/>
                            </a:buClr>
                            <a:buSzPts val="1100"/>
                            <a:buFont typeface="Arial"/>
                            <a:buNone/>
                          </a:pPr>
                          <a:endParaRPr dirty="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1600" dirty="0"/>
                            <a:t>Write each of the following as a single power:</a:t>
                          </a:r>
                        </a:p>
                        <a:p>
                          <a:pPr marL="0" lvl="0" indent="0" algn="ctr" rtl="0">
                            <a:lnSpc>
                              <a:spcPct val="200000"/>
                            </a:lnSpc>
                            <a:spcBef>
                              <a:spcPts val="0"/>
                            </a:spcBef>
                            <a:spcAft>
                              <a:spcPts val="0"/>
                            </a:spcAft>
                            <a:buNone/>
                          </a:pPr>
                          <a:r>
                            <a:rPr lang="en-GB" sz="1800" dirty="0"/>
                            <a:t>10b</a:t>
                          </a:r>
                          <a:r>
                            <a:rPr lang="en-GB" sz="1800" baseline="30000" dirty="0"/>
                            <a:t>5</a:t>
                          </a:r>
                          <a:r>
                            <a:rPr lang="en-GB" sz="1800" baseline="0" dirty="0"/>
                            <a:t> ÷ 2b</a:t>
                          </a:r>
                          <a:r>
                            <a:rPr lang="en-GB" sz="1800" baseline="30000" dirty="0"/>
                            <a:t>3</a:t>
                          </a:r>
                        </a:p>
                        <a:p>
                          <a:pPr marL="0" marR="0" lvl="0" indent="0" algn="ctr" defTabSz="914400" rtl="0" eaLnBrk="1" fontAlgn="auto" latinLnBrk="0" hangingPunct="1">
                            <a:lnSpc>
                              <a:spcPct val="200000"/>
                            </a:lnSpc>
                            <a:spcBef>
                              <a:spcPts val="0"/>
                            </a:spcBef>
                            <a:spcAft>
                              <a:spcPts val="0"/>
                            </a:spcAft>
                            <a:buClr>
                              <a:srgbClr val="000000"/>
                            </a:buClr>
                            <a:buSzTx/>
                            <a:buFont typeface="Arial"/>
                            <a:buNone/>
                            <a:tabLst/>
                            <a:defRPr/>
                          </a:pPr>
                          <a:r>
                            <a:rPr lang="en-GB" sz="1800" dirty="0"/>
                            <a:t>10b</a:t>
                          </a:r>
                          <a:r>
                            <a:rPr lang="en-GB" sz="1800" baseline="30000" dirty="0"/>
                            <a:t>6</a:t>
                          </a:r>
                          <a:r>
                            <a:rPr lang="en-GB" sz="1800" baseline="0" dirty="0"/>
                            <a:t> ÷ 2b</a:t>
                          </a:r>
                          <a:r>
                            <a:rPr lang="en-GB" sz="1800" baseline="30000" dirty="0"/>
                            <a:t>3</a:t>
                          </a:r>
                        </a:p>
                        <a:p>
                          <a:pPr marL="0" marR="0" lvl="0" indent="0" algn="ctr" defTabSz="914400" rtl="0" eaLnBrk="1" fontAlgn="auto" latinLnBrk="0" hangingPunct="1">
                            <a:lnSpc>
                              <a:spcPct val="200000"/>
                            </a:lnSpc>
                            <a:spcBef>
                              <a:spcPts val="0"/>
                            </a:spcBef>
                            <a:spcAft>
                              <a:spcPts val="0"/>
                            </a:spcAft>
                            <a:buClr>
                              <a:srgbClr val="000000"/>
                            </a:buClr>
                            <a:buSzTx/>
                            <a:buFont typeface="Arial"/>
                            <a:buNone/>
                            <a:tabLst/>
                            <a:defRPr/>
                          </a:pPr>
                          <a:r>
                            <a:rPr lang="en-GB" sz="1800" dirty="0"/>
                            <a:t>10b</a:t>
                          </a:r>
                          <a:r>
                            <a:rPr lang="en-GB" sz="1800" baseline="30000" dirty="0"/>
                            <a:t>3</a:t>
                          </a:r>
                          <a:r>
                            <a:rPr lang="en-GB" sz="1800" baseline="0" dirty="0"/>
                            <a:t> ÷ 2b</a:t>
                          </a:r>
                          <a:r>
                            <a:rPr lang="en-GB" sz="1800" baseline="30000" dirty="0"/>
                            <a:t>6</a:t>
                          </a:r>
                        </a:p>
                        <a:p>
                          <a:pPr marL="0" marR="0" lvl="0" indent="0" algn="ctr" defTabSz="914400" rtl="0" eaLnBrk="1" fontAlgn="auto" latinLnBrk="0" hangingPunct="1">
                            <a:lnSpc>
                              <a:spcPct val="200000"/>
                            </a:lnSpc>
                            <a:spcBef>
                              <a:spcPts val="0"/>
                            </a:spcBef>
                            <a:spcAft>
                              <a:spcPts val="0"/>
                            </a:spcAft>
                            <a:buClr>
                              <a:srgbClr val="000000"/>
                            </a:buClr>
                            <a:buSzTx/>
                            <a:buFont typeface="Arial"/>
                            <a:buNone/>
                            <a:tabLst/>
                            <a:defRPr/>
                          </a:pPr>
                          <a:r>
                            <a:rPr lang="en-GB" sz="1800" dirty="0"/>
                            <a:t>8b</a:t>
                          </a:r>
                          <a:r>
                            <a:rPr lang="en-GB" sz="1800" baseline="30000" dirty="0"/>
                            <a:t>3</a:t>
                          </a:r>
                          <a:r>
                            <a:rPr lang="en-GB" sz="1800" baseline="0" dirty="0"/>
                            <a:t> ÷ 2b</a:t>
                          </a:r>
                          <a:r>
                            <a:rPr lang="en-GB" sz="1800" baseline="30000" dirty="0"/>
                            <a:t>6</a:t>
                          </a:r>
                        </a:p>
                        <a:p>
                          <a:pPr marL="0" marR="0" lvl="0" indent="0" algn="ctr" defTabSz="914400" rtl="0" eaLnBrk="1" fontAlgn="auto" latinLnBrk="0" hangingPunct="1">
                            <a:lnSpc>
                              <a:spcPct val="200000"/>
                            </a:lnSpc>
                            <a:spcBef>
                              <a:spcPts val="0"/>
                            </a:spcBef>
                            <a:spcAft>
                              <a:spcPts val="0"/>
                            </a:spcAft>
                            <a:buClr>
                              <a:srgbClr val="000000"/>
                            </a:buClr>
                            <a:buSzTx/>
                            <a:buFont typeface="Arial"/>
                            <a:buNone/>
                            <a:tabLst/>
                            <a:defRPr/>
                          </a:pPr>
                          <a:r>
                            <a:rPr lang="en-GB" sz="1800" dirty="0"/>
                            <a:t>8b</a:t>
                          </a:r>
                          <a:r>
                            <a:rPr lang="en-GB" sz="1800" baseline="30000" dirty="0"/>
                            <a:t>5</a:t>
                          </a:r>
                          <a:r>
                            <a:rPr lang="en-GB" sz="1800" baseline="0" dirty="0"/>
                            <a:t> ÷ 2b</a:t>
                          </a:r>
                          <a:r>
                            <a:rPr lang="en-GB" sz="1800" baseline="30000" dirty="0"/>
                            <a:t>6</a:t>
                          </a:r>
                        </a:p>
                        <a:p>
                          <a:pPr marL="0" marR="0" lvl="0" indent="0" algn="ctr" defTabSz="914400" rtl="0" eaLnBrk="1" fontAlgn="auto" latinLnBrk="0" hangingPunct="1">
                            <a:lnSpc>
                              <a:spcPct val="200000"/>
                            </a:lnSpc>
                            <a:spcBef>
                              <a:spcPts val="0"/>
                            </a:spcBef>
                            <a:spcAft>
                              <a:spcPts val="0"/>
                            </a:spcAft>
                            <a:buClr>
                              <a:srgbClr val="000000"/>
                            </a:buClr>
                            <a:buSzTx/>
                            <a:buFont typeface="Arial"/>
                            <a:buNone/>
                            <a:tabLst/>
                            <a:defRPr/>
                          </a:pPr>
                          <a:r>
                            <a:rPr lang="en-GB" sz="1800" dirty="0"/>
                            <a:t>16b</a:t>
                          </a:r>
                          <a:r>
                            <a:rPr lang="en-GB" sz="1800" baseline="30000" dirty="0"/>
                            <a:t>4</a:t>
                          </a:r>
                          <a:r>
                            <a:rPr lang="en-GB" sz="1800" baseline="0" dirty="0"/>
                            <a:t> ÷ 4b</a:t>
                          </a:r>
                          <a:r>
                            <a:rPr lang="en-GB" sz="1800" baseline="30000" dirty="0"/>
                            <a:t>5</a:t>
                          </a:r>
                        </a:p>
                        <a:p>
                          <a:pPr marL="0" marR="0" lvl="0" indent="0" algn="ctr" defTabSz="914400" rtl="0" eaLnBrk="1" fontAlgn="auto" latinLnBrk="0" hangingPunct="1">
                            <a:lnSpc>
                              <a:spcPct val="200000"/>
                            </a:lnSpc>
                            <a:spcBef>
                              <a:spcPts val="0"/>
                            </a:spcBef>
                            <a:spcAft>
                              <a:spcPts val="0"/>
                            </a:spcAft>
                            <a:buClr>
                              <a:srgbClr val="000000"/>
                            </a:buClr>
                            <a:buSzTx/>
                            <a:buFont typeface="Arial"/>
                            <a:buNone/>
                            <a:tabLst/>
                            <a:defRPr/>
                          </a:pPr>
                          <a:r>
                            <a:rPr lang="en-GB" sz="1800" dirty="0"/>
                            <a:t>(4b</a:t>
                          </a:r>
                          <a:r>
                            <a:rPr lang="en-GB" sz="1800" baseline="30000" dirty="0"/>
                            <a:t>6 </a:t>
                          </a:r>
                          <a:r>
                            <a:rPr lang="en-GB" sz="1800" dirty="0"/>
                            <a:t>x 8y</a:t>
                          </a:r>
                          <a:r>
                            <a:rPr lang="en-GB" sz="1800" baseline="30000" dirty="0"/>
                            <a:t>-2</a:t>
                          </a:r>
                          <a:r>
                            <a:rPr lang="en-GB" sz="1800" baseline="0" dirty="0"/>
                            <a:t>) ÷ 4b</a:t>
                          </a:r>
                          <a:r>
                            <a:rPr lang="en-GB" sz="1800" baseline="30000" dirty="0"/>
                            <a:t>2</a:t>
                          </a:r>
                          <a:endParaRPr lang="en-GB" sz="1600" b="1" baseline="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GB" sz="1600" b="1" baseline="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600" b="1" baseline="0" dirty="0"/>
                            <a:t>ANSWER IN YOUR BOOKS</a:t>
                          </a: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mc:Choice>
        <mc:Fallback xmlns="">
          <p:graphicFrame>
            <p:nvGraphicFramePr>
              <p:cNvPr id="120" name="Google Shape;120;ga2e4b46b51_0_0"/>
              <p:cNvGraphicFramePr/>
              <p:nvPr>
                <p:extLst>
                  <p:ext uri="{D42A27DB-BD31-4B8C-83A1-F6EECF244321}">
                    <p14:modId xmlns:p14="http://schemas.microsoft.com/office/powerpoint/2010/main" val="2226959315"/>
                  </p:ext>
                </p:extLst>
              </p:nvPr>
            </p:nvGraphicFramePr>
            <p:xfrm>
              <a:off x="130629" y="154380"/>
              <a:ext cx="8882742" cy="6617123"/>
            </p:xfrm>
            <a:graphic>
              <a:graphicData uri="http://schemas.openxmlformats.org/drawingml/2006/table">
                <a:tbl>
                  <a:tblPr>
                    <a:noFill/>
                    <a:tableStyleId>{2572A604-6930-44FA-8A8C-41554DEEE212}</a:tableStyleId>
                  </a:tblPr>
                  <a:tblGrid>
                    <a:gridCol w="3450183">
                      <a:extLst>
                        <a:ext uri="{9D8B030D-6E8A-4147-A177-3AD203B41FA5}">
                          <a16:colId xmlns:a16="http://schemas.microsoft.com/office/drawing/2014/main" val="20000"/>
                        </a:ext>
                      </a:extLst>
                    </a:gridCol>
                    <a:gridCol w="3450183">
                      <a:extLst>
                        <a:ext uri="{9D8B030D-6E8A-4147-A177-3AD203B41FA5}">
                          <a16:colId xmlns:a16="http://schemas.microsoft.com/office/drawing/2014/main" val="20001"/>
                        </a:ext>
                      </a:extLst>
                    </a:gridCol>
                    <a:gridCol w="1982376">
                      <a:extLst>
                        <a:ext uri="{9D8B030D-6E8A-4147-A177-3AD203B41FA5}">
                          <a16:colId xmlns:a16="http://schemas.microsoft.com/office/drawing/2014/main" val="20002"/>
                        </a:ext>
                      </a:extLst>
                    </a:gridCol>
                  </a:tblGrid>
                  <a:tr h="433945">
                    <a:tc gridSpan="3">
                      <a:txBody>
                        <a:bodyPr/>
                        <a:lstStyle/>
                        <a:p>
                          <a:pPr marL="0" lvl="0" indent="0" algn="ctr" rtl="0">
                            <a:spcBef>
                              <a:spcPts val="0"/>
                            </a:spcBef>
                            <a:spcAft>
                              <a:spcPts val="0"/>
                            </a:spcAft>
                            <a:buNone/>
                          </a:pPr>
                          <a:r>
                            <a:rPr lang="en-GB" b="1" dirty="0"/>
                            <a:t>Laws of Indices (Division) (3)</a:t>
                          </a:r>
                          <a:endParaRPr b="1" dirty="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27956">
                    <a:tc>
                      <a:txBody>
                        <a:bodyPr/>
                        <a:lstStyle/>
                        <a:p>
                          <a:pPr marL="0" lvl="0" indent="0" algn="ctr" rtl="0">
                            <a:spcBef>
                              <a:spcPts val="0"/>
                            </a:spcBef>
                            <a:spcAft>
                              <a:spcPts val="0"/>
                            </a:spcAft>
                            <a:buNone/>
                          </a:pPr>
                          <a:r>
                            <a:rPr lang="en-GB" sz="1800" dirty="0"/>
                            <a:t>I DO</a:t>
                          </a:r>
                          <a:endParaRPr sz="1800" dirty="0"/>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4CCCC"/>
                        </a:solidFill>
                      </a:tcPr>
                    </a:tc>
                    <a:tc>
                      <a:txBody>
                        <a:bodyPr/>
                        <a:lstStyle/>
                        <a:p>
                          <a:pPr marL="0" lvl="0" indent="0" algn="ctr" rtl="0">
                            <a:spcBef>
                              <a:spcPts val="0"/>
                            </a:spcBef>
                            <a:spcAft>
                              <a:spcPts val="0"/>
                            </a:spcAft>
                            <a:buNone/>
                          </a:pPr>
                          <a:r>
                            <a:rPr lang="en-GB" sz="1800" dirty="0"/>
                            <a:t>WE DO</a:t>
                          </a:r>
                          <a:endParaRPr sz="1800" dirty="0"/>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tc>
                      <a:txBody>
                        <a:bodyPr/>
                        <a:lstStyle/>
                        <a:p>
                          <a:pPr marL="0" lvl="0" indent="0" algn="ctr" rtl="0">
                            <a:spcBef>
                              <a:spcPts val="0"/>
                            </a:spcBef>
                            <a:spcAft>
                              <a:spcPts val="0"/>
                            </a:spcAft>
                            <a:buNone/>
                          </a:pPr>
                          <a:r>
                            <a:rPr lang="en-GB" sz="1800" dirty="0"/>
                            <a:t>YOU DO</a:t>
                          </a:r>
                          <a:endParaRPr sz="1800" dirty="0"/>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extLst>
                      <a:ext uri="{0D108BD9-81ED-4DB2-BD59-A6C34878D82A}">
                        <a16:rowId xmlns:a16="http://schemas.microsoft.com/office/drawing/2014/main" val="10001"/>
                      </a:ext>
                    </a:extLst>
                  </a:tr>
                  <a:tr h="5655222">
                    <a:tc>
                      <a:txBody>
                        <a:bodyPr/>
                        <a:lstStyle/>
                        <a:p>
                          <a:endParaRPr lang="en-US"/>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blipFill>
                          <a:blip r:embed="rId3"/>
                          <a:stretch>
                            <a:fillRect l="-368" t="-17265" r="-157721" b="-224"/>
                          </a:stretch>
                        </a:blipFill>
                      </a:tcPr>
                    </a:tc>
                    <a:tc>
                      <a:txBody>
                        <a:bodyPr/>
                        <a:lstStyle/>
                        <a:p>
                          <a:pPr marL="0" lvl="0" indent="0" algn="ctr" rtl="0">
                            <a:spcBef>
                              <a:spcPts val="0"/>
                            </a:spcBef>
                            <a:spcAft>
                              <a:spcPts val="0"/>
                            </a:spcAft>
                            <a:buNone/>
                          </a:pPr>
                          <a:r>
                            <a:rPr lang="en-GB" sz="1600" dirty="0"/>
                            <a:t>Write each of the following as a single power:</a:t>
                          </a:r>
                        </a:p>
                        <a:p>
                          <a:pPr marL="0" lvl="0" indent="0" algn="ctr" rtl="0">
                            <a:spcBef>
                              <a:spcPts val="0"/>
                            </a:spcBef>
                            <a:spcAft>
                              <a:spcPts val="0"/>
                            </a:spcAft>
                            <a:buNone/>
                          </a:pPr>
                          <a:endParaRPr lang="en-GB" sz="900" dirty="0"/>
                        </a:p>
                        <a:p>
                          <a:pPr marL="0" lvl="0" indent="0" algn="ctr" rtl="0">
                            <a:spcBef>
                              <a:spcPts val="0"/>
                            </a:spcBef>
                            <a:spcAft>
                              <a:spcPts val="0"/>
                            </a:spcAft>
                            <a:buNone/>
                          </a:pPr>
                          <a:r>
                            <a:rPr lang="en-GB" sz="2400" dirty="0"/>
                            <a:t>10d</a:t>
                          </a:r>
                          <a:r>
                            <a:rPr lang="en-GB" sz="2400" baseline="30000" dirty="0"/>
                            <a:t>7</a:t>
                          </a:r>
                          <a:r>
                            <a:rPr lang="en-GB" sz="2400" baseline="0" dirty="0"/>
                            <a:t> ÷ 4d</a:t>
                          </a:r>
                          <a:r>
                            <a:rPr lang="en-GB" sz="2400" baseline="30000" dirty="0"/>
                            <a:t>5</a:t>
                          </a:r>
                        </a:p>
                        <a:p>
                          <a:pPr marL="0" lvl="0" indent="0" algn="ctr" rtl="0">
                            <a:spcBef>
                              <a:spcPts val="0"/>
                            </a:spcBef>
                            <a:spcAft>
                              <a:spcPts val="0"/>
                            </a:spcAft>
                            <a:buNone/>
                          </a:pPr>
                          <a:endParaRPr lang="en-GB" sz="2400" baseline="30000" dirty="0"/>
                        </a:p>
                        <a:p>
                          <a:pPr marL="0" lvl="0" indent="0" algn="ctr" rtl="0">
                            <a:spcBef>
                              <a:spcPts val="0"/>
                            </a:spcBef>
                            <a:spcAft>
                              <a:spcPts val="0"/>
                            </a:spcAft>
                            <a:buNone/>
                          </a:pPr>
                          <a:endParaRPr lang="en-GB" sz="2400" baseline="30000" dirty="0"/>
                        </a:p>
                        <a:p>
                          <a:pPr marL="0" lvl="0" indent="0" algn="ctr" rtl="0">
                            <a:spcBef>
                              <a:spcPts val="0"/>
                            </a:spcBef>
                            <a:spcAft>
                              <a:spcPts val="0"/>
                            </a:spcAft>
                            <a:buNone/>
                          </a:pPr>
                          <a:endParaRPr lang="en-GB" sz="2400" baseline="30000" dirty="0"/>
                        </a:p>
                        <a:p>
                          <a:pPr marL="0" lvl="0" indent="0" algn="ctr" rtl="0">
                            <a:spcBef>
                              <a:spcPts val="0"/>
                            </a:spcBef>
                            <a:spcAft>
                              <a:spcPts val="0"/>
                            </a:spcAft>
                            <a:buNone/>
                          </a:pPr>
                          <a:endParaRPr lang="en-GB" sz="2400" baseline="30000" dirty="0"/>
                        </a:p>
                        <a:p>
                          <a:pPr marL="0" lvl="0" indent="0" algn="ctr" rtl="0">
                            <a:spcBef>
                              <a:spcPts val="0"/>
                            </a:spcBef>
                            <a:spcAft>
                              <a:spcPts val="0"/>
                            </a:spcAft>
                            <a:buNone/>
                          </a:pPr>
                          <a:endParaRPr lang="en-GB" sz="2400" baseline="30000" dirty="0"/>
                        </a:p>
                        <a:p>
                          <a:pPr marL="0" lvl="0" indent="0" algn="ctr" rtl="0">
                            <a:spcBef>
                              <a:spcPts val="0"/>
                            </a:spcBef>
                            <a:spcAft>
                              <a:spcPts val="0"/>
                            </a:spcAft>
                            <a:buNone/>
                          </a:pPr>
                          <a:endParaRPr lang="en-GB" sz="2400" baseline="30000" dirty="0"/>
                        </a:p>
                        <a:p>
                          <a:pPr marL="0" lvl="0" indent="0" algn="ctr" rtl="0">
                            <a:spcBef>
                              <a:spcPts val="0"/>
                            </a:spcBef>
                            <a:spcAft>
                              <a:spcPts val="0"/>
                            </a:spcAft>
                            <a:buNone/>
                          </a:pPr>
                          <a:endParaRPr lang="en-GB" sz="2400" baseline="300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2400" dirty="0"/>
                            <a:t>2e</a:t>
                          </a:r>
                          <a:r>
                            <a:rPr lang="en-GB" sz="2400" baseline="30000" dirty="0"/>
                            <a:t>6</a:t>
                          </a:r>
                          <a:r>
                            <a:rPr lang="en-GB" sz="2400" baseline="0" dirty="0"/>
                            <a:t> ÷ 4e</a:t>
                          </a:r>
                          <a:r>
                            <a:rPr lang="en-GB" sz="2400" baseline="30000" dirty="0"/>
                            <a:t>11</a:t>
                          </a:r>
                        </a:p>
                        <a:p>
                          <a:pPr marL="0" lvl="0" indent="0" algn="ctr" rtl="0">
                            <a:spcBef>
                              <a:spcPts val="0"/>
                            </a:spcBef>
                            <a:spcAft>
                              <a:spcPts val="0"/>
                            </a:spcAft>
                            <a:buClr>
                              <a:schemeClr val="dk1"/>
                            </a:buClr>
                            <a:buSzPts val="1100"/>
                            <a:buFont typeface="Arial"/>
                            <a:buNone/>
                          </a:pPr>
                          <a:endParaRPr dirty="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1600" dirty="0"/>
                            <a:t>Write each of the following as a single power:</a:t>
                          </a:r>
                        </a:p>
                        <a:p>
                          <a:pPr marL="0" lvl="0" indent="0" algn="ctr" rtl="0">
                            <a:lnSpc>
                              <a:spcPct val="200000"/>
                            </a:lnSpc>
                            <a:spcBef>
                              <a:spcPts val="0"/>
                            </a:spcBef>
                            <a:spcAft>
                              <a:spcPts val="0"/>
                            </a:spcAft>
                            <a:buNone/>
                          </a:pPr>
                          <a:r>
                            <a:rPr lang="en-GB" sz="1800" dirty="0"/>
                            <a:t>10b</a:t>
                          </a:r>
                          <a:r>
                            <a:rPr lang="en-GB" sz="1800" baseline="30000" dirty="0"/>
                            <a:t>5</a:t>
                          </a:r>
                          <a:r>
                            <a:rPr lang="en-GB" sz="1800" baseline="0" dirty="0"/>
                            <a:t> ÷ 2b</a:t>
                          </a:r>
                          <a:r>
                            <a:rPr lang="en-GB" sz="1800" baseline="30000" dirty="0"/>
                            <a:t>3</a:t>
                          </a:r>
                        </a:p>
                        <a:p>
                          <a:pPr marL="0" marR="0" lvl="0" indent="0" algn="ctr" defTabSz="914400" rtl="0" eaLnBrk="1" fontAlgn="auto" latinLnBrk="0" hangingPunct="1">
                            <a:lnSpc>
                              <a:spcPct val="200000"/>
                            </a:lnSpc>
                            <a:spcBef>
                              <a:spcPts val="0"/>
                            </a:spcBef>
                            <a:spcAft>
                              <a:spcPts val="0"/>
                            </a:spcAft>
                            <a:buClr>
                              <a:srgbClr val="000000"/>
                            </a:buClr>
                            <a:buSzTx/>
                            <a:buFont typeface="Arial"/>
                            <a:buNone/>
                            <a:tabLst/>
                            <a:defRPr/>
                          </a:pPr>
                          <a:r>
                            <a:rPr lang="en-GB" sz="1800" dirty="0"/>
                            <a:t>10b</a:t>
                          </a:r>
                          <a:r>
                            <a:rPr lang="en-GB" sz="1800" baseline="30000" dirty="0"/>
                            <a:t>6</a:t>
                          </a:r>
                          <a:r>
                            <a:rPr lang="en-GB" sz="1800" baseline="0" dirty="0"/>
                            <a:t> ÷ 2b</a:t>
                          </a:r>
                          <a:r>
                            <a:rPr lang="en-GB" sz="1800" baseline="30000" dirty="0"/>
                            <a:t>3</a:t>
                          </a:r>
                        </a:p>
                        <a:p>
                          <a:pPr marL="0" marR="0" lvl="0" indent="0" algn="ctr" defTabSz="914400" rtl="0" eaLnBrk="1" fontAlgn="auto" latinLnBrk="0" hangingPunct="1">
                            <a:lnSpc>
                              <a:spcPct val="200000"/>
                            </a:lnSpc>
                            <a:spcBef>
                              <a:spcPts val="0"/>
                            </a:spcBef>
                            <a:spcAft>
                              <a:spcPts val="0"/>
                            </a:spcAft>
                            <a:buClr>
                              <a:srgbClr val="000000"/>
                            </a:buClr>
                            <a:buSzTx/>
                            <a:buFont typeface="Arial"/>
                            <a:buNone/>
                            <a:tabLst/>
                            <a:defRPr/>
                          </a:pPr>
                          <a:r>
                            <a:rPr lang="en-GB" sz="1800" dirty="0"/>
                            <a:t>10b</a:t>
                          </a:r>
                          <a:r>
                            <a:rPr lang="en-GB" sz="1800" baseline="30000" dirty="0"/>
                            <a:t>3</a:t>
                          </a:r>
                          <a:r>
                            <a:rPr lang="en-GB" sz="1800" baseline="0" dirty="0"/>
                            <a:t> ÷ 2b</a:t>
                          </a:r>
                          <a:r>
                            <a:rPr lang="en-GB" sz="1800" baseline="30000" dirty="0"/>
                            <a:t>6</a:t>
                          </a:r>
                        </a:p>
                        <a:p>
                          <a:pPr marL="0" marR="0" lvl="0" indent="0" algn="ctr" defTabSz="914400" rtl="0" eaLnBrk="1" fontAlgn="auto" latinLnBrk="0" hangingPunct="1">
                            <a:lnSpc>
                              <a:spcPct val="200000"/>
                            </a:lnSpc>
                            <a:spcBef>
                              <a:spcPts val="0"/>
                            </a:spcBef>
                            <a:spcAft>
                              <a:spcPts val="0"/>
                            </a:spcAft>
                            <a:buClr>
                              <a:srgbClr val="000000"/>
                            </a:buClr>
                            <a:buSzTx/>
                            <a:buFont typeface="Arial"/>
                            <a:buNone/>
                            <a:tabLst/>
                            <a:defRPr/>
                          </a:pPr>
                          <a:r>
                            <a:rPr lang="en-GB" sz="1800" dirty="0"/>
                            <a:t>8b</a:t>
                          </a:r>
                          <a:r>
                            <a:rPr lang="en-GB" sz="1800" baseline="30000" dirty="0"/>
                            <a:t>3</a:t>
                          </a:r>
                          <a:r>
                            <a:rPr lang="en-GB" sz="1800" baseline="0" dirty="0"/>
                            <a:t> ÷ 2b</a:t>
                          </a:r>
                          <a:r>
                            <a:rPr lang="en-GB" sz="1800" baseline="30000" dirty="0"/>
                            <a:t>6</a:t>
                          </a:r>
                        </a:p>
                        <a:p>
                          <a:pPr marL="0" marR="0" lvl="0" indent="0" algn="ctr" defTabSz="914400" rtl="0" eaLnBrk="1" fontAlgn="auto" latinLnBrk="0" hangingPunct="1">
                            <a:lnSpc>
                              <a:spcPct val="200000"/>
                            </a:lnSpc>
                            <a:spcBef>
                              <a:spcPts val="0"/>
                            </a:spcBef>
                            <a:spcAft>
                              <a:spcPts val="0"/>
                            </a:spcAft>
                            <a:buClr>
                              <a:srgbClr val="000000"/>
                            </a:buClr>
                            <a:buSzTx/>
                            <a:buFont typeface="Arial"/>
                            <a:buNone/>
                            <a:tabLst/>
                            <a:defRPr/>
                          </a:pPr>
                          <a:r>
                            <a:rPr lang="en-GB" sz="1800" dirty="0"/>
                            <a:t>8b</a:t>
                          </a:r>
                          <a:r>
                            <a:rPr lang="en-GB" sz="1800" baseline="30000" dirty="0"/>
                            <a:t>5</a:t>
                          </a:r>
                          <a:r>
                            <a:rPr lang="en-GB" sz="1800" baseline="0" dirty="0"/>
                            <a:t> ÷ 2b</a:t>
                          </a:r>
                          <a:r>
                            <a:rPr lang="en-GB" sz="1800" baseline="30000" dirty="0"/>
                            <a:t>6</a:t>
                          </a:r>
                        </a:p>
                        <a:p>
                          <a:pPr marL="0" marR="0" lvl="0" indent="0" algn="ctr" defTabSz="914400" rtl="0" eaLnBrk="1" fontAlgn="auto" latinLnBrk="0" hangingPunct="1">
                            <a:lnSpc>
                              <a:spcPct val="200000"/>
                            </a:lnSpc>
                            <a:spcBef>
                              <a:spcPts val="0"/>
                            </a:spcBef>
                            <a:spcAft>
                              <a:spcPts val="0"/>
                            </a:spcAft>
                            <a:buClr>
                              <a:srgbClr val="000000"/>
                            </a:buClr>
                            <a:buSzTx/>
                            <a:buFont typeface="Arial"/>
                            <a:buNone/>
                            <a:tabLst/>
                            <a:defRPr/>
                          </a:pPr>
                          <a:r>
                            <a:rPr lang="en-GB" sz="1800" dirty="0"/>
                            <a:t>16b</a:t>
                          </a:r>
                          <a:r>
                            <a:rPr lang="en-GB" sz="1800" baseline="30000" dirty="0"/>
                            <a:t>4</a:t>
                          </a:r>
                          <a:r>
                            <a:rPr lang="en-GB" sz="1800" baseline="0" dirty="0"/>
                            <a:t> ÷ 4b</a:t>
                          </a:r>
                          <a:r>
                            <a:rPr lang="en-GB" sz="1800" baseline="30000" dirty="0"/>
                            <a:t>5</a:t>
                          </a:r>
                        </a:p>
                        <a:p>
                          <a:pPr marL="0" marR="0" lvl="0" indent="0" algn="ctr" defTabSz="914400" rtl="0" eaLnBrk="1" fontAlgn="auto" latinLnBrk="0" hangingPunct="1">
                            <a:lnSpc>
                              <a:spcPct val="200000"/>
                            </a:lnSpc>
                            <a:spcBef>
                              <a:spcPts val="0"/>
                            </a:spcBef>
                            <a:spcAft>
                              <a:spcPts val="0"/>
                            </a:spcAft>
                            <a:buClr>
                              <a:srgbClr val="000000"/>
                            </a:buClr>
                            <a:buSzTx/>
                            <a:buFont typeface="Arial"/>
                            <a:buNone/>
                            <a:tabLst/>
                            <a:defRPr/>
                          </a:pPr>
                          <a:r>
                            <a:rPr lang="en-GB" sz="1800" dirty="0"/>
                            <a:t>(4b</a:t>
                          </a:r>
                          <a:r>
                            <a:rPr lang="en-GB" sz="1800" baseline="30000" dirty="0"/>
                            <a:t>6 </a:t>
                          </a:r>
                          <a:r>
                            <a:rPr lang="en-GB" sz="1800" dirty="0"/>
                            <a:t>x 8y</a:t>
                          </a:r>
                          <a:r>
                            <a:rPr lang="en-GB" sz="1800" baseline="30000" dirty="0"/>
                            <a:t>-2</a:t>
                          </a:r>
                          <a:r>
                            <a:rPr lang="en-GB" sz="1800" baseline="0" dirty="0"/>
                            <a:t>) ÷ 4b</a:t>
                          </a:r>
                          <a:r>
                            <a:rPr lang="en-GB" sz="1800" baseline="30000" dirty="0"/>
                            <a:t>2</a:t>
                          </a:r>
                          <a:endParaRPr lang="en-GB" sz="1600" b="1" baseline="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GB" sz="1600" b="1" baseline="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600" b="1" baseline="0" dirty="0"/>
                            <a:t>ANSWER IN YOUR BOOKS</a:t>
                          </a: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mc:Fallback>
      </mc:AlternateContent>
    </p:spTree>
    <p:extLst>
      <p:ext uri="{BB962C8B-B14F-4D97-AF65-F5344CB8AC3E}">
        <p14:creationId xmlns:p14="http://schemas.microsoft.com/office/powerpoint/2010/main" val="4273534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graphicFrame>
        <p:nvGraphicFramePr>
          <p:cNvPr id="120" name="Google Shape;120;ga2e4b46b51_0_0"/>
          <p:cNvGraphicFramePr/>
          <p:nvPr>
            <p:extLst>
              <p:ext uri="{D42A27DB-BD31-4B8C-83A1-F6EECF244321}">
                <p14:modId xmlns:p14="http://schemas.microsoft.com/office/powerpoint/2010/main" val="1203385750"/>
              </p:ext>
            </p:extLst>
          </p:nvPr>
        </p:nvGraphicFramePr>
        <p:xfrm>
          <a:off x="130629" y="154380"/>
          <a:ext cx="8882742" cy="6603908"/>
        </p:xfrm>
        <a:graphic>
          <a:graphicData uri="http://schemas.openxmlformats.org/drawingml/2006/table">
            <a:tbl>
              <a:tblPr>
                <a:noFill/>
                <a:tableStyleId>{2572A604-6930-44FA-8A8C-41554DEEE212}</a:tableStyleId>
              </a:tblPr>
              <a:tblGrid>
                <a:gridCol w="3450183">
                  <a:extLst>
                    <a:ext uri="{9D8B030D-6E8A-4147-A177-3AD203B41FA5}">
                      <a16:colId xmlns:a16="http://schemas.microsoft.com/office/drawing/2014/main" val="20000"/>
                    </a:ext>
                  </a:extLst>
                </a:gridCol>
                <a:gridCol w="3450183">
                  <a:extLst>
                    <a:ext uri="{9D8B030D-6E8A-4147-A177-3AD203B41FA5}">
                      <a16:colId xmlns:a16="http://schemas.microsoft.com/office/drawing/2014/main" val="20001"/>
                    </a:ext>
                  </a:extLst>
                </a:gridCol>
                <a:gridCol w="1982376">
                  <a:extLst>
                    <a:ext uri="{9D8B030D-6E8A-4147-A177-3AD203B41FA5}">
                      <a16:colId xmlns:a16="http://schemas.microsoft.com/office/drawing/2014/main" val="20002"/>
                    </a:ext>
                  </a:extLst>
                </a:gridCol>
              </a:tblGrid>
              <a:tr h="433945">
                <a:tc gridSpan="3">
                  <a:txBody>
                    <a:bodyPr/>
                    <a:lstStyle/>
                    <a:p>
                      <a:pPr marL="0" lvl="0" indent="0" algn="ctr" rtl="0">
                        <a:spcBef>
                          <a:spcPts val="0"/>
                        </a:spcBef>
                        <a:spcAft>
                          <a:spcPts val="0"/>
                        </a:spcAft>
                        <a:buNone/>
                      </a:pPr>
                      <a:r>
                        <a:rPr lang="en-GB" b="1" dirty="0"/>
                        <a:t>Laws of Indices (Power on Power Rule) (1)</a:t>
                      </a:r>
                      <a:endParaRPr b="1" dirty="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27956">
                <a:tc>
                  <a:txBody>
                    <a:bodyPr/>
                    <a:lstStyle/>
                    <a:p>
                      <a:pPr marL="0" lvl="0" indent="0" algn="ctr" rtl="0">
                        <a:spcBef>
                          <a:spcPts val="0"/>
                        </a:spcBef>
                        <a:spcAft>
                          <a:spcPts val="0"/>
                        </a:spcAft>
                        <a:buNone/>
                      </a:pPr>
                      <a:r>
                        <a:rPr lang="en-GB" sz="1800" dirty="0"/>
                        <a:t>I DO</a:t>
                      </a:r>
                      <a:endParaRPr sz="1800" dirty="0"/>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4CCCC"/>
                    </a:solidFill>
                  </a:tcPr>
                </a:tc>
                <a:tc>
                  <a:txBody>
                    <a:bodyPr/>
                    <a:lstStyle/>
                    <a:p>
                      <a:pPr marL="0" lvl="0" indent="0" algn="ctr" rtl="0">
                        <a:spcBef>
                          <a:spcPts val="0"/>
                        </a:spcBef>
                        <a:spcAft>
                          <a:spcPts val="0"/>
                        </a:spcAft>
                        <a:buNone/>
                      </a:pPr>
                      <a:r>
                        <a:rPr lang="en-GB" sz="1800" dirty="0"/>
                        <a:t>WE DO</a:t>
                      </a:r>
                      <a:endParaRPr sz="1800" dirty="0"/>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tc>
                  <a:txBody>
                    <a:bodyPr/>
                    <a:lstStyle/>
                    <a:p>
                      <a:pPr marL="0" lvl="0" indent="0" algn="ctr" rtl="0">
                        <a:spcBef>
                          <a:spcPts val="0"/>
                        </a:spcBef>
                        <a:spcAft>
                          <a:spcPts val="0"/>
                        </a:spcAft>
                        <a:buNone/>
                      </a:pPr>
                      <a:r>
                        <a:rPr lang="en-GB" sz="1800" dirty="0"/>
                        <a:t>YOU DO</a:t>
                      </a:r>
                      <a:endParaRPr sz="1800" dirty="0"/>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extLst>
                  <a:ext uri="{0D108BD9-81ED-4DB2-BD59-A6C34878D82A}">
                    <a16:rowId xmlns:a16="http://schemas.microsoft.com/office/drawing/2014/main" val="10001"/>
                  </a:ext>
                </a:extLst>
              </a:tr>
              <a:tr h="4852033">
                <a:tc>
                  <a:txBody>
                    <a:bodyPr/>
                    <a:lstStyle/>
                    <a:p>
                      <a:pPr marL="0" lvl="0" indent="0" algn="ctr" rtl="0">
                        <a:spcBef>
                          <a:spcPts val="0"/>
                        </a:spcBef>
                        <a:spcAft>
                          <a:spcPts val="0"/>
                        </a:spcAft>
                        <a:buNone/>
                      </a:pPr>
                      <a:r>
                        <a:rPr lang="en-GB" sz="1600" dirty="0"/>
                        <a:t>Write each of the following as a single power:</a:t>
                      </a:r>
                      <a:endParaRPr lang="en-GB" sz="1100" dirty="0"/>
                    </a:p>
                    <a:p>
                      <a:pPr marL="0" lvl="0" indent="0" algn="ctr" rtl="0">
                        <a:lnSpc>
                          <a:spcPct val="150000"/>
                        </a:lnSpc>
                        <a:spcBef>
                          <a:spcPts val="0"/>
                        </a:spcBef>
                        <a:spcAft>
                          <a:spcPts val="0"/>
                        </a:spcAft>
                        <a:buNone/>
                      </a:pPr>
                      <a:r>
                        <a:rPr lang="en-GB" sz="2400" dirty="0"/>
                        <a:t>a) (h</a:t>
                      </a:r>
                      <a:r>
                        <a:rPr lang="en-GB" sz="2400" baseline="30000" dirty="0"/>
                        <a:t>2</a:t>
                      </a:r>
                      <a:r>
                        <a:rPr lang="en-GB" sz="2400" baseline="0" dirty="0"/>
                        <a:t>)</a:t>
                      </a:r>
                      <a:r>
                        <a:rPr lang="en-GB" sz="2400" baseline="30000" dirty="0"/>
                        <a:t>3</a:t>
                      </a:r>
                      <a:endParaRPr lang="en-GB" sz="2400" baseline="0" dirty="0">
                        <a:latin typeface="Shadows Into Light Two" panose="02000506000000020004" pitchFamily="2" charset="0"/>
                      </a:endParaRPr>
                    </a:p>
                    <a:p>
                      <a:pPr marL="0" lvl="0" indent="0" algn="ctr" rtl="0">
                        <a:lnSpc>
                          <a:spcPct val="150000"/>
                        </a:lnSpc>
                        <a:spcBef>
                          <a:spcPts val="0"/>
                        </a:spcBef>
                        <a:spcAft>
                          <a:spcPts val="0"/>
                        </a:spcAft>
                        <a:buNone/>
                      </a:pPr>
                      <a:r>
                        <a:rPr lang="en-GB" sz="2400" b="1" spc="300" baseline="0" dirty="0">
                          <a:latin typeface="Shadows Into Light Two" panose="02000506000000020004" pitchFamily="2" charset="0"/>
                        </a:rPr>
                        <a:t>=</a:t>
                      </a:r>
                      <a:r>
                        <a:rPr lang="en-GB" sz="2400" b="1" spc="300" baseline="0" dirty="0">
                          <a:solidFill>
                            <a:srgbClr val="FF0000"/>
                          </a:solidFill>
                          <a:latin typeface="Shadows Into Light Two" panose="02000506000000020004" pitchFamily="2" charset="0"/>
                        </a:rPr>
                        <a:t>1xh</a:t>
                      </a:r>
                      <a:r>
                        <a:rPr lang="en-GB" sz="2400" b="1" spc="300" baseline="30000" dirty="0">
                          <a:solidFill>
                            <a:srgbClr val="FF0000"/>
                          </a:solidFill>
                          <a:latin typeface="Shadows Into Light Two" panose="02000506000000020004" pitchFamily="2" charset="0"/>
                        </a:rPr>
                        <a:t>2</a:t>
                      </a:r>
                      <a:r>
                        <a:rPr lang="en-GB" sz="2400" b="1" spc="300" baseline="0" dirty="0">
                          <a:latin typeface="Shadows Into Light Two" panose="02000506000000020004" pitchFamily="2" charset="0"/>
                        </a:rPr>
                        <a:t> x </a:t>
                      </a:r>
                      <a:r>
                        <a:rPr lang="en-GB" sz="2400" b="1" spc="300" baseline="0" dirty="0">
                          <a:solidFill>
                            <a:srgbClr val="00B050"/>
                          </a:solidFill>
                          <a:latin typeface="Shadows Into Light Two" panose="02000506000000020004" pitchFamily="2" charset="0"/>
                        </a:rPr>
                        <a:t>1xh</a:t>
                      </a:r>
                      <a:r>
                        <a:rPr lang="en-GB" sz="2400" b="1" spc="300" baseline="30000" dirty="0">
                          <a:solidFill>
                            <a:srgbClr val="00B050"/>
                          </a:solidFill>
                          <a:latin typeface="Shadows Into Light Two" panose="02000506000000020004" pitchFamily="2" charset="0"/>
                        </a:rPr>
                        <a:t>2</a:t>
                      </a:r>
                      <a:r>
                        <a:rPr lang="en-GB" sz="2400" b="1" spc="300" baseline="0" dirty="0">
                          <a:latin typeface="Shadows Into Light Two" panose="02000506000000020004" pitchFamily="2" charset="0"/>
                        </a:rPr>
                        <a:t> x </a:t>
                      </a:r>
                      <a:r>
                        <a:rPr lang="en-GB" sz="2400" b="1" spc="300" baseline="0" dirty="0">
                          <a:solidFill>
                            <a:srgbClr val="0070C0"/>
                          </a:solidFill>
                          <a:latin typeface="Shadows Into Light Two" panose="02000506000000020004" pitchFamily="2" charset="0"/>
                        </a:rPr>
                        <a:t>1xh</a:t>
                      </a:r>
                      <a:r>
                        <a:rPr lang="en-GB" sz="2400" b="1" spc="300" baseline="30000" dirty="0">
                          <a:solidFill>
                            <a:srgbClr val="0070C0"/>
                          </a:solidFill>
                          <a:latin typeface="Shadows Into Light Two" panose="02000506000000020004" pitchFamily="2" charset="0"/>
                        </a:rPr>
                        <a:t>2</a:t>
                      </a:r>
                      <a:endParaRPr lang="en-GB" sz="2400" b="1" spc="300" baseline="0" dirty="0">
                        <a:solidFill>
                          <a:srgbClr val="0070C0"/>
                        </a:solidFill>
                        <a:latin typeface="Shadows Into Light Two" panose="02000506000000020004" pitchFamily="2" charset="0"/>
                      </a:endParaRPr>
                    </a:p>
                    <a:p>
                      <a:pPr marL="0" lvl="0" indent="0" algn="ctr" rtl="0">
                        <a:lnSpc>
                          <a:spcPct val="150000"/>
                        </a:lnSpc>
                        <a:spcBef>
                          <a:spcPts val="0"/>
                        </a:spcBef>
                        <a:spcAft>
                          <a:spcPts val="0"/>
                        </a:spcAft>
                        <a:buNone/>
                      </a:pPr>
                      <a:r>
                        <a:rPr lang="en-GB" sz="2000" b="1" spc="300" baseline="0" dirty="0">
                          <a:latin typeface="Shadows Into Light Two" panose="02000506000000020004" pitchFamily="2" charset="0"/>
                        </a:rPr>
                        <a:t>=</a:t>
                      </a:r>
                      <a:r>
                        <a:rPr lang="en-GB" sz="2000" b="1" spc="300" baseline="0" dirty="0">
                          <a:solidFill>
                            <a:srgbClr val="FF0000"/>
                          </a:solidFill>
                          <a:latin typeface="Shadows Into Light Two" panose="02000506000000020004" pitchFamily="2" charset="0"/>
                        </a:rPr>
                        <a:t>1xhxh</a:t>
                      </a:r>
                      <a:r>
                        <a:rPr lang="en-GB" sz="2000" b="1" spc="300" baseline="0" dirty="0">
                          <a:latin typeface="Shadows Into Light Two" panose="02000506000000020004" pitchFamily="2" charset="0"/>
                        </a:rPr>
                        <a:t> x </a:t>
                      </a:r>
                      <a:r>
                        <a:rPr lang="en-GB" sz="2000" b="1" spc="300" baseline="0" dirty="0">
                          <a:solidFill>
                            <a:srgbClr val="00B050"/>
                          </a:solidFill>
                          <a:latin typeface="Shadows Into Light Two" panose="02000506000000020004" pitchFamily="2" charset="0"/>
                        </a:rPr>
                        <a:t>1xhxh</a:t>
                      </a:r>
                      <a:r>
                        <a:rPr lang="en-GB" sz="2000" b="1" spc="300" baseline="0" dirty="0">
                          <a:latin typeface="Shadows Into Light Two" panose="02000506000000020004" pitchFamily="2" charset="0"/>
                        </a:rPr>
                        <a:t> x </a:t>
                      </a:r>
                      <a:r>
                        <a:rPr lang="en-GB" sz="2000" b="1" spc="300" baseline="0" dirty="0">
                          <a:solidFill>
                            <a:srgbClr val="0070C0"/>
                          </a:solidFill>
                          <a:latin typeface="Shadows Into Light Two" panose="02000506000000020004" pitchFamily="2" charset="0"/>
                        </a:rPr>
                        <a:t>1xhxh</a:t>
                      </a:r>
                    </a:p>
                    <a:p>
                      <a:pPr marL="0" lvl="0" indent="0" algn="ctr" rtl="0">
                        <a:lnSpc>
                          <a:spcPct val="150000"/>
                        </a:lnSpc>
                        <a:spcBef>
                          <a:spcPts val="0"/>
                        </a:spcBef>
                        <a:spcAft>
                          <a:spcPts val="0"/>
                        </a:spcAft>
                        <a:buNone/>
                      </a:pPr>
                      <a:r>
                        <a:rPr lang="en-GB" sz="2400" b="1" spc="300" baseline="0" dirty="0">
                          <a:latin typeface="Shadows Into Light Two" panose="02000506000000020004" pitchFamily="2" charset="0"/>
                        </a:rPr>
                        <a:t>= </a:t>
                      </a:r>
                      <a:r>
                        <a:rPr lang="en-GB" sz="2400" b="1" spc="300" baseline="0" dirty="0">
                          <a:solidFill>
                            <a:srgbClr val="FF0000"/>
                          </a:solidFill>
                          <a:latin typeface="Shadows Into Light Two" panose="02000506000000020004" pitchFamily="2" charset="0"/>
                        </a:rPr>
                        <a:t>1</a:t>
                      </a:r>
                      <a:r>
                        <a:rPr lang="en-GB" sz="2400" b="1" spc="300" baseline="0" dirty="0">
                          <a:latin typeface="Shadows Into Light Two" panose="02000506000000020004" pitchFamily="2" charset="0"/>
                        </a:rPr>
                        <a:t>x</a:t>
                      </a:r>
                      <a:r>
                        <a:rPr lang="en-GB" sz="2400" b="1" spc="300" baseline="0" dirty="0">
                          <a:solidFill>
                            <a:srgbClr val="00B050"/>
                          </a:solidFill>
                          <a:latin typeface="Shadows Into Light Two" panose="02000506000000020004" pitchFamily="2" charset="0"/>
                        </a:rPr>
                        <a:t>1</a:t>
                      </a:r>
                      <a:r>
                        <a:rPr lang="en-GB" sz="2400" b="1" spc="300" baseline="0" dirty="0">
                          <a:latin typeface="Shadows Into Light Two" panose="02000506000000020004" pitchFamily="2" charset="0"/>
                        </a:rPr>
                        <a:t>x</a:t>
                      </a:r>
                      <a:r>
                        <a:rPr lang="en-GB" sz="2400" b="1" spc="300" baseline="0" dirty="0">
                          <a:solidFill>
                            <a:srgbClr val="0070C0"/>
                          </a:solidFill>
                          <a:latin typeface="Shadows Into Light Two" panose="02000506000000020004" pitchFamily="2" charset="0"/>
                        </a:rPr>
                        <a:t>1</a:t>
                      </a:r>
                      <a:r>
                        <a:rPr lang="en-GB" sz="2400" b="1" spc="300" baseline="0" dirty="0">
                          <a:latin typeface="Shadows Into Light Two" panose="02000506000000020004" pitchFamily="2" charset="0"/>
                        </a:rPr>
                        <a:t> x h</a:t>
                      </a:r>
                      <a:r>
                        <a:rPr lang="en-GB" sz="2400" b="1" spc="300" baseline="30000" dirty="0">
                          <a:latin typeface="Shadows Into Light Two" panose="02000506000000020004" pitchFamily="2" charset="0"/>
                        </a:rPr>
                        <a:t>6</a:t>
                      </a:r>
                      <a:r>
                        <a:rPr lang="en-GB" sz="2400" b="1" spc="300" baseline="0" dirty="0">
                          <a:latin typeface="Shadows Into Light Two" panose="02000506000000020004" pitchFamily="2" charset="0"/>
                        </a:rPr>
                        <a:t> = h</a:t>
                      </a:r>
                      <a:r>
                        <a:rPr lang="en-GB" sz="2400" b="1" spc="300" baseline="30000" dirty="0">
                          <a:latin typeface="Shadows Into Light Two" panose="02000506000000020004" pitchFamily="2" charset="0"/>
                        </a:rPr>
                        <a:t>6</a:t>
                      </a:r>
                      <a:endParaRPr lang="en-GB" sz="2400" spc="300" baseline="0" dirty="0">
                        <a:latin typeface="Shadows Into Light Two" panose="02000506000000020004" pitchFamily="2" charset="0"/>
                      </a:endParaRPr>
                    </a:p>
                    <a:p>
                      <a:pPr marL="0" lvl="0" indent="0" algn="ctr" rtl="0">
                        <a:lnSpc>
                          <a:spcPct val="150000"/>
                        </a:lnSpc>
                        <a:spcBef>
                          <a:spcPts val="0"/>
                        </a:spcBef>
                        <a:spcAft>
                          <a:spcPts val="0"/>
                        </a:spcAft>
                        <a:buNone/>
                      </a:pPr>
                      <a:r>
                        <a:rPr lang="en-GB" sz="2400" dirty="0"/>
                        <a:t>b) (e</a:t>
                      </a:r>
                      <a:r>
                        <a:rPr lang="en-GB" sz="2400" baseline="30000" dirty="0"/>
                        <a:t>5</a:t>
                      </a:r>
                      <a:r>
                        <a:rPr lang="en-GB" sz="2400" baseline="0" dirty="0"/>
                        <a:t>)</a:t>
                      </a:r>
                      <a:r>
                        <a:rPr lang="en-GB" sz="2400" baseline="30000" dirty="0"/>
                        <a:t>2</a:t>
                      </a:r>
                      <a:endParaRPr lang="en-GB" sz="2400" baseline="0" dirty="0">
                        <a:latin typeface="Shadows Into Light Two" panose="02000506000000020004" pitchFamily="2" charset="0"/>
                      </a:endParaRPr>
                    </a:p>
                    <a:p>
                      <a:pPr marL="0" lvl="0" indent="0" algn="ctr" rtl="0">
                        <a:lnSpc>
                          <a:spcPct val="150000"/>
                        </a:lnSpc>
                        <a:spcBef>
                          <a:spcPts val="0"/>
                        </a:spcBef>
                        <a:spcAft>
                          <a:spcPts val="0"/>
                        </a:spcAft>
                        <a:buNone/>
                      </a:pPr>
                      <a:r>
                        <a:rPr lang="en-GB" sz="2400" b="1" spc="0" baseline="0" dirty="0">
                          <a:latin typeface="Shadows Into Light Two" panose="02000506000000020004" pitchFamily="2" charset="0"/>
                        </a:rPr>
                        <a:t>= </a:t>
                      </a:r>
                      <a:r>
                        <a:rPr lang="en-GB" sz="2400" b="1" spc="300" baseline="0" dirty="0">
                          <a:solidFill>
                            <a:srgbClr val="FF0000"/>
                          </a:solidFill>
                          <a:latin typeface="Shadows Into Light Two" panose="02000506000000020004" pitchFamily="2" charset="0"/>
                        </a:rPr>
                        <a:t>1x</a:t>
                      </a:r>
                      <a:r>
                        <a:rPr lang="en-GB" sz="2400" b="1" spc="0" baseline="0" dirty="0">
                          <a:solidFill>
                            <a:srgbClr val="FF0000"/>
                          </a:solidFill>
                          <a:latin typeface="Shadows Into Light Two" panose="02000506000000020004" pitchFamily="2" charset="0"/>
                        </a:rPr>
                        <a:t>e</a:t>
                      </a:r>
                      <a:r>
                        <a:rPr lang="en-GB" sz="2400" b="1" spc="0" baseline="30000" dirty="0">
                          <a:solidFill>
                            <a:srgbClr val="FF0000"/>
                          </a:solidFill>
                          <a:latin typeface="Shadows Into Light Two" panose="02000506000000020004" pitchFamily="2" charset="0"/>
                        </a:rPr>
                        <a:t>5</a:t>
                      </a:r>
                      <a:r>
                        <a:rPr lang="en-GB" sz="2400" b="1" spc="0" baseline="0" dirty="0">
                          <a:latin typeface="Shadows Into Light Two" panose="02000506000000020004" pitchFamily="2" charset="0"/>
                        </a:rPr>
                        <a:t> x </a:t>
                      </a:r>
                      <a:r>
                        <a:rPr lang="en-GB" sz="2400" b="1" spc="300" baseline="0" dirty="0">
                          <a:solidFill>
                            <a:srgbClr val="00B050"/>
                          </a:solidFill>
                          <a:latin typeface="Shadows Into Light Two" panose="02000506000000020004" pitchFamily="2" charset="0"/>
                        </a:rPr>
                        <a:t>1x</a:t>
                      </a:r>
                      <a:r>
                        <a:rPr lang="en-GB" sz="2400" b="1" spc="0" baseline="0" dirty="0">
                          <a:solidFill>
                            <a:srgbClr val="00B050"/>
                          </a:solidFill>
                          <a:latin typeface="Shadows Into Light Two" panose="02000506000000020004" pitchFamily="2" charset="0"/>
                        </a:rPr>
                        <a:t>e</a:t>
                      </a:r>
                      <a:r>
                        <a:rPr lang="en-GB" sz="2400" b="1" spc="0" baseline="30000" dirty="0">
                          <a:solidFill>
                            <a:srgbClr val="00B050"/>
                          </a:solidFill>
                          <a:latin typeface="Shadows Into Light Two" panose="02000506000000020004" pitchFamily="2" charset="0"/>
                        </a:rPr>
                        <a:t>5</a:t>
                      </a:r>
                      <a:endParaRPr lang="en-GB" sz="2400" b="1" spc="0" baseline="0" dirty="0">
                        <a:solidFill>
                          <a:srgbClr val="00B050"/>
                        </a:solidFill>
                        <a:latin typeface="Shadows Into Light Two" panose="02000506000000020004" pitchFamily="2" charset="0"/>
                      </a:endParaRPr>
                    </a:p>
                    <a:p>
                      <a:pPr marL="0" lvl="0" indent="0" algn="ctr" rtl="0">
                        <a:lnSpc>
                          <a:spcPct val="150000"/>
                        </a:lnSpc>
                        <a:spcBef>
                          <a:spcPts val="0"/>
                        </a:spcBef>
                        <a:spcAft>
                          <a:spcPts val="0"/>
                        </a:spcAft>
                        <a:buNone/>
                      </a:pPr>
                      <a:r>
                        <a:rPr lang="en-GB" sz="2000" b="1" spc="0" baseline="0" dirty="0">
                          <a:latin typeface="Shadows Into Light Two" panose="02000506000000020004" pitchFamily="2" charset="0"/>
                        </a:rPr>
                        <a:t>=</a:t>
                      </a:r>
                      <a:r>
                        <a:rPr lang="en-GB" sz="2000" b="1" spc="300" baseline="0" dirty="0">
                          <a:solidFill>
                            <a:srgbClr val="FF0000"/>
                          </a:solidFill>
                          <a:latin typeface="Shadows Into Light Two" panose="02000506000000020004" pitchFamily="2" charset="0"/>
                        </a:rPr>
                        <a:t>1x</a:t>
                      </a:r>
                      <a:r>
                        <a:rPr lang="en-GB" sz="2000" b="1" spc="0" baseline="0" dirty="0">
                          <a:solidFill>
                            <a:srgbClr val="FF0000"/>
                          </a:solidFill>
                          <a:latin typeface="Shadows Into Light Two" panose="02000506000000020004" pitchFamily="2" charset="0"/>
                        </a:rPr>
                        <a:t>exexexexe</a:t>
                      </a:r>
                      <a:r>
                        <a:rPr lang="en-GB" sz="2000" b="1" spc="0" baseline="0" dirty="0">
                          <a:latin typeface="Shadows Into Light Two" panose="02000506000000020004" pitchFamily="2" charset="0"/>
                        </a:rPr>
                        <a:t> x </a:t>
                      </a:r>
                      <a:r>
                        <a:rPr lang="en-GB" sz="2000" b="1" spc="300" baseline="0" dirty="0">
                          <a:solidFill>
                            <a:srgbClr val="00B050"/>
                          </a:solidFill>
                          <a:latin typeface="Shadows Into Light Two" panose="02000506000000020004" pitchFamily="2" charset="0"/>
                        </a:rPr>
                        <a:t>1x</a:t>
                      </a:r>
                      <a:r>
                        <a:rPr lang="en-GB" sz="2000" b="1" spc="0" baseline="0" dirty="0">
                          <a:solidFill>
                            <a:srgbClr val="00B050"/>
                          </a:solidFill>
                          <a:latin typeface="Shadows Into Light Two" panose="02000506000000020004" pitchFamily="2" charset="0"/>
                        </a:rPr>
                        <a:t>exexexexe</a:t>
                      </a:r>
                    </a:p>
                    <a:p>
                      <a:pPr marL="0" marR="0" lvl="0" indent="0" algn="ctr" defTabSz="914400" rtl="0" eaLnBrk="1" fontAlgn="auto" latinLnBrk="0" hangingPunct="1">
                        <a:lnSpc>
                          <a:spcPct val="150000"/>
                        </a:lnSpc>
                        <a:spcBef>
                          <a:spcPts val="0"/>
                        </a:spcBef>
                        <a:spcAft>
                          <a:spcPts val="0"/>
                        </a:spcAft>
                        <a:buClr>
                          <a:srgbClr val="000000"/>
                        </a:buClr>
                        <a:buSzTx/>
                        <a:buFont typeface="Arial"/>
                        <a:buNone/>
                        <a:tabLst/>
                        <a:defRPr/>
                      </a:pPr>
                      <a:r>
                        <a:rPr lang="en-GB" sz="2400" b="1" spc="300" baseline="0" dirty="0">
                          <a:latin typeface="Shadows Into Light Two" panose="02000506000000020004" pitchFamily="2" charset="0"/>
                        </a:rPr>
                        <a:t>= </a:t>
                      </a:r>
                      <a:r>
                        <a:rPr lang="en-GB" sz="2400" b="1" spc="300" baseline="0" dirty="0">
                          <a:solidFill>
                            <a:srgbClr val="FF0000"/>
                          </a:solidFill>
                          <a:latin typeface="Shadows Into Light Two" panose="02000506000000020004" pitchFamily="2" charset="0"/>
                        </a:rPr>
                        <a:t>1</a:t>
                      </a:r>
                      <a:r>
                        <a:rPr lang="en-GB" sz="2400" b="1" spc="300" baseline="0" dirty="0">
                          <a:latin typeface="Shadows Into Light Two" panose="02000506000000020004" pitchFamily="2" charset="0"/>
                        </a:rPr>
                        <a:t>x</a:t>
                      </a:r>
                      <a:r>
                        <a:rPr lang="en-GB" sz="2400" b="1" spc="300" baseline="0" dirty="0">
                          <a:solidFill>
                            <a:srgbClr val="00B050"/>
                          </a:solidFill>
                          <a:latin typeface="Shadows Into Light Two" panose="02000506000000020004" pitchFamily="2" charset="0"/>
                        </a:rPr>
                        <a:t>1</a:t>
                      </a:r>
                      <a:r>
                        <a:rPr lang="en-GB" sz="2400" b="1" spc="300" baseline="0" dirty="0">
                          <a:latin typeface="Shadows Into Light Two" panose="02000506000000020004" pitchFamily="2" charset="0"/>
                        </a:rPr>
                        <a:t> x e</a:t>
                      </a:r>
                      <a:r>
                        <a:rPr lang="en-GB" sz="2400" b="1" spc="300" baseline="30000" dirty="0">
                          <a:latin typeface="Shadows Into Light Two" panose="02000506000000020004" pitchFamily="2" charset="0"/>
                        </a:rPr>
                        <a:t>10</a:t>
                      </a:r>
                      <a:r>
                        <a:rPr lang="en-GB" sz="2400" b="1" spc="300" baseline="0" dirty="0">
                          <a:latin typeface="Shadows Into Light Two" panose="02000506000000020004" pitchFamily="2" charset="0"/>
                        </a:rPr>
                        <a:t> = e</a:t>
                      </a:r>
                      <a:r>
                        <a:rPr lang="en-GB" sz="2400" b="1" spc="300" baseline="30000" dirty="0">
                          <a:latin typeface="Shadows Into Light Two" panose="02000506000000020004" pitchFamily="2" charset="0"/>
                        </a:rPr>
                        <a:t>10</a:t>
                      </a: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1600" dirty="0"/>
                        <a:t>Write each of the following as a single power:</a:t>
                      </a:r>
                      <a:endParaRPr lang="en-GB" sz="1100" dirty="0"/>
                    </a:p>
                    <a:p>
                      <a:pPr marL="0" lvl="0" indent="0" algn="ctr" rtl="0">
                        <a:lnSpc>
                          <a:spcPct val="150000"/>
                        </a:lnSpc>
                        <a:spcBef>
                          <a:spcPts val="0"/>
                        </a:spcBef>
                        <a:spcAft>
                          <a:spcPts val="0"/>
                        </a:spcAft>
                        <a:buNone/>
                      </a:pPr>
                      <a:r>
                        <a:rPr lang="en-GB" sz="2400" dirty="0"/>
                        <a:t>a) (d</a:t>
                      </a:r>
                      <a:r>
                        <a:rPr lang="en-GB" sz="2400" baseline="30000" dirty="0"/>
                        <a:t>3</a:t>
                      </a:r>
                      <a:r>
                        <a:rPr lang="en-GB" sz="2400" baseline="0" dirty="0"/>
                        <a:t>)</a:t>
                      </a:r>
                      <a:r>
                        <a:rPr lang="en-GB" sz="2400" baseline="30000" dirty="0"/>
                        <a:t>2</a:t>
                      </a:r>
                      <a:endParaRPr lang="en-GB" sz="2400" baseline="0" dirty="0">
                        <a:latin typeface="Shadows Into Light Two" panose="02000506000000020004" pitchFamily="2" charset="0"/>
                      </a:endParaRPr>
                    </a:p>
                    <a:p>
                      <a:pPr marL="0" lvl="0" indent="0" algn="ctr" rtl="0">
                        <a:lnSpc>
                          <a:spcPct val="150000"/>
                        </a:lnSpc>
                        <a:spcBef>
                          <a:spcPts val="0"/>
                        </a:spcBef>
                        <a:spcAft>
                          <a:spcPts val="0"/>
                        </a:spcAft>
                        <a:buNone/>
                      </a:pPr>
                      <a:endParaRPr lang="en-GB" sz="2400" spc="300" baseline="0" dirty="0">
                        <a:latin typeface="Shadows Into Light Two" panose="02000506000000020004" pitchFamily="2" charset="0"/>
                      </a:endParaRPr>
                    </a:p>
                    <a:p>
                      <a:pPr marL="0" lvl="0" indent="0" algn="ctr" rtl="0">
                        <a:lnSpc>
                          <a:spcPct val="150000"/>
                        </a:lnSpc>
                        <a:spcBef>
                          <a:spcPts val="0"/>
                        </a:spcBef>
                        <a:spcAft>
                          <a:spcPts val="0"/>
                        </a:spcAft>
                        <a:buNone/>
                      </a:pPr>
                      <a:endParaRPr lang="en-GB" sz="2400" spc="300" baseline="0" dirty="0">
                        <a:latin typeface="Shadows Into Light Two" panose="02000506000000020004" pitchFamily="2" charset="0"/>
                      </a:endParaRPr>
                    </a:p>
                    <a:p>
                      <a:pPr marL="0" lvl="0" indent="0" algn="ctr" rtl="0">
                        <a:lnSpc>
                          <a:spcPct val="150000"/>
                        </a:lnSpc>
                        <a:spcBef>
                          <a:spcPts val="0"/>
                        </a:spcBef>
                        <a:spcAft>
                          <a:spcPts val="0"/>
                        </a:spcAft>
                        <a:buNone/>
                      </a:pPr>
                      <a:endParaRPr lang="en-GB" sz="2400" spc="300" baseline="0" dirty="0">
                        <a:latin typeface="Shadows Into Light Two" panose="02000506000000020004" pitchFamily="2" charset="0"/>
                      </a:endParaRPr>
                    </a:p>
                    <a:p>
                      <a:pPr marL="0" lvl="0" indent="0" algn="ctr" rtl="0">
                        <a:lnSpc>
                          <a:spcPct val="150000"/>
                        </a:lnSpc>
                        <a:spcBef>
                          <a:spcPts val="0"/>
                        </a:spcBef>
                        <a:spcAft>
                          <a:spcPts val="0"/>
                        </a:spcAft>
                        <a:buNone/>
                      </a:pPr>
                      <a:r>
                        <a:rPr lang="en-GB" sz="2400" dirty="0"/>
                        <a:t>b) (g</a:t>
                      </a:r>
                      <a:r>
                        <a:rPr lang="en-GB" sz="2400" baseline="30000" dirty="0"/>
                        <a:t>4</a:t>
                      </a:r>
                      <a:r>
                        <a:rPr lang="en-GB" sz="2400" baseline="0" dirty="0"/>
                        <a:t>)</a:t>
                      </a:r>
                      <a:r>
                        <a:rPr lang="en-GB" sz="2400" baseline="30000" dirty="0"/>
                        <a:t>3</a:t>
                      </a:r>
                      <a:endParaRPr lang="en-GB" sz="2400" baseline="0" dirty="0">
                        <a:latin typeface="Shadows Into Light Two" panose="02000506000000020004" pitchFamily="2" charset="0"/>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1600" dirty="0"/>
                        <a:t>Write each of the following as a single power:</a:t>
                      </a:r>
                    </a:p>
                    <a:p>
                      <a:pPr marL="0" lvl="0" indent="0" algn="ctr" rtl="0">
                        <a:lnSpc>
                          <a:spcPct val="200000"/>
                        </a:lnSpc>
                        <a:spcBef>
                          <a:spcPts val="0"/>
                        </a:spcBef>
                        <a:spcAft>
                          <a:spcPts val="0"/>
                        </a:spcAft>
                        <a:buNone/>
                      </a:pPr>
                      <a:r>
                        <a:rPr lang="en-GB" sz="2800" dirty="0"/>
                        <a:t>(a</a:t>
                      </a:r>
                      <a:r>
                        <a:rPr lang="en-GB" sz="2800" baseline="30000" dirty="0"/>
                        <a:t>2</a:t>
                      </a:r>
                      <a:r>
                        <a:rPr lang="en-GB" sz="2800" baseline="0" dirty="0"/>
                        <a:t>)</a:t>
                      </a:r>
                      <a:r>
                        <a:rPr lang="en-GB" sz="2800" baseline="30000" dirty="0"/>
                        <a:t>4</a:t>
                      </a:r>
                      <a:endParaRPr lang="en-GB" sz="2800" baseline="0" dirty="0"/>
                    </a:p>
                    <a:p>
                      <a:pPr marL="0" lvl="0" indent="0" algn="ctr" rtl="0">
                        <a:lnSpc>
                          <a:spcPct val="200000"/>
                        </a:lnSpc>
                        <a:spcBef>
                          <a:spcPts val="0"/>
                        </a:spcBef>
                        <a:spcAft>
                          <a:spcPts val="0"/>
                        </a:spcAft>
                        <a:buNone/>
                      </a:pPr>
                      <a:r>
                        <a:rPr lang="en-GB" sz="2800" dirty="0"/>
                        <a:t>(a</a:t>
                      </a:r>
                      <a:r>
                        <a:rPr lang="en-GB" sz="2800" baseline="30000" dirty="0"/>
                        <a:t>2</a:t>
                      </a:r>
                      <a:r>
                        <a:rPr lang="en-GB" sz="2800" baseline="0" dirty="0"/>
                        <a:t>)</a:t>
                      </a:r>
                      <a:r>
                        <a:rPr lang="en-GB" sz="2800" baseline="30000" dirty="0"/>
                        <a:t>5</a:t>
                      </a:r>
                    </a:p>
                    <a:p>
                      <a:pPr marL="0" lvl="0" indent="0" algn="ctr" rtl="0">
                        <a:lnSpc>
                          <a:spcPct val="200000"/>
                        </a:lnSpc>
                        <a:spcBef>
                          <a:spcPts val="0"/>
                        </a:spcBef>
                        <a:spcAft>
                          <a:spcPts val="0"/>
                        </a:spcAft>
                        <a:buNone/>
                      </a:pPr>
                      <a:r>
                        <a:rPr lang="en-GB" sz="2800" dirty="0"/>
                        <a:t>(b</a:t>
                      </a:r>
                      <a:r>
                        <a:rPr lang="en-GB" sz="2800" baseline="30000" dirty="0"/>
                        <a:t>5</a:t>
                      </a:r>
                      <a:r>
                        <a:rPr lang="en-GB" sz="2800" baseline="0" dirty="0"/>
                        <a:t>)</a:t>
                      </a:r>
                      <a:r>
                        <a:rPr lang="en-GB" sz="2800" baseline="30000" dirty="0"/>
                        <a:t>2</a:t>
                      </a:r>
                      <a:endParaRPr lang="en-GB" sz="2800" baseline="0" dirty="0"/>
                    </a:p>
                    <a:p>
                      <a:pPr marL="0" lvl="0" indent="0" algn="ctr" rtl="0">
                        <a:lnSpc>
                          <a:spcPct val="200000"/>
                        </a:lnSpc>
                        <a:spcBef>
                          <a:spcPts val="0"/>
                        </a:spcBef>
                        <a:spcAft>
                          <a:spcPts val="0"/>
                        </a:spcAft>
                        <a:buNone/>
                      </a:pPr>
                      <a:endParaRPr lang="en-GB" sz="1600" b="1" baseline="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600" b="1" baseline="0" dirty="0"/>
                        <a:t>ANSWER IN YOUR BOOKS</a:t>
                      </a: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778475">
                <a:tc gridSpan="3">
                  <a:txBody>
                    <a:bodyPr/>
                    <a:lstStyle/>
                    <a:p>
                      <a:pPr marL="0" marR="0" lvl="0" indent="0" algn="ctr" defTabSz="914400" rtl="0" eaLnBrk="1" fontAlgn="auto" latinLnBrk="0" hangingPunct="1">
                        <a:lnSpc>
                          <a:spcPct val="150000"/>
                        </a:lnSpc>
                        <a:spcBef>
                          <a:spcPts val="0"/>
                        </a:spcBef>
                        <a:spcAft>
                          <a:spcPts val="0"/>
                        </a:spcAft>
                        <a:buClr>
                          <a:srgbClr val="000000"/>
                        </a:buClr>
                        <a:buSzTx/>
                        <a:buFont typeface="Arial"/>
                        <a:buNone/>
                        <a:tabLst/>
                        <a:defRPr/>
                      </a:pPr>
                      <a:r>
                        <a:rPr lang="en-GB" sz="1400" b="1" baseline="0" dirty="0"/>
                        <a:t>Extension:  </a:t>
                      </a:r>
                      <a:r>
                        <a:rPr lang="en-GB" sz="1400" baseline="0" dirty="0"/>
                        <a:t>What is the connection between the indices in each question and the indices in each answer?  Can you generalise this?</a:t>
                      </a:r>
                      <a:endParaRPr lang="en-GB" sz="1400" b="1" spc="300" baseline="0" dirty="0">
                        <a:latin typeface="Shadows Into Light Two" panose="02000506000000020004" pitchFamily="2" charset="0"/>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tcPr>
                </a:tc>
                <a:tc hMerge="1">
                  <a:txBody>
                    <a:bodyPr/>
                    <a:lstStyle/>
                    <a:p>
                      <a:pPr marL="0" lvl="0" indent="0" algn="ctr" rtl="0">
                        <a:lnSpc>
                          <a:spcPct val="150000"/>
                        </a:lnSpc>
                        <a:spcBef>
                          <a:spcPts val="0"/>
                        </a:spcBef>
                        <a:spcAft>
                          <a:spcPts val="0"/>
                        </a:spcAft>
                        <a:buNone/>
                      </a:pPr>
                      <a:endParaRPr lang="en-GB" sz="2400" baseline="0" dirty="0">
                        <a:latin typeface="Shadows Into Light Two" panose="02000506000000020004" pitchFamily="2" charset="0"/>
                      </a:endParaRPr>
                    </a:p>
                  </a:txBody>
                  <a:tcPr marL="91425" marR="91425" marT="91425" marB="91425">
                    <a:lnL w="9525" cap="flat" cmpd="sng" algn="ctr">
                      <a:solidFill>
                        <a:srgbClr val="000000"/>
                      </a:solidFill>
                      <a:prstDash val="solid"/>
                      <a:round/>
                      <a:headEnd type="none" w="sm" len="sm"/>
                      <a:tailEnd type="none" w="sm" len="sm"/>
                    </a:lnL>
                    <a:lnR w="9525" cap="flat" cmpd="sng" algn="ctr">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tcPr>
                </a:tc>
                <a:tc hMerge="1">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GB" sz="1600" b="1" baseline="0" dirty="0"/>
                    </a:p>
                  </a:txBody>
                  <a:tcPr marL="91425" marR="91425" marT="91425" marB="91425">
                    <a:lnL w="9525" cap="flat" cmpd="sng" algn="ctr">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tcPr>
                </a:tc>
                <a:extLst>
                  <a:ext uri="{0D108BD9-81ED-4DB2-BD59-A6C34878D82A}">
                    <a16:rowId xmlns:a16="http://schemas.microsoft.com/office/drawing/2014/main" val="1207102675"/>
                  </a:ext>
                </a:extLst>
              </a:tr>
            </a:tbl>
          </a:graphicData>
        </a:graphic>
      </p:graphicFrame>
    </p:spTree>
    <p:extLst>
      <p:ext uri="{BB962C8B-B14F-4D97-AF65-F5344CB8AC3E}">
        <p14:creationId xmlns:p14="http://schemas.microsoft.com/office/powerpoint/2010/main" val="2282359349"/>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1295</Words>
  <Application>Microsoft Macintosh PowerPoint</Application>
  <PresentationFormat>On-screen Show (4:3)</PresentationFormat>
  <Paragraphs>366</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Cambria Math</vt:lpstr>
      <vt:lpstr>Shadows Into Light Two</vt:lpstr>
      <vt:lpstr>Office Theme</vt:lpstr>
      <vt:lpstr>Laws of Indices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Green</dc:creator>
  <cp:lastModifiedBy>Martin Green</cp:lastModifiedBy>
  <cp:revision>29</cp:revision>
  <dcterms:created xsi:type="dcterms:W3CDTF">2018-01-27T15:48:25Z</dcterms:created>
  <dcterms:modified xsi:type="dcterms:W3CDTF">2021-06-16T20:08:44Z</dcterms:modified>
</cp:coreProperties>
</file>