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Z6s9EKObBtC2zJEx7MZIW8iJe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F3F4462-6702-4427-A5EC-B96F3207F120}">
  <a:tblStyle styleId="{5F3F4462-6702-4427-A5EC-B96F3207F12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3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d679ff4c66_0_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d679ff4c66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5221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97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037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4556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53826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004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67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679ff4c66_0_3"/>
          <p:cNvSpPr txBox="1">
            <a:spLocks noGrp="1"/>
          </p:cNvSpPr>
          <p:nvPr>
            <p:ph type="ctrTitle"/>
          </p:nvPr>
        </p:nvSpPr>
        <p:spPr>
          <a:xfrm>
            <a:off x="685800" y="2693987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b="1" dirty="0">
                <a:latin typeface="Arial"/>
                <a:cs typeface="Arial"/>
                <a:sym typeface="Arial"/>
              </a:rPr>
              <a:t>Calculating with Upper and Lower Bounds</a:t>
            </a:r>
            <a:endParaRPr dirty="0"/>
          </a:p>
        </p:txBody>
      </p:sp>
      <p:sp>
        <p:nvSpPr>
          <p:cNvPr id="82" name="Google Shape;82;gd679ff4c66_0_3"/>
          <p:cNvSpPr txBox="1"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Full lesson PowerPoint, including I Do, We Do, You Do Example Sheet(s).</a:t>
            </a:r>
            <a:endParaRPr/>
          </a:p>
        </p:txBody>
      </p:sp>
      <p:pic>
        <p:nvPicPr>
          <p:cNvPr id="83" name="Google Shape;83;gd679ff4c66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52543" y="941387"/>
            <a:ext cx="4238915" cy="15113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84066747"/>
                  </p:ext>
                </p:extLst>
              </p:nvPr>
            </p:nvGraphicFramePr>
            <p:xfrm>
              <a:off x="130629" y="154380"/>
              <a:ext cx="8882775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296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50">
                    <a:tc gridSpan="3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Calculating with Upper and Lower Bounds (1)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I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WE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YOU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baseline="0" dirty="0"/>
                            <a:t>Two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400" i="0" u="none" strike="noStrike" cap="none" baseline="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400" b="1" i="1" u="none" strike="noStrike" cap="none" baseline="0" dirty="0"/>
                            <a:t> </a:t>
                          </a:r>
                          <a:r>
                            <a:rPr lang="en-GB" sz="1400" b="0" i="0" u="none" strike="noStrike" cap="none" baseline="0" dirty="0"/>
                            <a:t>have been rounded.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300 to the nearest 100.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80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baseline="0" dirty="0"/>
                            <a:t>Two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400" i="0" u="none" strike="noStrike" cap="none" baseline="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400" b="1" i="1" u="none" strike="noStrike" cap="none" baseline="0" dirty="0"/>
                            <a:t> </a:t>
                          </a:r>
                          <a:r>
                            <a:rPr lang="en-GB" sz="1400" b="0" i="0" u="none" strike="noStrike" cap="none" baseline="0" dirty="0"/>
                            <a:t>have been rounded.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6000 to the nearest 1000.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50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𝒄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b="1" i="0" u="none" strike="noStrike" cap="none" baseline="0" dirty="0" smtClean="0"/>
                            <a:t>ANSWER IN YOUR BOOKS</a:t>
                          </a:r>
                          <a:endParaRPr lang="en-GB" sz="1400" b="1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baseline="0" dirty="0"/>
                            <a:t>Four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400" i="0" u="none" strike="noStrike" cap="none" baseline="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400" b="1" i="1" u="none" strike="noStrike" cap="none" baseline="0" dirty="0"/>
                            <a:t> </a:t>
                          </a:r>
                          <a:r>
                            <a:rPr lang="en-GB" sz="1400" b="0" i="0" u="none" strike="noStrike" cap="none" baseline="0" dirty="0"/>
                            <a:t>have been rounded.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4000 to the nearest 1000.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200 to the nearest 100.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120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70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sng" strike="noStrike" cap="none" baseline="0" dirty="0"/>
                            <a:t>Copy and complete </a:t>
                          </a:r>
                          <a:r>
                            <a:rPr lang="en-GB" sz="1400" b="0" i="0" u="none" strike="noStrike" cap="none" baseline="0" dirty="0"/>
                            <a:t>the table below</a:t>
                          </a: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Calculate the LB of: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Calculate the UB of: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484066747"/>
                  </p:ext>
                </p:extLst>
              </p:nvPr>
            </p:nvGraphicFramePr>
            <p:xfrm>
              <a:off x="130629" y="154380"/>
              <a:ext cx="8882775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296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50">
                    <a:tc gridSpan="3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Calculating with Upper and Lower Bounds (1)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I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WE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YOU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6" t="-17134" r="-2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206" t="-17134" r="-100412" b="-1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206" t="-17134" r="-412" b="-1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E29629E3-B4BE-B341-856C-15838C38F8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970009"/>
                  </p:ext>
                </p:extLst>
              </p:nvPr>
            </p:nvGraphicFramePr>
            <p:xfrm>
              <a:off x="271397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/>
                            <a:t>300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/>
                            <a:t>80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E29629E3-B4BE-B341-856C-15838C38F8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6970009"/>
                  </p:ext>
                </p:extLst>
              </p:nvPr>
            </p:nvGraphicFramePr>
            <p:xfrm>
              <a:off x="271397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899" t="-65854" r="-102899" b="-112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899" t="-165854" r="-102899" b="-12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3">
                <a:extLst>
                  <a:ext uri="{FF2B5EF4-FFF2-40B4-BE49-F238E27FC236}">
                    <a16:creationId xmlns:a16="http://schemas.microsoft.com/office/drawing/2014/main" id="{C0EB4FBE-0A4E-4B42-9128-9FF5FF47C3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6960255"/>
                  </p:ext>
                </p:extLst>
              </p:nvPr>
            </p:nvGraphicFramePr>
            <p:xfrm>
              <a:off x="3248416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 smtClean="0"/>
                            <a:t>6000</a:t>
                          </a:r>
                          <a:endParaRPr lang="en-US" i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/>
                            <a:t>50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3">
                <a:extLst>
                  <a:ext uri="{FF2B5EF4-FFF2-40B4-BE49-F238E27FC236}">
                    <a16:creationId xmlns:a16="http://schemas.microsoft.com/office/drawing/2014/main" id="{C0EB4FBE-0A4E-4B42-9128-9FF5FF47C3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6960255"/>
                  </p:ext>
                </p:extLst>
              </p:nvPr>
            </p:nvGraphicFramePr>
            <p:xfrm>
              <a:off x="3248416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65116" r="-100685" b="-11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167059" r="-100685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B08F5B1-18A5-9344-84B3-EFAE6D81B9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4230685"/>
                  </p:ext>
                </p:extLst>
              </p:nvPr>
            </p:nvGraphicFramePr>
            <p:xfrm>
              <a:off x="6225435" y="3684096"/>
              <a:ext cx="2647167" cy="1524000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2076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4773192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7615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B08F5B1-18A5-9344-84B3-EFAE6D81B9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4230685"/>
                  </p:ext>
                </p:extLst>
              </p:nvPr>
            </p:nvGraphicFramePr>
            <p:xfrm>
              <a:off x="6225435" y="3684096"/>
              <a:ext cx="2647167" cy="1524000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108333" r="-102899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200000" r="-102899" b="-1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312500" r="-102899" b="-1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47731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412500" r="-102899" b="-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7615955"/>
                      </a:ext>
                    </a:extLst>
                  </a:tr>
                </a:tbl>
              </a:graphicData>
            </a:graphic>
          </p:graphicFrame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892595754"/>
                  </p:ext>
                </p:extLst>
              </p:nvPr>
            </p:nvGraphicFramePr>
            <p:xfrm>
              <a:off x="130629" y="154380"/>
              <a:ext cx="8882775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296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50">
                    <a:tc gridSpan="3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Calculating with Upper and Lower Bounds (2)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I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WE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YOU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baseline="0" dirty="0"/>
                            <a:t>Two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400" i="0" u="none" strike="noStrike" cap="none" baseline="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oMath>
                          </a14:m>
                          <a:r>
                            <a:rPr lang="en-GB" sz="1400" b="1" i="1" u="none" strike="noStrike" cap="none" baseline="0" dirty="0"/>
                            <a:t> </a:t>
                          </a:r>
                          <a:r>
                            <a:rPr lang="en-GB" sz="1400" b="0" i="0" u="none" strike="noStrike" cap="none" baseline="0" dirty="0"/>
                            <a:t>have been rounded.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320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7.4 to the nearest 0.1.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baseline="0" dirty="0"/>
                            <a:t>Two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r>
                            <a:rPr lang="en-GB" sz="1400" i="0" u="none" strike="noStrike" cap="none" baseline="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GB" sz="1400" b="1" i="1" u="none" strike="noStrike" cap="none" baseline="0" dirty="0"/>
                            <a:t> </a:t>
                          </a:r>
                          <a:r>
                            <a:rPr lang="en-GB" sz="1400" b="0" i="0" u="none" strike="noStrike" cap="none" baseline="0" dirty="0"/>
                            <a:t>have been rounded.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700 to the nearest 100.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3 to the nearest integer.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𝒔</m:t>
                                </m:r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  <a:tabLst/>
                            <a:defRPr/>
                          </a:pPr>
                          <a:r>
                            <a:rPr lang="en-GB" sz="1400" b="1" i="0" u="none" strike="noStrike" cap="none" baseline="0" dirty="0"/>
                            <a:t>ANSWER IN YOUR BOOKS</a:t>
                          </a:r>
                          <a:endParaRPr lang="en-GB" sz="1400" b="1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baseline="0" dirty="0"/>
                            <a:t>Four numbers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oMath>
                          </a14:m>
                          <a:r>
                            <a:rPr lang="en-GB" sz="1400" i="0" u="none" strike="noStrike" cap="none" baseline="0" dirty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r>
                            <a:rPr lang="en-GB" sz="1400" b="1" i="1" u="none" strike="noStrike" cap="none" baseline="0" dirty="0"/>
                            <a:t> </a:t>
                          </a:r>
                          <a:r>
                            <a:rPr lang="en-GB" sz="1400" b="0" i="0" u="none" strike="noStrike" cap="none" baseline="0" dirty="0"/>
                            <a:t>have been rounded.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8000 to the nearest 1000.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70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8.3 to the nearest 0.1.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2.78 to the nearest 0.01.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sng" strike="noStrike" cap="none" baseline="0" dirty="0"/>
                            <a:t>Copy and complete </a:t>
                          </a:r>
                          <a:r>
                            <a:rPr lang="en-GB" sz="1400" b="0" i="0" u="none" strike="noStrike" cap="none" baseline="0" dirty="0"/>
                            <a:t>the table below</a:t>
                          </a: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Calculate the LB of: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Calculate the UB of: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0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oMath>
                          </a14:m>
                          <a:r>
                            <a:rPr lang="en-GB" sz="1400" u="none" strike="noStrike" cap="none" dirty="0">
                              <a:solidFill>
                                <a:schemeClr val="dk1"/>
                              </a:solidFill>
                            </a:rPr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2892595754"/>
                  </p:ext>
                </p:extLst>
              </p:nvPr>
            </p:nvGraphicFramePr>
            <p:xfrm>
              <a:off x="130629" y="154380"/>
              <a:ext cx="8882775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296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50">
                    <a:tc gridSpan="3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Calculating with Upper and Lower Bounds (2)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I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WE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YOU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E29629E3-B4BE-B341-856C-15838C38F8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9097541"/>
                  </p:ext>
                </p:extLst>
              </p:nvPr>
            </p:nvGraphicFramePr>
            <p:xfrm>
              <a:off x="271397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1400" b="0" i="0" u="none" strike="noStrike" cap="none" baseline="0" dirty="0"/>
                        </a:p>
                        <a:p>
                          <a:pPr algn="ctr"/>
                          <a:r>
                            <a:rPr lang="en-US" i="0" dirty="0"/>
                            <a:t>320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/>
                            <a:t>7.4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E29629E3-B4BE-B341-856C-15838C38F8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9097541"/>
                  </p:ext>
                </p:extLst>
              </p:nvPr>
            </p:nvGraphicFramePr>
            <p:xfrm>
              <a:off x="271397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899" t="-65854" r="-102899" b="-112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899" t="-165854" r="-102899" b="-12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3">
                <a:extLst>
                  <a:ext uri="{FF2B5EF4-FFF2-40B4-BE49-F238E27FC236}">
                    <a16:creationId xmlns:a16="http://schemas.microsoft.com/office/drawing/2014/main" id="{C0EB4FBE-0A4E-4B42-9128-9FF5FF47C3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3026302"/>
                  </p:ext>
                </p:extLst>
              </p:nvPr>
            </p:nvGraphicFramePr>
            <p:xfrm>
              <a:off x="3248416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 smtClean="0"/>
                            <a:t>700</a:t>
                          </a:r>
                          <a:endParaRPr lang="en-US" i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  <a:p>
                          <a:pPr algn="ctr"/>
                          <a:r>
                            <a:rPr lang="en-US" i="0" dirty="0" smtClean="0"/>
                            <a:t>3</a:t>
                          </a:r>
                          <a:endParaRPr lang="en-US" i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3">
                <a:extLst>
                  <a:ext uri="{FF2B5EF4-FFF2-40B4-BE49-F238E27FC236}">
                    <a16:creationId xmlns:a16="http://schemas.microsoft.com/office/drawing/2014/main" id="{C0EB4FBE-0A4E-4B42-9128-9FF5FF47C3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3026302"/>
                  </p:ext>
                </p:extLst>
              </p:nvPr>
            </p:nvGraphicFramePr>
            <p:xfrm>
              <a:off x="3248416" y="2780134"/>
              <a:ext cx="2647167" cy="1372311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65116" r="-100685" b="-1104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0000" t="-167059" r="-100685" b="-1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B08F5B1-18A5-9344-84B3-EFAE6D81B9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3998360"/>
                  </p:ext>
                </p:extLst>
              </p:nvPr>
            </p:nvGraphicFramePr>
            <p:xfrm>
              <a:off x="6225435" y="3684096"/>
              <a:ext cx="2647167" cy="1524000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2076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4773192"/>
                      </a:ext>
                    </a:extLst>
                  </a:tr>
                  <a:tr h="291168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sym typeface="Arial"/>
                                  </a:rPr>
                                  <m:t>𝑤</m:t>
                                </m:r>
                              </m:oMath>
                            </m:oMathPara>
                          </a14:m>
                          <a:endParaRPr lang="en-US" i="1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761595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3">
                <a:extLst>
                  <a:ext uri="{FF2B5EF4-FFF2-40B4-BE49-F238E27FC236}">
                    <a16:creationId xmlns:a16="http://schemas.microsoft.com/office/drawing/2014/main" id="{AB08F5B1-18A5-9344-84B3-EFAE6D81B97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93998360"/>
                  </p:ext>
                </p:extLst>
              </p:nvPr>
            </p:nvGraphicFramePr>
            <p:xfrm>
              <a:off x="6225435" y="3684096"/>
              <a:ext cx="2647167" cy="1524000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108333" r="-102899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200000" r="-102899" b="-196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312500" r="-102899" b="-1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7477319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412500" r="-102899" b="-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9761595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463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396894891"/>
                  </p:ext>
                </p:extLst>
              </p:nvPr>
            </p:nvGraphicFramePr>
            <p:xfrm>
              <a:off x="130629" y="154380"/>
              <a:ext cx="8882775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296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50">
                    <a:tc gridSpan="3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Calculating with Upper and Lower Bounds (3)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I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WE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YOU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6200 to the nearest 100.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20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1200 to 2sf.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0.75 to 2dp.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sSup>
                                  <m:sSupPr>
                                    <m:ctrlP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sz="1400" u="none" strike="noStrike" cap="none" dirty="0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170 to the nearest 10.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u="none" strike="noStrike" cap="none" baseline="0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400" b="0" i="0" u="none" strike="noStrike" cap="none" baseline="0" dirty="0"/>
                            <a:t> is 0.6 to 1dp.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b="0" i="0" u="none" strike="noStrike" cap="none" baseline="0" dirty="0"/>
                            <a:t>Complete the table below.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b="0" i="0" u="none" strike="noStrike" cap="none" baseline="0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400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r>
                            <a:rPr lang="en-GB" sz="1400" u="none" strike="noStrike" cap="none" dirty="0"/>
                            <a:t>What would the LB and UB be for</a:t>
                          </a:r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GB" sz="1800" b="1" i="1" u="none" strike="noStrike" cap="none" smtClean="0">
                                    <a:latin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</a:pPr>
                          <a:endParaRPr lang="en-GB" sz="1800" b="1" u="none" strike="noStrike" cap="none" dirty="0"/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600"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num>
                                  <m:den>
                                    <m:r>
                                      <a:rPr lang="en-GB" sz="1800" b="1" i="1" u="none" strike="noStrike" cap="none" smtClean="0"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800" b="1" u="none" strike="noStrike" cap="none" dirty="0"/>
                        </a:p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chemeClr val="dk1"/>
                            </a:buClr>
                            <a:buSzPts val="1100"/>
                            <a:buFont typeface="Arial"/>
                            <a:buNone/>
                          </a:pPr>
                          <a:endParaRPr lang="en-GB" sz="1400" u="none" strike="noStrike" cap="none" dirty="0">
                            <a:solidFill>
                              <a:schemeClr val="dk1"/>
                            </a:solidFill>
                          </a:endParaRP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9" name="Google Shape;89;ga2e4b46b51_0_0"/>
              <p:cNvGraphicFramePr/>
              <p:nvPr>
                <p:extLst>
                  <p:ext uri="{D42A27DB-BD31-4B8C-83A1-F6EECF244321}">
                    <p14:modId xmlns:p14="http://schemas.microsoft.com/office/powerpoint/2010/main" val="3396894891"/>
                  </p:ext>
                </p:extLst>
              </p:nvPr>
            </p:nvGraphicFramePr>
            <p:xfrm>
              <a:off x="130629" y="154380"/>
              <a:ext cx="8882775" cy="6614550"/>
            </p:xfrm>
            <a:graphic>
              <a:graphicData uri="http://schemas.openxmlformats.org/drawingml/2006/table">
                <a:tbl>
                  <a:tblPr>
                    <a:noFill/>
                    <a:tableStyleId>{5F3F4462-6702-4427-A5EC-B96F3207F120}</a:tableStyleId>
                  </a:tblPr>
                  <a:tblGrid>
                    <a:gridCol w="29609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9609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33950">
                    <a:tc gridSpan="3"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400"/>
                            <a:buFont typeface="Arial"/>
                            <a:buNone/>
                          </a:pPr>
                          <a:r>
                            <a:rPr lang="en-GB" sz="1400" b="1" u="none" strike="noStrike" cap="none" dirty="0"/>
                            <a:t>Calculating with Upper and Lower Bounds (3)</a:t>
                          </a:r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7950"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I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4CC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WE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FFF2C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rtl="0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Pts val="1800"/>
                            <a:buFont typeface="Arial"/>
                            <a:buNone/>
                          </a:pPr>
                          <a:r>
                            <a:rPr lang="en-GB" sz="1800" u="none" strike="noStrike" cap="none"/>
                            <a:t>YOU DO</a:t>
                          </a:r>
                          <a:endParaRPr sz="1800" u="none" strike="noStrike" cap="none"/>
                        </a:p>
                      </a:txBody>
                      <a:tcPr marL="91425" marR="91425" marT="91425" marB="91425" anchor="ctr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solidFill>
                          <a:srgbClr val="D9EAD3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65265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429" t="-17303" r="-200858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100000" t="-17303" r="-100000" b="-2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425" marR="91425" marT="91425" marB="91425">
                        <a:lnL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L>
                        <a:lnR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R>
                        <a:lnT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T>
                        <a:lnB w="9525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B>
                        <a:blipFill>
                          <a:blip r:embed="rId3"/>
                          <a:stretch>
                            <a:fillRect l="-200858" t="-17303" r="-429" b="-2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E29629E3-B4BE-B341-856C-15838C38F8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372632"/>
                  </p:ext>
                </p:extLst>
              </p:nvPr>
            </p:nvGraphicFramePr>
            <p:xfrm>
              <a:off x="271397" y="2216463"/>
              <a:ext cx="2647167" cy="1278299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b="0" i="0" u="none" strike="noStrike" cap="none" baseline="0" dirty="0"/>
                        </a:p>
                        <a:p>
                          <a:pPr algn="ctr"/>
                          <a:r>
                            <a:rPr lang="en-US" sz="1200" i="0" dirty="0"/>
                            <a:t>6200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  <a:p>
                          <a:pPr algn="ctr"/>
                          <a:r>
                            <a:rPr lang="en-US" sz="1200" i="0" dirty="0"/>
                            <a:t>20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E29629E3-B4BE-B341-856C-15838C38F88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4372632"/>
                  </p:ext>
                </p:extLst>
              </p:nvPr>
            </p:nvGraphicFramePr>
            <p:xfrm>
              <a:off x="271397" y="2216463"/>
              <a:ext cx="2647167" cy="1278299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899" t="-75676" r="-102899" b="-1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2899" t="-171053" r="-102899" b="-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3">
                <a:extLst>
                  <a:ext uri="{FF2B5EF4-FFF2-40B4-BE49-F238E27FC236}">
                    <a16:creationId xmlns:a16="http://schemas.microsoft.com/office/drawing/2014/main" id="{9CC0DC56-C762-924D-9295-958AE68D1C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8935261"/>
                  </p:ext>
                </p:extLst>
              </p:nvPr>
            </p:nvGraphicFramePr>
            <p:xfrm>
              <a:off x="3248416" y="2216463"/>
              <a:ext cx="2647167" cy="1278299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b="0" i="0" u="none" strike="noStrike" cap="none" baseline="0" dirty="0"/>
                        </a:p>
                        <a:p>
                          <a:pPr algn="ctr"/>
                          <a:r>
                            <a:rPr lang="en-US" sz="1200" i="0" dirty="0"/>
                            <a:t>1200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  <a:p>
                          <a:pPr algn="ctr"/>
                          <a:r>
                            <a:rPr lang="en-US" sz="1200" i="0" dirty="0"/>
                            <a:t>0.75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3">
                <a:extLst>
                  <a:ext uri="{FF2B5EF4-FFF2-40B4-BE49-F238E27FC236}">
                    <a16:creationId xmlns:a16="http://schemas.microsoft.com/office/drawing/2014/main" id="{9CC0DC56-C762-924D-9295-958AE68D1C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8935261"/>
                  </p:ext>
                </p:extLst>
              </p:nvPr>
            </p:nvGraphicFramePr>
            <p:xfrm>
              <a:off x="3248416" y="2216463"/>
              <a:ext cx="2647167" cy="1278299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429" t="-75676" r="-101429" b="-1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429" t="-171053" r="-101429" b="-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3">
                <a:extLst>
                  <a:ext uri="{FF2B5EF4-FFF2-40B4-BE49-F238E27FC236}">
                    <a16:creationId xmlns:a16="http://schemas.microsoft.com/office/drawing/2014/main" id="{A96D48CA-F0FA-B94B-8483-BE8149724E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4754784"/>
                  </p:ext>
                </p:extLst>
              </p:nvPr>
            </p:nvGraphicFramePr>
            <p:xfrm>
              <a:off x="6225435" y="2216463"/>
              <a:ext cx="2647167" cy="1278299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b="0" i="0" u="none" strike="noStrike" cap="none" baseline="0" dirty="0"/>
                        </a:p>
                        <a:p>
                          <a:pPr algn="ctr"/>
                          <a:r>
                            <a:rPr lang="en-US" sz="1200" i="0" dirty="0"/>
                            <a:t>170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u="none" strike="noStrike" cap="none" baseline="0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200" i="1" dirty="0"/>
                        </a:p>
                        <a:p>
                          <a:pPr algn="ctr"/>
                          <a:r>
                            <a:rPr lang="en-US" sz="1200" i="0" dirty="0"/>
                            <a:t>0.6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3">
                <a:extLst>
                  <a:ext uri="{FF2B5EF4-FFF2-40B4-BE49-F238E27FC236}">
                    <a16:creationId xmlns:a16="http://schemas.microsoft.com/office/drawing/2014/main" id="{A96D48CA-F0FA-B94B-8483-BE8149724E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94754784"/>
                  </p:ext>
                </p:extLst>
              </p:nvPr>
            </p:nvGraphicFramePr>
            <p:xfrm>
              <a:off x="6225435" y="2216463"/>
              <a:ext cx="2647167" cy="1278299"/>
            </p:xfrm>
            <a:graphic>
              <a:graphicData uri="http://schemas.openxmlformats.org/drawingml/2006/table">
                <a:tbl>
                  <a:tblPr firstRow="1" bandRow="1">
                    <a:tableStyleId>{5F3F4462-6702-4427-A5EC-B96F3207F120}</a:tableStyleId>
                  </a:tblPr>
                  <a:tblGrid>
                    <a:gridCol w="882389">
                      <a:extLst>
                        <a:ext uri="{9D8B030D-6E8A-4147-A177-3AD203B41FA5}">
                          <a16:colId xmlns:a16="http://schemas.microsoft.com/office/drawing/2014/main" val="403040069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706080532"/>
                        </a:ext>
                      </a:extLst>
                    </a:gridCol>
                    <a:gridCol w="882389">
                      <a:extLst>
                        <a:ext uri="{9D8B030D-6E8A-4147-A177-3AD203B41FA5}">
                          <a16:colId xmlns:a16="http://schemas.microsoft.com/office/drawing/2014/main" val="835086507"/>
                        </a:ext>
                      </a:extLst>
                    </a:gridCol>
                  </a:tblGrid>
                  <a:tr h="3359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LB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UB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03967610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75676" r="-102899" b="-1108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16120387"/>
                      </a:ext>
                    </a:extLst>
                  </a:tr>
                  <a:tr h="471154">
                    <a:tc>
                      <a:txBody>
                        <a:bodyPr/>
                        <a:lstStyle/>
                        <a:p>
                          <a:pPr algn="ctr"/>
                          <a:endParaRPr lang="en-US" sz="120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102899" t="-171053" r="-102899" b="-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836889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818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1126994287"/>
              </p:ext>
            </p:extLst>
          </p:nvPr>
        </p:nvGraphicFramePr>
        <p:xfrm>
          <a:off x="130628" y="154380"/>
          <a:ext cx="8875586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with Geometry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I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/>
                        <a:t>WE DO</a:t>
                      </a:r>
                      <a:endParaRPr sz="18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height and width of the triangle below have been rounded to 1dp.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area</a:t>
                      </a:r>
                      <a:r>
                        <a:rPr lang="en-GB" sz="1400" b="0" u="none" strike="noStrike" cap="none" dirty="0"/>
                        <a:t> of the triangle.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dimensions of the cuboid below have been rounded to 2dp.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volume</a:t>
                      </a:r>
                      <a:r>
                        <a:rPr lang="en-GB" sz="1400" b="0" u="none" strike="noStrike" cap="none" dirty="0"/>
                        <a:t> of the cuboid.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ight Triangle 2">
            <a:extLst>
              <a:ext uri="{FF2B5EF4-FFF2-40B4-BE49-F238E27FC236}">
                <a16:creationId xmlns:a16="http://schemas.microsoft.com/office/drawing/2014/main" id="{D4A842F0-2F83-3F43-950A-4A6B14BF0AE7}"/>
              </a:ext>
            </a:extLst>
          </p:cNvPr>
          <p:cNvSpPr/>
          <p:nvPr/>
        </p:nvSpPr>
        <p:spPr>
          <a:xfrm>
            <a:off x="801666" y="2104372"/>
            <a:ext cx="1252602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00034-E236-0147-9D76-949A1111DC9B}"/>
              </a:ext>
            </a:extLst>
          </p:cNvPr>
          <p:cNvSpPr txBox="1"/>
          <p:nvPr/>
        </p:nvSpPr>
        <p:spPr>
          <a:xfrm>
            <a:off x="137786" y="2407683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4.5cm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8F46EE-2BAB-2741-A712-FFF5E72F201E}"/>
              </a:ext>
            </a:extLst>
          </p:cNvPr>
          <p:cNvSpPr txBox="1"/>
          <p:nvPr/>
        </p:nvSpPr>
        <p:spPr>
          <a:xfrm>
            <a:off x="1091977" y="3018772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10.2cm</a:t>
            </a: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897E17A3-BFA3-B04A-B3C0-88DE4B54555C}"/>
              </a:ext>
            </a:extLst>
          </p:cNvPr>
          <p:cNvSpPr/>
          <p:nvPr/>
        </p:nvSpPr>
        <p:spPr>
          <a:xfrm>
            <a:off x="5339786" y="2426465"/>
            <a:ext cx="1290180" cy="74619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5BDB71-2B0B-544A-983D-89A8446E7A50}"/>
              </a:ext>
            </a:extLst>
          </p:cNvPr>
          <p:cNvSpPr txBox="1"/>
          <p:nvPr/>
        </p:nvSpPr>
        <p:spPr>
          <a:xfrm>
            <a:off x="4568421" y="2721721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1.56cm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BCDA26-62B6-C149-857F-AE77CC205BBD}"/>
              </a:ext>
            </a:extLst>
          </p:cNvPr>
          <p:cNvSpPr txBox="1"/>
          <p:nvPr/>
        </p:nvSpPr>
        <p:spPr>
          <a:xfrm>
            <a:off x="5484908" y="3172660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3.61cm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FB3C5F-6543-9E40-89F9-9DB9AB78D423}"/>
              </a:ext>
            </a:extLst>
          </p:cNvPr>
          <p:cNvSpPr txBox="1"/>
          <p:nvPr/>
        </p:nvSpPr>
        <p:spPr>
          <a:xfrm>
            <a:off x="6474196" y="3036649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0.47cm</a:t>
            </a:r>
          </a:p>
        </p:txBody>
      </p:sp>
    </p:spTree>
    <p:extLst>
      <p:ext uri="{BB962C8B-B14F-4D97-AF65-F5344CB8AC3E}">
        <p14:creationId xmlns:p14="http://schemas.microsoft.com/office/powerpoint/2010/main" val="146706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2340125820"/>
              </p:ext>
            </p:extLst>
          </p:nvPr>
        </p:nvGraphicFramePr>
        <p:xfrm>
          <a:off x="130628" y="154380"/>
          <a:ext cx="8875586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with Geometry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 1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 2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height and width of the rectangle below have been rounded to the </a:t>
                      </a:r>
                      <a:r>
                        <a:rPr lang="en-GB" sz="1400" b="1" u="sng" strike="noStrike" cap="none" dirty="0"/>
                        <a:t>nearest whole number</a:t>
                      </a:r>
                      <a:r>
                        <a:rPr lang="en-GB" sz="1400" b="0" u="none" strike="noStrike" cap="none" dirty="0"/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area</a:t>
                      </a:r>
                      <a:r>
                        <a:rPr lang="en-GB" sz="1400" b="0" u="none" strike="noStrike" cap="none" dirty="0"/>
                        <a:t> of the rectangle.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height and width of the triangle below have been rounded to </a:t>
                      </a:r>
                      <a:r>
                        <a:rPr lang="en-GB" sz="1400" b="1" u="sng" strike="noStrike" cap="none" dirty="0"/>
                        <a:t>1dp</a:t>
                      </a:r>
                      <a:r>
                        <a:rPr lang="en-GB" sz="1400" b="0" u="none" strike="noStrike" cap="none" dirty="0"/>
                        <a:t>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area</a:t>
                      </a:r>
                      <a:r>
                        <a:rPr lang="en-GB" sz="1400" b="0" u="none" strike="noStrike" cap="none" dirty="0"/>
                        <a:t> of the triangle.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ight Triangle 2">
            <a:extLst>
              <a:ext uri="{FF2B5EF4-FFF2-40B4-BE49-F238E27FC236}">
                <a16:creationId xmlns:a16="http://schemas.microsoft.com/office/drawing/2014/main" id="{D4A842F0-2F83-3F43-950A-4A6B14BF0AE7}"/>
              </a:ext>
            </a:extLst>
          </p:cNvPr>
          <p:cNvSpPr/>
          <p:nvPr/>
        </p:nvSpPr>
        <p:spPr>
          <a:xfrm>
            <a:off x="5235880" y="2206823"/>
            <a:ext cx="1252602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00034-E236-0147-9D76-949A1111DC9B}"/>
              </a:ext>
            </a:extLst>
          </p:cNvPr>
          <p:cNvSpPr txBox="1"/>
          <p:nvPr/>
        </p:nvSpPr>
        <p:spPr>
          <a:xfrm>
            <a:off x="4572000" y="2510134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3.5cm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8F46EE-2BAB-2741-A712-FFF5E72F201E}"/>
              </a:ext>
            </a:extLst>
          </p:cNvPr>
          <p:cNvSpPr txBox="1"/>
          <p:nvPr/>
        </p:nvSpPr>
        <p:spPr>
          <a:xfrm>
            <a:off x="5526191" y="3121223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7.2cm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1208BE0-B1B9-1C46-BBE2-5BC7D0791505}"/>
              </a:ext>
            </a:extLst>
          </p:cNvPr>
          <p:cNvSpPr/>
          <p:nvPr/>
        </p:nvSpPr>
        <p:spPr>
          <a:xfrm>
            <a:off x="684180" y="2289362"/>
            <a:ext cx="1440493" cy="7493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546770-3F97-E74B-9A21-7237119309A9}"/>
              </a:ext>
            </a:extLst>
          </p:cNvPr>
          <p:cNvSpPr txBox="1"/>
          <p:nvPr/>
        </p:nvSpPr>
        <p:spPr>
          <a:xfrm>
            <a:off x="171593" y="2510134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8cm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FB323D-698E-784C-A843-C0A7021BCC33}"/>
              </a:ext>
            </a:extLst>
          </p:cNvPr>
          <p:cNvSpPr txBox="1"/>
          <p:nvPr/>
        </p:nvSpPr>
        <p:spPr>
          <a:xfrm>
            <a:off x="1093283" y="1981585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12cm</a:t>
            </a:r>
          </a:p>
        </p:txBody>
      </p:sp>
    </p:spTree>
    <p:extLst>
      <p:ext uri="{BB962C8B-B14F-4D97-AF65-F5344CB8AC3E}">
        <p14:creationId xmlns:p14="http://schemas.microsoft.com/office/powerpoint/2010/main" val="184776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2633345614"/>
              </p:ext>
            </p:extLst>
          </p:nvPr>
        </p:nvGraphicFramePr>
        <p:xfrm>
          <a:off x="130628" y="154380"/>
          <a:ext cx="8875586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with Geometry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 3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 4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height and width of the triangle below have been rounded as shown in brackets.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area</a:t>
                      </a:r>
                      <a:r>
                        <a:rPr lang="en-GB" sz="1400" b="0" u="none" strike="noStrike" cap="none" dirty="0"/>
                        <a:t> of the triangle.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height and width of the triangle below have been rounded as shown in brackets.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area</a:t>
                      </a:r>
                      <a:r>
                        <a:rPr lang="en-GB" sz="1400" b="0" u="none" strike="noStrike" cap="none" dirty="0"/>
                        <a:t> of the triangle.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ight Triangle 2">
            <a:extLst>
              <a:ext uri="{FF2B5EF4-FFF2-40B4-BE49-F238E27FC236}">
                <a16:creationId xmlns:a16="http://schemas.microsoft.com/office/drawing/2014/main" id="{D4A842F0-2F83-3F43-950A-4A6B14BF0AE7}"/>
              </a:ext>
            </a:extLst>
          </p:cNvPr>
          <p:cNvSpPr/>
          <p:nvPr/>
        </p:nvSpPr>
        <p:spPr>
          <a:xfrm>
            <a:off x="801666" y="2104372"/>
            <a:ext cx="1252602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600034-E236-0147-9D76-949A1111DC9B}"/>
              </a:ext>
            </a:extLst>
          </p:cNvPr>
          <p:cNvSpPr txBox="1"/>
          <p:nvPr/>
        </p:nvSpPr>
        <p:spPr>
          <a:xfrm>
            <a:off x="129687" y="2426465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8.3cm</a:t>
            </a:r>
          </a:p>
          <a:p>
            <a:pPr algn="ctr"/>
            <a:r>
              <a:rPr lang="en-US" sz="1000" dirty="0"/>
              <a:t>(1dp)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8F46EE-2BAB-2741-A712-FFF5E72F201E}"/>
              </a:ext>
            </a:extLst>
          </p:cNvPr>
          <p:cNvSpPr txBox="1"/>
          <p:nvPr/>
        </p:nvSpPr>
        <p:spPr>
          <a:xfrm>
            <a:off x="827911" y="3029498"/>
            <a:ext cx="1101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12cm</a:t>
            </a:r>
          </a:p>
          <a:p>
            <a:pPr algn="ctr"/>
            <a:r>
              <a:rPr lang="en-US" sz="1000" dirty="0"/>
              <a:t>(Whole number)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E768ED9A-FD3C-1E45-A84E-A2AEF953DB5F}"/>
              </a:ext>
            </a:extLst>
          </p:cNvPr>
          <p:cNvSpPr/>
          <p:nvPr/>
        </p:nvSpPr>
        <p:spPr>
          <a:xfrm>
            <a:off x="5463435" y="2104372"/>
            <a:ext cx="1252602" cy="914400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B772A6-4F31-814D-8D56-4B70BD69592B}"/>
              </a:ext>
            </a:extLst>
          </p:cNvPr>
          <p:cNvSpPr txBox="1"/>
          <p:nvPr/>
        </p:nvSpPr>
        <p:spPr>
          <a:xfrm>
            <a:off x="4572000" y="2426465"/>
            <a:ext cx="891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830cm</a:t>
            </a:r>
          </a:p>
          <a:p>
            <a:pPr algn="ctr"/>
            <a:r>
              <a:rPr lang="en-US" sz="1000" dirty="0"/>
              <a:t>(2sf)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473D72-3C93-F749-9701-5AE08F217B94}"/>
              </a:ext>
            </a:extLst>
          </p:cNvPr>
          <p:cNvSpPr txBox="1"/>
          <p:nvPr/>
        </p:nvSpPr>
        <p:spPr>
          <a:xfrm>
            <a:off x="5629942" y="3029498"/>
            <a:ext cx="821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1000cm</a:t>
            </a:r>
          </a:p>
          <a:p>
            <a:pPr algn="ctr"/>
            <a:r>
              <a:rPr lang="en-US" sz="1000" dirty="0"/>
              <a:t>(1sf)</a:t>
            </a:r>
          </a:p>
        </p:txBody>
      </p:sp>
    </p:spTree>
    <p:extLst>
      <p:ext uri="{BB962C8B-B14F-4D97-AF65-F5344CB8AC3E}">
        <p14:creationId xmlns:p14="http://schemas.microsoft.com/office/powerpoint/2010/main" val="239732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2109075306"/>
              </p:ext>
            </p:extLst>
          </p:nvPr>
        </p:nvGraphicFramePr>
        <p:xfrm>
          <a:off x="130628" y="154380"/>
          <a:ext cx="8875586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with Geometry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 5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 6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dimensions of the cuboid below have been rounded as shown in brackets.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volume</a:t>
                      </a:r>
                      <a:r>
                        <a:rPr lang="en-GB" sz="1400" b="0" u="none" strike="noStrike" cap="none" dirty="0"/>
                        <a:t> of the cuboid.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The dimensions of the cuboid below have been rounded as shown in brackets.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dirty="0"/>
                        <a:t>Work out the LB and UB for the </a:t>
                      </a:r>
                      <a:r>
                        <a:rPr lang="en-GB" sz="1400" b="1" u="none" strike="noStrike" cap="none" dirty="0"/>
                        <a:t>volume</a:t>
                      </a:r>
                      <a:r>
                        <a:rPr lang="en-GB" sz="1400" b="0" u="none" strike="noStrike" cap="none" dirty="0"/>
                        <a:t> of the cuboid.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ube 4">
            <a:extLst>
              <a:ext uri="{FF2B5EF4-FFF2-40B4-BE49-F238E27FC236}">
                <a16:creationId xmlns:a16="http://schemas.microsoft.com/office/drawing/2014/main" id="{897E17A3-BFA3-B04A-B3C0-88DE4B54555C}"/>
              </a:ext>
            </a:extLst>
          </p:cNvPr>
          <p:cNvSpPr/>
          <p:nvPr/>
        </p:nvSpPr>
        <p:spPr>
          <a:xfrm>
            <a:off x="801666" y="2208147"/>
            <a:ext cx="1290180" cy="74619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D307B3-B899-8646-A91C-EFA11579A88B}"/>
              </a:ext>
            </a:extLst>
          </p:cNvPr>
          <p:cNvSpPr txBox="1"/>
          <p:nvPr/>
        </p:nvSpPr>
        <p:spPr>
          <a:xfrm>
            <a:off x="129687" y="2426465"/>
            <a:ext cx="671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1.8cm</a:t>
            </a:r>
          </a:p>
          <a:p>
            <a:pPr algn="ctr"/>
            <a:r>
              <a:rPr lang="en-US" sz="1000" dirty="0"/>
              <a:t>(1dp)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21D139-D215-AA47-909A-63B79B01E32B}"/>
              </a:ext>
            </a:extLst>
          </p:cNvPr>
          <p:cNvSpPr txBox="1"/>
          <p:nvPr/>
        </p:nvSpPr>
        <p:spPr>
          <a:xfrm>
            <a:off x="1048122" y="2954342"/>
            <a:ext cx="671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7.6cm</a:t>
            </a:r>
          </a:p>
          <a:p>
            <a:pPr algn="ctr"/>
            <a:r>
              <a:rPr lang="en-US" sz="1000" dirty="0"/>
              <a:t>(1dp)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3D3207-C222-784B-B9BF-235FE43A3349}"/>
              </a:ext>
            </a:extLst>
          </p:cNvPr>
          <p:cNvSpPr txBox="1"/>
          <p:nvPr/>
        </p:nvSpPr>
        <p:spPr>
          <a:xfrm>
            <a:off x="1945542" y="2805816"/>
            <a:ext cx="671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3.2cm</a:t>
            </a:r>
          </a:p>
          <a:p>
            <a:pPr algn="ctr"/>
            <a:r>
              <a:rPr lang="en-US" sz="1000" dirty="0"/>
              <a:t>(1dp)</a:t>
            </a:r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9428D04D-6156-804C-BDBD-84F283FE9E8D}"/>
              </a:ext>
            </a:extLst>
          </p:cNvPr>
          <p:cNvSpPr/>
          <p:nvPr/>
        </p:nvSpPr>
        <p:spPr>
          <a:xfrm>
            <a:off x="5298956" y="2208147"/>
            <a:ext cx="1290180" cy="746195"/>
          </a:xfrm>
          <a:prstGeom prst="cub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E9B1EE-56D9-824F-A3A1-ABD3D1A12C2D}"/>
              </a:ext>
            </a:extLst>
          </p:cNvPr>
          <p:cNvSpPr txBox="1"/>
          <p:nvPr/>
        </p:nvSpPr>
        <p:spPr>
          <a:xfrm>
            <a:off x="4577284" y="2426465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2.74cm</a:t>
            </a:r>
          </a:p>
          <a:p>
            <a:pPr algn="ctr"/>
            <a:r>
              <a:rPr lang="en-US" sz="1000" dirty="0"/>
              <a:t>(2dp)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019D46-DDC5-214D-8232-F82253800A04}"/>
              </a:ext>
            </a:extLst>
          </p:cNvPr>
          <p:cNvSpPr txBox="1"/>
          <p:nvPr/>
        </p:nvSpPr>
        <p:spPr>
          <a:xfrm>
            <a:off x="5396335" y="2954342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11.315cm</a:t>
            </a:r>
          </a:p>
          <a:p>
            <a:pPr algn="ctr"/>
            <a:r>
              <a:rPr lang="en-US" sz="1000" dirty="0"/>
              <a:t>(3dp)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15DE13-40A6-4E4D-9FF0-C182D6E6BF31}"/>
              </a:ext>
            </a:extLst>
          </p:cNvPr>
          <p:cNvSpPr txBox="1"/>
          <p:nvPr/>
        </p:nvSpPr>
        <p:spPr>
          <a:xfrm>
            <a:off x="6418191" y="2805816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0.53cm</a:t>
            </a:r>
          </a:p>
          <a:p>
            <a:pPr algn="ctr"/>
            <a:r>
              <a:rPr lang="en-US" sz="1000" dirty="0"/>
              <a:t>(2sf)</a:t>
            </a:r>
          </a:p>
        </p:txBody>
      </p:sp>
    </p:spTree>
    <p:extLst>
      <p:ext uri="{BB962C8B-B14F-4D97-AF65-F5344CB8AC3E}">
        <p14:creationId xmlns:p14="http://schemas.microsoft.com/office/powerpoint/2010/main" val="1388441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ga2e4b46b51_0_0"/>
          <p:cNvGraphicFramePr/>
          <p:nvPr>
            <p:extLst>
              <p:ext uri="{D42A27DB-BD31-4B8C-83A1-F6EECF244321}">
                <p14:modId xmlns:p14="http://schemas.microsoft.com/office/powerpoint/2010/main" val="397848941"/>
              </p:ext>
            </p:extLst>
          </p:nvPr>
        </p:nvGraphicFramePr>
        <p:xfrm>
          <a:off x="130628" y="154380"/>
          <a:ext cx="8875586" cy="6614550"/>
        </p:xfrm>
        <a:graphic>
          <a:graphicData uri="http://schemas.openxmlformats.org/drawingml/2006/table">
            <a:tbl>
              <a:tblPr>
                <a:noFill/>
                <a:tableStyleId>{5F3F4462-6702-4427-A5EC-B96F3207F120}</a:tableStyleId>
              </a:tblPr>
              <a:tblGrid>
                <a:gridCol w="4437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7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1" u="none" strike="noStrike" cap="none" dirty="0"/>
                        <a:t>Upper and Lower Bounds with Geometry – Pythagoras’ Theorem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400" b="1" u="none" strike="noStrike" cap="none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WE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strike="noStrike" cap="none" dirty="0"/>
                        <a:t>YOU DO</a:t>
                      </a:r>
                      <a:endParaRPr sz="1800" u="none" strike="noStrike" cap="none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baseline="0" dirty="0"/>
                        <a:t>Use Pythagoras’ Theorem to find the UB of the </a:t>
                      </a:r>
                      <a:r>
                        <a:rPr lang="en-GB" sz="1400" b="1" u="none" strike="noStrike" cap="none" baseline="0" dirty="0"/>
                        <a:t>hypotenuse</a:t>
                      </a:r>
                      <a:r>
                        <a:rPr lang="en-GB" sz="1400" b="0" u="none" strike="noStrike" cap="none" baseline="0" dirty="0"/>
                        <a:t> below.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baseline="0" dirty="0"/>
                        <a:t>All lengths are correct to </a:t>
                      </a:r>
                      <a:r>
                        <a:rPr lang="en-GB" sz="1400" b="1" u="none" strike="noStrike" cap="none" baseline="0" dirty="0"/>
                        <a:t>1dp</a:t>
                      </a:r>
                      <a:r>
                        <a:rPr lang="en-GB" sz="1400" b="0" u="none" strike="noStrike" cap="none" baseline="0" dirty="0"/>
                        <a:t>.</a:t>
                      </a:r>
                      <a:endParaRPr lang="en-GB" sz="1800" b="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baseline="0" dirty="0"/>
                        <a:t>Use Pythagoras’ Theorem to find the LB and UB of the missing sides below.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400" b="0" u="none" strike="noStrike" cap="none" baseline="0" dirty="0"/>
                        <a:t>All lengths </a:t>
                      </a:r>
                      <a:r>
                        <a:rPr lang="en-GB" sz="1400" b="0" u="none" strike="noStrike" cap="none" dirty="0"/>
                        <a:t>have been rounded as shown in brackets.</a:t>
                      </a:r>
                      <a:endParaRPr lang="en-GB" sz="1800" b="0" u="none" strike="noStrike" cap="none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400" b="1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A3B95AC6-0EF8-F04D-A2E1-7EF0F50EE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89" y="1925607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0C4C0E-69C1-0546-97CE-02366D3D2A72}"/>
              </a:ext>
            </a:extLst>
          </p:cNvPr>
          <p:cNvSpPr txBox="1"/>
          <p:nvPr/>
        </p:nvSpPr>
        <p:spPr>
          <a:xfrm>
            <a:off x="1244857" y="2710996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3.1cm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A4612E-8D81-BE4E-8282-D2362D529F1B}"/>
              </a:ext>
            </a:extLst>
          </p:cNvPr>
          <p:cNvSpPr txBox="1"/>
          <p:nvPr/>
        </p:nvSpPr>
        <p:spPr>
          <a:xfrm>
            <a:off x="208042" y="2241357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2.6cm</a:t>
            </a:r>
          </a:p>
        </p:txBody>
      </p:sp>
      <p:pic>
        <p:nvPicPr>
          <p:cNvPr id="21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BCBA1247-F243-F340-BCF9-612B04FA2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49" y="2025815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747B804-45D4-114E-8BEC-76A41D41F65D}"/>
              </a:ext>
            </a:extLst>
          </p:cNvPr>
          <p:cNvSpPr txBox="1"/>
          <p:nvPr/>
        </p:nvSpPr>
        <p:spPr>
          <a:xfrm>
            <a:off x="5556672" y="2811204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3.18cm</a:t>
            </a:r>
          </a:p>
          <a:p>
            <a:pPr algn="ctr"/>
            <a:r>
              <a:rPr lang="en-US" sz="1000" dirty="0"/>
              <a:t>(2dp)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03F786-7C9F-1C4A-912C-0BDDA2AA90C4}"/>
              </a:ext>
            </a:extLst>
          </p:cNvPr>
          <p:cNvSpPr txBox="1"/>
          <p:nvPr/>
        </p:nvSpPr>
        <p:spPr>
          <a:xfrm>
            <a:off x="4594602" y="2341565"/>
            <a:ext cx="671979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2.6cm</a:t>
            </a:r>
          </a:p>
          <a:p>
            <a:pPr algn="ctr"/>
            <a:r>
              <a:rPr lang="en-US" sz="1000" dirty="0"/>
              <a:t>(1dp)</a:t>
            </a:r>
          </a:p>
        </p:txBody>
      </p:sp>
      <p:pic>
        <p:nvPicPr>
          <p:cNvPr id="24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A3CD3CB0-7831-B14A-864A-983D02560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672" y="2025815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8D89E43-7821-134D-BFBE-895D82FFA3B2}"/>
              </a:ext>
            </a:extLst>
          </p:cNvPr>
          <p:cNvSpPr txBox="1"/>
          <p:nvPr/>
        </p:nvSpPr>
        <p:spPr>
          <a:xfrm>
            <a:off x="7828695" y="2811204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6.36cm</a:t>
            </a:r>
          </a:p>
          <a:p>
            <a:pPr algn="ctr"/>
            <a:r>
              <a:rPr lang="en-US" sz="1000" dirty="0"/>
              <a:t>(2dp)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AF8B0A-B1F4-CF42-93B2-19A6886E6F44}"/>
              </a:ext>
            </a:extLst>
          </p:cNvPr>
          <p:cNvSpPr txBox="1"/>
          <p:nvPr/>
        </p:nvSpPr>
        <p:spPr>
          <a:xfrm>
            <a:off x="6866625" y="2341565"/>
            <a:ext cx="671979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5.2cm</a:t>
            </a:r>
          </a:p>
          <a:p>
            <a:pPr algn="ctr"/>
            <a:r>
              <a:rPr lang="en-US" sz="1000" dirty="0"/>
              <a:t>(1dp)</a:t>
            </a:r>
          </a:p>
        </p:txBody>
      </p:sp>
      <p:pic>
        <p:nvPicPr>
          <p:cNvPr id="27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2AB67B63-EEF5-6341-8B3F-543298562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87" y="3634456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876F103-728D-684B-85AE-DD28DCCFBE58}"/>
              </a:ext>
            </a:extLst>
          </p:cNvPr>
          <p:cNvSpPr txBox="1"/>
          <p:nvPr/>
        </p:nvSpPr>
        <p:spPr>
          <a:xfrm>
            <a:off x="4552140" y="3950206"/>
            <a:ext cx="671979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5.2cm</a:t>
            </a:r>
          </a:p>
          <a:p>
            <a:pPr algn="ctr"/>
            <a:r>
              <a:rPr lang="en-US" sz="1000" dirty="0"/>
              <a:t>(1dp)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E5796FD-39EB-8A4B-B409-1A666E13FD52}"/>
              </a:ext>
            </a:extLst>
          </p:cNvPr>
          <p:cNvSpPr txBox="1"/>
          <p:nvPr/>
        </p:nvSpPr>
        <p:spPr>
          <a:xfrm>
            <a:off x="5769180" y="3719373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6.36cm</a:t>
            </a:r>
          </a:p>
          <a:p>
            <a:pPr algn="ctr"/>
            <a:r>
              <a:rPr lang="en-US" sz="1000" dirty="0"/>
              <a:t>(2dp)</a:t>
            </a:r>
          </a:p>
        </p:txBody>
      </p:sp>
      <p:pic>
        <p:nvPicPr>
          <p:cNvPr id="31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4D823FAF-E167-7D40-82C4-711359D55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672" y="3634456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E8D6C02-7116-6340-9563-7576C02EBB7D}"/>
              </a:ext>
            </a:extLst>
          </p:cNvPr>
          <p:cNvSpPr txBox="1"/>
          <p:nvPr/>
        </p:nvSpPr>
        <p:spPr>
          <a:xfrm>
            <a:off x="6866625" y="3950206"/>
            <a:ext cx="671979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0.2cm</a:t>
            </a:r>
          </a:p>
          <a:p>
            <a:pPr algn="ctr"/>
            <a:r>
              <a:rPr lang="en-US" sz="1000" dirty="0"/>
              <a:t>(1dp)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00EB61-D297-0042-966C-FE44F463FF0F}"/>
              </a:ext>
            </a:extLst>
          </p:cNvPr>
          <p:cNvSpPr txBox="1"/>
          <p:nvPr/>
        </p:nvSpPr>
        <p:spPr>
          <a:xfrm>
            <a:off x="8083665" y="3719373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7.36cm</a:t>
            </a:r>
          </a:p>
          <a:p>
            <a:pPr algn="ctr"/>
            <a:r>
              <a:rPr lang="en-US" sz="1000" dirty="0"/>
              <a:t>(2dp)</a:t>
            </a:r>
          </a:p>
        </p:txBody>
      </p:sp>
      <p:pic>
        <p:nvPicPr>
          <p:cNvPr id="34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FD709471-1C4A-F147-9923-9E67E0CEB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87" y="5089208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20293D4A-A7E0-DC43-857E-FD05EACD41D2}"/>
              </a:ext>
            </a:extLst>
          </p:cNvPr>
          <p:cNvSpPr txBox="1"/>
          <p:nvPr/>
        </p:nvSpPr>
        <p:spPr>
          <a:xfrm>
            <a:off x="4651731" y="5404958"/>
            <a:ext cx="522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2cm</a:t>
            </a:r>
          </a:p>
          <a:p>
            <a:pPr algn="ctr"/>
            <a:r>
              <a:rPr lang="en-US" sz="1000" dirty="0"/>
              <a:t>(1sf)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6EBB557-9CAD-F547-89FF-0E8391BB7915}"/>
              </a:ext>
            </a:extLst>
          </p:cNvPr>
          <p:cNvSpPr txBox="1"/>
          <p:nvPr/>
        </p:nvSpPr>
        <p:spPr>
          <a:xfrm>
            <a:off x="5843720" y="5174125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17cm</a:t>
            </a:r>
          </a:p>
          <a:p>
            <a:pPr algn="ctr"/>
            <a:r>
              <a:rPr lang="en-US" sz="1000" dirty="0"/>
              <a:t>(2sf)</a:t>
            </a:r>
          </a:p>
        </p:txBody>
      </p:sp>
      <p:pic>
        <p:nvPicPr>
          <p:cNvPr id="37" name="Picture 2" descr="Right triangle word problems | Lesson (article) | Khan Academy">
            <a:extLst>
              <a:ext uri="{FF2B5EF4-FFF2-40B4-BE49-F238E27FC236}">
                <a16:creationId xmlns:a16="http://schemas.microsoft.com/office/drawing/2014/main" id="{0EE8B306-CD2B-9945-9FAF-F856DE1C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672" y="5089208"/>
            <a:ext cx="1477516" cy="939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D54AB03-ABA7-9E4E-8E18-4534B635914C}"/>
              </a:ext>
            </a:extLst>
          </p:cNvPr>
          <p:cNvSpPr txBox="1"/>
          <p:nvPr/>
        </p:nvSpPr>
        <p:spPr>
          <a:xfrm>
            <a:off x="6816932" y="5404958"/>
            <a:ext cx="771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2.73cm</a:t>
            </a:r>
          </a:p>
          <a:p>
            <a:pPr algn="ctr"/>
            <a:r>
              <a:rPr lang="en-US" sz="1000" dirty="0"/>
              <a:t>(3sf)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4C223D-4C30-8D4A-B9E5-FF18DE5FE276}"/>
              </a:ext>
            </a:extLst>
          </p:cNvPr>
          <p:cNvSpPr txBox="1"/>
          <p:nvPr/>
        </p:nvSpPr>
        <p:spPr>
          <a:xfrm>
            <a:off x="7679616" y="6016836"/>
            <a:ext cx="106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0.07036cm</a:t>
            </a:r>
          </a:p>
          <a:p>
            <a:pPr algn="ctr"/>
            <a:r>
              <a:rPr lang="en-US" sz="1000" dirty="0"/>
              <a:t>(3sf)</a:t>
            </a:r>
          </a:p>
        </p:txBody>
      </p:sp>
    </p:spTree>
    <p:extLst>
      <p:ext uri="{BB962C8B-B14F-4D97-AF65-F5344CB8AC3E}">
        <p14:creationId xmlns:p14="http://schemas.microsoft.com/office/powerpoint/2010/main" val="114357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1009</Words>
  <Application>Microsoft Office PowerPoint</Application>
  <PresentationFormat>On-screen Show (4:3)</PresentationFormat>
  <Paragraphs>335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Calculating with Upper and Lower Bounds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Bounds</dc:title>
  <dc:creator>Martin Green</dc:creator>
  <cp:lastModifiedBy>Windows User</cp:lastModifiedBy>
  <cp:revision>16</cp:revision>
  <dcterms:created xsi:type="dcterms:W3CDTF">2018-01-27T15:48:25Z</dcterms:created>
  <dcterms:modified xsi:type="dcterms:W3CDTF">2021-06-14T11:11:36Z</dcterms:modified>
</cp:coreProperties>
</file>